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39.jpg" ContentType="image/jp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handoutMasterIdLst>
    <p:handoutMasterId r:id="rId43"/>
  </p:handoutMasterIdLst>
  <p:sldIdLst>
    <p:sldId id="317" r:id="rId2"/>
    <p:sldId id="325" r:id="rId3"/>
    <p:sldId id="360" r:id="rId4"/>
    <p:sldId id="361" r:id="rId5"/>
    <p:sldId id="362" r:id="rId6"/>
    <p:sldId id="363" r:id="rId7"/>
    <p:sldId id="364" r:id="rId8"/>
    <p:sldId id="365" r:id="rId9"/>
    <p:sldId id="366" r:id="rId10"/>
    <p:sldId id="367" r:id="rId11"/>
    <p:sldId id="368" r:id="rId12"/>
    <p:sldId id="369" r:id="rId13"/>
    <p:sldId id="370" r:id="rId14"/>
    <p:sldId id="398" r:id="rId15"/>
    <p:sldId id="372" r:id="rId16"/>
    <p:sldId id="373" r:id="rId17"/>
    <p:sldId id="374" r:id="rId18"/>
    <p:sldId id="375" r:id="rId19"/>
    <p:sldId id="376" r:id="rId20"/>
    <p:sldId id="377" r:id="rId21"/>
    <p:sldId id="378" r:id="rId22"/>
    <p:sldId id="379" r:id="rId23"/>
    <p:sldId id="380" r:id="rId24"/>
    <p:sldId id="381" r:id="rId25"/>
    <p:sldId id="382" r:id="rId26"/>
    <p:sldId id="383" r:id="rId27"/>
    <p:sldId id="384" r:id="rId28"/>
    <p:sldId id="385" r:id="rId29"/>
    <p:sldId id="386" r:id="rId30"/>
    <p:sldId id="387" r:id="rId31"/>
    <p:sldId id="388" r:id="rId32"/>
    <p:sldId id="389" r:id="rId33"/>
    <p:sldId id="390" r:id="rId34"/>
    <p:sldId id="391" r:id="rId35"/>
    <p:sldId id="392" r:id="rId36"/>
    <p:sldId id="393" r:id="rId37"/>
    <p:sldId id="394" r:id="rId38"/>
    <p:sldId id="395" r:id="rId39"/>
    <p:sldId id="396" r:id="rId40"/>
    <p:sldId id="397" r:id="rId4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guide id="3" orient="horz" pos="1284" userDrawn="1">
          <p15:clr>
            <a:srgbClr val="A4A3A4"/>
          </p15:clr>
        </p15:guide>
        <p15:guide id="4" pos="2208" userDrawn="1">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D6D6"/>
    <a:srgbClr val="A6A6A6"/>
    <a:srgbClr val="48494A"/>
    <a:srgbClr val="414042"/>
    <a:srgbClr val="3980B2"/>
    <a:srgbClr val="398000"/>
    <a:srgbClr val="F83200"/>
    <a:srgbClr val="A7A9AC"/>
    <a:srgbClr val="D7DF0F"/>
    <a:srgbClr val="00A7A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30" autoAdjust="0"/>
    <p:restoredTop sz="55977" autoAdjust="0"/>
  </p:normalViewPr>
  <p:slideViewPr>
    <p:cSldViewPr snapToGrid="0" snapToObjects="1">
      <p:cViewPr>
        <p:scale>
          <a:sx n="60" d="100"/>
          <a:sy n="60" d="100"/>
        </p:scale>
        <p:origin x="-2376" y="-480"/>
      </p:cViewPr>
      <p:guideLst>
        <p:guide orient="horz" pos="1620"/>
        <p:guide orient="horz" pos="1284"/>
        <p:guide pos="2880"/>
        <p:guide pos="220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86" d="100"/>
          <a:sy n="86" d="100"/>
        </p:scale>
        <p:origin x="2910"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0840890-AD84-9848-9BDC-AC15022E8581}" type="datetimeFigureOut">
              <a:rPr lang="en-US" smtClean="0"/>
              <a:t>2015-09-02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28B5E39-FA4A-7843-9139-3229D460717B}" type="slidenum">
              <a:rPr lang="en-US" smtClean="0"/>
              <a:t>‹#›</a:t>
            </a:fld>
            <a:endParaRPr lang="en-US"/>
          </a:p>
        </p:txBody>
      </p:sp>
    </p:spTree>
    <p:extLst>
      <p:ext uri="{BB962C8B-B14F-4D97-AF65-F5344CB8AC3E}">
        <p14:creationId xmlns:p14="http://schemas.microsoft.com/office/powerpoint/2010/main" val="22344031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36E5E1-0CA3-CC40-BA70-209A5162499D}" type="datetimeFigureOut">
              <a:rPr lang="en-US" smtClean="0"/>
              <a:t>2015-09-02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980E37-1CE1-C549-B0D8-D5A78A41D0FF}" type="slidenum">
              <a:rPr lang="en-US" smtClean="0"/>
              <a:t>‹#›</a:t>
            </a:fld>
            <a:endParaRPr lang="en-US"/>
          </a:p>
        </p:txBody>
      </p:sp>
    </p:spTree>
    <p:extLst>
      <p:ext uri="{BB962C8B-B14F-4D97-AF65-F5344CB8AC3E}">
        <p14:creationId xmlns:p14="http://schemas.microsoft.com/office/powerpoint/2010/main" val="251911918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ted.com/talks/george_monbiot_for_more_wonder_rewild_the_world.html"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700" b="0" i="0" kern="1200" dirty="0" smtClean="0">
                <a:solidFill>
                  <a:schemeClr val="tx1"/>
                </a:solidFill>
                <a:effectLst/>
                <a:latin typeface="+mn-lt"/>
                <a:ea typeface="+mn-ea"/>
                <a:cs typeface="+mn-cs"/>
              </a:rPr>
              <a:t>https://bmc.g2planet.com/bmcengage2015/public_session_view.php?agenda_session_id=165</a:t>
            </a:r>
          </a:p>
          <a:p>
            <a:r>
              <a:rPr lang="en-US" sz="700" b="0" i="0" kern="1200" dirty="0" smtClean="0">
                <a:solidFill>
                  <a:schemeClr val="tx1"/>
                </a:solidFill>
                <a:effectLst/>
                <a:latin typeface="+mn-lt"/>
                <a:ea typeface="+mn-ea"/>
                <a:cs typeface="+mn-cs"/>
              </a:rPr>
              <a:t>      </a:t>
            </a:r>
            <a:endParaRPr lang="en-US" sz="1200" b="1"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Session 533: BMC </a:t>
            </a:r>
            <a:r>
              <a:rPr lang="en-US" sz="1200" b="1" i="0" kern="1200" dirty="0" err="1" smtClean="0">
                <a:solidFill>
                  <a:schemeClr val="tx1"/>
                </a:solidFill>
                <a:effectLst/>
                <a:latin typeface="+mn-lt"/>
                <a:ea typeface="+mn-ea"/>
                <a:cs typeface="+mn-cs"/>
              </a:rPr>
              <a:t>TrueSight</a:t>
            </a:r>
            <a:r>
              <a:rPr lang="en-US" sz="1200" b="1" i="0" kern="1200" dirty="0" smtClean="0">
                <a:solidFill>
                  <a:schemeClr val="tx1"/>
                </a:solidFill>
                <a:effectLst/>
                <a:latin typeface="+mn-lt"/>
                <a:ea typeface="+mn-ea"/>
                <a:cs typeface="+mn-cs"/>
              </a:rPr>
              <a:t> Capacity Optimization is the Mother Lode for Actionable Intelligence</a:t>
            </a:r>
            <a:r>
              <a:rPr lang="en-US" sz="1200" i="0" kern="1200" dirty="0" smtClean="0">
                <a:solidFill>
                  <a:schemeClr val="tx1"/>
                </a:solidFill>
                <a:effectLst/>
                <a:latin typeface="+mn-lt"/>
                <a:ea typeface="+mn-ea"/>
                <a:cs typeface="+mn-cs"/>
              </a:rPr>
              <a:t>        </a:t>
            </a:r>
            <a:endParaRPr lang="en-US" dirty="0" smtClean="0">
              <a:effectLst/>
            </a:endParaRPr>
          </a:p>
          <a:p>
            <a:r>
              <a:rPr lang="en-US" sz="1200" i="0" kern="1200" dirty="0" smtClean="0">
                <a:solidFill>
                  <a:schemeClr val="tx1"/>
                </a:solidFill>
                <a:effectLst/>
                <a:latin typeface="+mn-lt"/>
                <a:ea typeface="+mn-ea"/>
                <a:cs typeface="+mn-cs"/>
              </a:rPr>
              <a:t>Actionable intelligence is obtained in so many different ways, by so many people, that </a:t>
            </a:r>
            <a:r>
              <a:rPr lang="en-US" sz="1200" i="0" kern="1200" dirty="0" err="1" smtClean="0">
                <a:solidFill>
                  <a:schemeClr val="tx1"/>
                </a:solidFill>
                <a:effectLst/>
                <a:latin typeface="+mn-lt"/>
                <a:ea typeface="+mn-ea"/>
                <a:cs typeface="+mn-cs"/>
              </a:rPr>
              <a:t>TrueSight</a:t>
            </a:r>
            <a:r>
              <a:rPr lang="en-US" sz="1200" i="0" kern="1200" dirty="0" smtClean="0">
                <a:solidFill>
                  <a:schemeClr val="tx1"/>
                </a:solidFill>
                <a:effectLst/>
                <a:latin typeface="+mn-lt"/>
                <a:ea typeface="+mn-ea"/>
                <a:cs typeface="+mn-cs"/>
              </a:rPr>
              <a:t> Capacity Optimization becomes a virtual mother lode for it. Join us for real-life examples of how HCSC extracts actionable intelligence from </a:t>
            </a:r>
            <a:r>
              <a:rPr lang="en-US" sz="1200" i="0" kern="1200" dirty="0" err="1" smtClean="0">
                <a:solidFill>
                  <a:schemeClr val="tx1"/>
                </a:solidFill>
                <a:effectLst/>
                <a:latin typeface="+mn-lt"/>
                <a:ea typeface="+mn-ea"/>
                <a:cs typeface="+mn-cs"/>
              </a:rPr>
              <a:t>TrueSight</a:t>
            </a:r>
            <a:r>
              <a:rPr lang="en-US" sz="1200" i="0" kern="1200" dirty="0" smtClean="0">
                <a:solidFill>
                  <a:schemeClr val="tx1"/>
                </a:solidFill>
                <a:effectLst/>
                <a:latin typeface="+mn-lt"/>
                <a:ea typeface="+mn-ea"/>
                <a:cs typeface="+mn-cs"/>
              </a:rPr>
              <a:t> Capacity Optimization.</a:t>
            </a:r>
            <a:endParaRPr lang="en-US" dirty="0" smtClean="0">
              <a:effectLst/>
            </a:endParaRPr>
          </a:p>
          <a:p>
            <a:r>
              <a:rPr lang="en-US" sz="1200" i="0" kern="1200" dirty="0" smtClean="0">
                <a:solidFill>
                  <a:schemeClr val="tx1"/>
                </a:solidFill>
                <a:effectLst/>
                <a:latin typeface="+mn-lt"/>
                <a:ea typeface="+mn-ea"/>
                <a:cs typeface="+mn-cs"/>
              </a:rPr>
              <a:t> </a:t>
            </a:r>
            <a:endParaRPr lang="en-US" dirty="0" smtClean="0">
              <a:effectLst/>
            </a:endParaRPr>
          </a:p>
          <a:p>
            <a:r>
              <a:rPr lang="en-US" sz="1200" i="0" kern="1200" dirty="0" smtClean="0">
                <a:solidFill>
                  <a:schemeClr val="tx1"/>
                </a:solidFill>
                <a:effectLst/>
                <a:latin typeface="+mn-lt"/>
                <a:ea typeface="+mn-ea"/>
                <a:cs typeface="+mn-cs"/>
              </a:rPr>
              <a:t>In this session you will get a practical view of the tools and techniques HCSC uses and hear from the practitioners about: </a:t>
            </a:r>
            <a:endParaRPr lang="en-US" dirty="0" smtClean="0">
              <a:effectLst/>
            </a:endParaRPr>
          </a:p>
          <a:p>
            <a:r>
              <a:rPr lang="en-US" sz="1200" i="0" kern="1200" dirty="0" smtClean="0">
                <a:solidFill>
                  <a:schemeClr val="tx1"/>
                </a:solidFill>
                <a:effectLst/>
                <a:latin typeface="+mn-lt"/>
                <a:ea typeface="+mn-ea"/>
                <a:cs typeface="+mn-cs"/>
              </a:rPr>
              <a:t> </a:t>
            </a:r>
            <a:endParaRPr lang="en-US" dirty="0" smtClean="0">
              <a:effectLst/>
            </a:endParaRPr>
          </a:p>
          <a:p>
            <a:r>
              <a:rPr lang="en-US" sz="1200" i="0" kern="1200" dirty="0" smtClean="0">
                <a:solidFill>
                  <a:schemeClr val="tx1"/>
                </a:solidFill>
                <a:effectLst/>
                <a:latin typeface="+mn-lt"/>
                <a:ea typeface="+mn-ea"/>
                <a:cs typeface="+mn-cs"/>
              </a:rPr>
              <a:t>• Analysis of diverse data that is assembled in </a:t>
            </a:r>
            <a:r>
              <a:rPr lang="en-US" sz="1200" i="0" kern="1200" dirty="0" err="1" smtClean="0">
                <a:solidFill>
                  <a:schemeClr val="tx1"/>
                </a:solidFill>
                <a:effectLst/>
                <a:latin typeface="+mn-lt"/>
                <a:ea typeface="+mn-ea"/>
                <a:cs typeface="+mn-cs"/>
              </a:rPr>
              <a:t>TrueSight</a:t>
            </a:r>
            <a:r>
              <a:rPr lang="en-US" sz="1200" i="0" kern="1200" dirty="0" smtClean="0">
                <a:solidFill>
                  <a:schemeClr val="tx1"/>
                </a:solidFill>
                <a:effectLst/>
                <a:latin typeface="+mn-lt"/>
                <a:ea typeface="+mn-ea"/>
                <a:cs typeface="+mn-cs"/>
              </a:rPr>
              <a:t> Capacity Optimization </a:t>
            </a:r>
            <a:endParaRPr lang="en-US" dirty="0" smtClean="0">
              <a:effectLst/>
            </a:endParaRPr>
          </a:p>
          <a:p>
            <a:r>
              <a:rPr lang="en-US" sz="1200" i="0" kern="1200" dirty="0" smtClean="0">
                <a:solidFill>
                  <a:schemeClr val="tx1"/>
                </a:solidFill>
                <a:effectLst/>
                <a:latin typeface="+mn-lt"/>
                <a:ea typeface="+mn-ea"/>
                <a:cs typeface="+mn-cs"/>
              </a:rPr>
              <a:t>• Chargeback to projects and APM applications </a:t>
            </a:r>
            <a:endParaRPr lang="en-US" dirty="0" smtClean="0">
              <a:effectLst/>
            </a:endParaRPr>
          </a:p>
          <a:p>
            <a:r>
              <a:rPr lang="en-US" sz="1200" i="0" kern="1200" dirty="0" smtClean="0">
                <a:solidFill>
                  <a:schemeClr val="tx1"/>
                </a:solidFill>
                <a:effectLst/>
                <a:latin typeface="+mn-lt"/>
                <a:ea typeface="+mn-ea"/>
                <a:cs typeface="+mn-cs"/>
              </a:rPr>
              <a:t>• IT costs vs. IT charges in chargeback models </a:t>
            </a:r>
            <a:endParaRPr lang="en-US" dirty="0" smtClean="0">
              <a:effectLst/>
            </a:endParaRPr>
          </a:p>
          <a:p>
            <a:r>
              <a:rPr lang="en-US" sz="1200" i="0" kern="1200" dirty="0" smtClean="0">
                <a:solidFill>
                  <a:schemeClr val="tx1"/>
                </a:solidFill>
                <a:effectLst/>
                <a:latin typeface="+mn-lt"/>
                <a:ea typeface="+mn-ea"/>
                <a:cs typeface="+mn-cs"/>
              </a:rPr>
              <a:t>• Opening </a:t>
            </a:r>
            <a:r>
              <a:rPr lang="en-US" sz="1200" i="0" kern="1200" dirty="0" err="1" smtClean="0">
                <a:solidFill>
                  <a:schemeClr val="tx1"/>
                </a:solidFill>
                <a:effectLst/>
                <a:latin typeface="+mn-lt"/>
                <a:ea typeface="+mn-ea"/>
                <a:cs typeface="+mn-cs"/>
              </a:rPr>
              <a:t>TrueSight</a:t>
            </a:r>
            <a:r>
              <a:rPr lang="en-US" sz="1200" i="0" kern="1200" dirty="0" smtClean="0">
                <a:solidFill>
                  <a:schemeClr val="tx1"/>
                </a:solidFill>
                <a:effectLst/>
                <a:latin typeface="+mn-lt"/>
                <a:ea typeface="+mn-ea"/>
                <a:cs typeface="+mn-cs"/>
              </a:rPr>
              <a:t> to 'the masses' and how to conduct just-in-time training for various constituencies that arrive at unpredictable times </a:t>
            </a:r>
            <a:endParaRPr lang="en-US" dirty="0" smtClean="0">
              <a:effectLst/>
            </a:endParaRPr>
          </a:p>
          <a:p>
            <a:r>
              <a:rPr lang="en-US" sz="1200" i="0" kern="1200" dirty="0" smtClean="0">
                <a:solidFill>
                  <a:schemeClr val="tx1"/>
                </a:solidFill>
                <a:effectLst/>
                <a:latin typeface="+mn-lt"/>
                <a:ea typeface="+mn-ea"/>
                <a:cs typeface="+mn-cs"/>
              </a:rPr>
              <a:t>• Views customized to application owners and equipment owners, as well as views focusing on opportunity cost </a:t>
            </a:r>
            <a:endParaRPr lang="en-US" dirty="0" smtClean="0">
              <a:effectLst/>
            </a:endParaRPr>
          </a:p>
          <a:p>
            <a:r>
              <a:rPr lang="en-US" sz="1200" i="0" kern="1200" dirty="0" smtClean="0">
                <a:solidFill>
                  <a:schemeClr val="tx1"/>
                </a:solidFill>
                <a:effectLst/>
                <a:latin typeface="+mn-lt"/>
                <a:ea typeface="+mn-ea"/>
                <a:cs typeface="+mn-cs"/>
              </a:rPr>
              <a:t>• Analysis used to find over-used equipment (and provide more resources) </a:t>
            </a:r>
            <a:endParaRPr lang="en-US" dirty="0" smtClean="0">
              <a:effectLst/>
            </a:endParaRPr>
          </a:p>
          <a:p>
            <a:r>
              <a:rPr lang="en-US" sz="1200" i="0" kern="1200" dirty="0" smtClean="0">
                <a:solidFill>
                  <a:schemeClr val="tx1"/>
                </a:solidFill>
                <a:effectLst/>
                <a:latin typeface="+mn-lt"/>
                <a:ea typeface="+mn-ea"/>
                <a:cs typeface="+mn-cs"/>
              </a:rPr>
              <a:t>• Analysis to root out under-used systems for retirement (the concept of server vs. service is important here). </a:t>
            </a:r>
            <a:endParaRPr lang="en-US" dirty="0" smtClean="0">
              <a:effectLst/>
            </a:endParaRPr>
          </a:p>
          <a:p>
            <a:r>
              <a:rPr lang="en-US" sz="1200" i="0" kern="1200" dirty="0" smtClean="0">
                <a:solidFill>
                  <a:schemeClr val="tx1"/>
                </a:solidFill>
                <a:effectLst/>
                <a:latin typeface="+mn-lt"/>
                <a:ea typeface="+mn-ea"/>
                <a:cs typeface="+mn-cs"/>
              </a:rPr>
              <a:t>  </a:t>
            </a:r>
            <a:endParaRPr lang="en-US" dirty="0" smtClean="0">
              <a:effectLst/>
            </a:endParaRPr>
          </a:p>
          <a:p>
            <a:r>
              <a:rPr lang="en-US" sz="1200" i="0" kern="1200" dirty="0" smtClean="0">
                <a:solidFill>
                  <a:schemeClr val="tx1"/>
                </a:solidFill>
                <a:effectLst/>
                <a:latin typeface="+mn-lt"/>
                <a:ea typeface="+mn-ea"/>
                <a:cs typeface="+mn-cs"/>
              </a:rPr>
              <a:t>This is not just theory! Ben Davies and James </a:t>
            </a:r>
            <a:r>
              <a:rPr lang="en-US" sz="1200" i="0" kern="1200" dirty="0" err="1" smtClean="0">
                <a:solidFill>
                  <a:schemeClr val="tx1"/>
                </a:solidFill>
                <a:effectLst/>
                <a:latin typeface="+mn-lt"/>
                <a:ea typeface="+mn-ea"/>
                <a:cs typeface="+mn-cs"/>
              </a:rPr>
              <a:t>Kistler</a:t>
            </a:r>
            <a:r>
              <a:rPr lang="en-US" sz="1200" i="0" kern="1200" dirty="0" smtClean="0">
                <a:solidFill>
                  <a:schemeClr val="tx1"/>
                </a:solidFill>
                <a:effectLst/>
                <a:latin typeface="+mn-lt"/>
                <a:ea typeface="+mn-ea"/>
                <a:cs typeface="+mn-cs"/>
              </a:rPr>
              <a:t> will walk through how </a:t>
            </a:r>
            <a:r>
              <a:rPr lang="en-US" sz="1200" i="0" kern="1200" dirty="0" err="1" smtClean="0">
                <a:solidFill>
                  <a:schemeClr val="tx1"/>
                </a:solidFill>
                <a:effectLst/>
                <a:latin typeface="+mn-lt"/>
                <a:ea typeface="+mn-ea"/>
                <a:cs typeface="+mn-cs"/>
              </a:rPr>
              <a:t>TrueSight</a:t>
            </a:r>
            <a:r>
              <a:rPr lang="en-US" sz="1200" i="0" kern="1200" dirty="0" smtClean="0">
                <a:solidFill>
                  <a:schemeClr val="tx1"/>
                </a:solidFill>
                <a:effectLst/>
                <a:latin typeface="+mn-lt"/>
                <a:ea typeface="+mn-ea"/>
                <a:cs typeface="+mn-cs"/>
              </a:rPr>
              <a:t> Capacity Optimization, along with clever analysis, redefined a 'well understood' metric, making it into a real-time indicator of actionable intelligence and reports, appropriate for application owners to take action. </a:t>
            </a:r>
            <a:endParaRPr lang="en-US" dirty="0" smtClean="0">
              <a:effectLst/>
            </a:endParaRPr>
          </a:p>
          <a:p>
            <a:r>
              <a:rPr lang="en-US" sz="1200" b="1" i="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mn-lt"/>
                <a:ea typeface="+mn-ea"/>
                <a:cs typeface="+mn-cs"/>
              </a:rPr>
              <a:t>James </a:t>
            </a:r>
            <a:r>
              <a:rPr lang="en-US" sz="1200" b="1" i="0" kern="1200" dirty="0" err="1" smtClean="0">
                <a:solidFill>
                  <a:schemeClr val="tx1"/>
                </a:solidFill>
                <a:effectLst/>
                <a:latin typeface="+mn-lt"/>
                <a:ea typeface="+mn-ea"/>
                <a:cs typeface="+mn-cs"/>
              </a:rPr>
              <a:t>Kistler</a:t>
            </a:r>
            <a:r>
              <a:rPr lang="en-US" sz="1200" b="1" i="0" kern="1200" dirty="0" smtClean="0">
                <a:solidFill>
                  <a:schemeClr val="tx1"/>
                </a:solidFill>
                <a:effectLst/>
                <a:latin typeface="+mn-lt"/>
                <a:ea typeface="+mn-ea"/>
                <a:cs typeface="+mn-cs"/>
              </a:rPr>
              <a:t>, Manager, Health Care Service Corporation (HCSC)</a:t>
            </a:r>
            <a:endParaRPr lang="en-US" dirty="0" smtClean="0">
              <a:effectLst/>
            </a:endParaRPr>
          </a:p>
          <a:p>
            <a:r>
              <a:rPr lang="en-US" sz="1200" b="0" i="0" kern="1200" dirty="0" smtClean="0">
                <a:solidFill>
                  <a:schemeClr val="tx1"/>
                </a:solidFill>
                <a:effectLst/>
                <a:latin typeface="+mn-lt"/>
                <a:ea typeface="+mn-ea"/>
                <a:cs typeface="+mn-cs"/>
              </a:rPr>
              <a:t>James </a:t>
            </a:r>
            <a:r>
              <a:rPr lang="en-US" sz="1200" b="0" i="0" kern="1200" dirty="0" err="1" smtClean="0">
                <a:solidFill>
                  <a:schemeClr val="tx1"/>
                </a:solidFill>
                <a:effectLst/>
                <a:latin typeface="+mn-lt"/>
                <a:ea typeface="+mn-ea"/>
                <a:cs typeface="+mn-cs"/>
              </a:rPr>
              <a:t>Kistler</a:t>
            </a:r>
            <a:r>
              <a:rPr lang="en-US" sz="1200" b="0" i="0" kern="1200" dirty="0" smtClean="0">
                <a:solidFill>
                  <a:schemeClr val="tx1"/>
                </a:solidFill>
                <a:effectLst/>
                <a:latin typeface="+mn-lt"/>
                <a:ea typeface="+mn-ea"/>
                <a:cs typeface="+mn-cs"/>
              </a:rPr>
              <a:t> is an IT leader and expert in IT Planning. He joined Health Care Service Corporation in 2007 and has managed and led multiple IT teams and functions, including resource management, capacity planning, budget management, cost allocation and IT cost transparency. James has a unique background that blends business analytics, strategy and IT management. Today James focuses on optimizing IT processes, and specifically capacity planning, to achieve maximum revenue and support HCSC’s rapid growth. He thrives in fast paced, high-volume environments where priorities compete and change. </a:t>
            </a:r>
            <a:r>
              <a:rPr lang="en-US" dirty="0" smtClean="0"/>
              <a:t/>
            </a:r>
            <a:br>
              <a:rPr lang="en-US" dirty="0" smtClean="0"/>
            </a:br>
            <a:r>
              <a:rPr lang="en-US" dirty="0" smtClean="0"/>
              <a:t/>
            </a:r>
            <a:br>
              <a:rPr lang="en-US" dirty="0" smtClean="0"/>
            </a:br>
            <a:r>
              <a:rPr lang="en-US" sz="1200" b="0" i="0" kern="1200" dirty="0" smtClean="0">
                <a:solidFill>
                  <a:schemeClr val="tx1"/>
                </a:solidFill>
                <a:effectLst/>
                <a:latin typeface="+mn-lt"/>
                <a:ea typeface="+mn-ea"/>
                <a:cs typeface="+mn-cs"/>
              </a:rPr>
              <a:t>James holds a Bachelor of Science degree from Indiana University in Bloomington. In his free time, you can find him on his motorcycle in search of blank spaces on the map.</a:t>
            </a:r>
          </a:p>
          <a:p>
            <a:endParaRPr lang="en-US" dirty="0" smtClean="0"/>
          </a:p>
          <a:p>
            <a:r>
              <a:rPr lang="en-US" sz="1200" b="1" i="0" kern="1200" dirty="0" smtClean="0">
                <a:solidFill>
                  <a:schemeClr val="tx1"/>
                </a:solidFill>
                <a:effectLst/>
                <a:latin typeface="+mn-lt"/>
                <a:ea typeface="+mn-ea"/>
                <a:cs typeface="+mn-cs"/>
              </a:rPr>
              <a:t>Ben Davies, Senior IT Business Consultant, Health Care Service Corporation (HCSC)</a:t>
            </a:r>
            <a:endParaRPr lang="en-US" dirty="0" smtClean="0">
              <a:effectLst/>
            </a:endParaRPr>
          </a:p>
          <a:p>
            <a:r>
              <a:rPr lang="en-US" sz="1200" i="0" kern="1200" dirty="0" smtClean="0">
                <a:solidFill>
                  <a:schemeClr val="tx1"/>
                </a:solidFill>
                <a:effectLst/>
                <a:latin typeface="+mn-lt"/>
                <a:ea typeface="+mn-ea"/>
                <a:cs typeface="+mn-cs"/>
              </a:rPr>
              <a:t>Serving in the US Navy (Submarines) for 9 years and with an eclectic background in food service management, hotel management, IT tech support, documentation, training, IT security, IT audit, and most recently in IT capacity management, Ben brings a unique perspective that is irreverent, insightful, annoying, and sometimes entertaining.</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08980E37-1CE1-C549-B0D8-D5A78A41D0FF}" type="slidenum">
              <a:rPr lang="en-US" smtClean="0"/>
              <a:pPr/>
              <a:t>1</a:t>
            </a:fld>
            <a:endParaRPr lang="en-US" dirty="0"/>
          </a:p>
        </p:txBody>
      </p:sp>
    </p:spTree>
    <p:extLst>
      <p:ext uri="{BB962C8B-B14F-4D97-AF65-F5344CB8AC3E}">
        <p14:creationId xmlns:p14="http://schemas.microsoft.com/office/powerpoint/2010/main" val="2626600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This memory analysis is used to determine the ‘appropriateness</a:t>
            </a:r>
            <a:r>
              <a:rPr lang="en-US" baseline="0" dirty="0" smtClean="0"/>
              <a:t> of memory and swap space size’</a:t>
            </a:r>
          </a:p>
          <a:p>
            <a:endParaRPr lang="en-US" baseline="0" dirty="0" smtClean="0"/>
          </a:p>
          <a:p>
            <a:r>
              <a:rPr lang="en-US" baseline="0" dirty="0" smtClean="0"/>
              <a:t>While average has no meaningful impact on memory size or swap space, average swap rate ruins this analysis. Which is one of the reasons it took us so long to come up with this analysis.  However, by using maximum on the metrics, we find a useful way to evaluate the appropriateness of a given devices memory, and swap, configuration.</a:t>
            </a:r>
          </a:p>
          <a:p>
            <a:endParaRPr lang="en-US" baseline="0" dirty="0" smtClean="0"/>
          </a:p>
          <a:p>
            <a:r>
              <a:rPr lang="en-US" baseline="0" dirty="0" smtClean="0"/>
              <a:t>In a perfect world you would see memory at near 100%, AND swap used &gt;0 but not exceeding ~45% and reasonably stable, WITH some swap rate.  This would indicate that there was enough RAM for operations, but not too much.   Swap was large enough to accommodate normal operations with enough space for a surge without ‘crashing’ the device, AND that the swap was just needed to accommodate normal operations.  June 8</a:t>
            </a:r>
            <a:r>
              <a:rPr lang="en-US" baseline="30000" dirty="0" smtClean="0"/>
              <a:t>th</a:t>
            </a:r>
            <a:r>
              <a:rPr lang="en-US" baseline="0" dirty="0" smtClean="0"/>
              <a:t> to June 18</a:t>
            </a:r>
            <a:r>
              <a:rPr lang="en-US" baseline="30000" dirty="0" smtClean="0"/>
              <a:t>th</a:t>
            </a:r>
            <a:r>
              <a:rPr lang="en-US" baseline="0" dirty="0" smtClean="0"/>
              <a:t>  but with a flatter swap line.</a:t>
            </a:r>
          </a:p>
          <a:p>
            <a:endParaRPr lang="en-US" baseline="0" dirty="0" smtClean="0"/>
          </a:p>
          <a:p>
            <a:r>
              <a:rPr lang="en-US" baseline="0" dirty="0" smtClean="0"/>
              <a:t>In this case a process seemed to be ‘eating swap’ and the device rebooted on the 28</a:t>
            </a:r>
            <a:r>
              <a:rPr lang="en-US" baseline="30000" dirty="0" smtClean="0"/>
              <a:t>th</a:t>
            </a:r>
            <a:r>
              <a:rPr lang="en-US" baseline="0" dirty="0" smtClean="0"/>
              <a:t>, which resolved the issue ‘for now’.   After the reboot the analysis would suggest that there is too much RAM, despite swap being used, as there is no swap page rate.   In reality the cost in manpower and down time needed to adjust all devices to optimal RAM size is not offset by the savings in liberating the RAM (a relatively cheep resource).</a:t>
            </a:r>
          </a:p>
          <a:p>
            <a:endParaRPr lang="en-US" baseline="0" dirty="0" smtClean="0"/>
          </a:p>
          <a:p>
            <a:r>
              <a:rPr lang="en-US" baseline="0" dirty="0" smtClean="0"/>
              <a:t>However, a real world use of this analysis is making a similar device.  Use this analysis to originally ‘right size’ RAM and swap.</a:t>
            </a:r>
          </a:p>
          <a:p>
            <a:endParaRPr lang="en-US" baseline="0" dirty="0" smtClean="0"/>
          </a:p>
          <a:p>
            <a:r>
              <a:rPr lang="en-US" baseline="0" dirty="0" smtClean="0"/>
              <a:t>This analysis goes against the school of thought that ‘any swapping is bad swapping’.  Our suggestion is that there is such a thing as too much RAM, and the measure of that is to shrink RAM to the point that swap is used but not significantly.   I recommend a configuration policy that states “RAM is to be configured such that swap space becomes used, and maximum page rates are greater than 2 pages/s (max), over a duration of an hour; and less than 500 pages/s (max) over a duration of an hour”  In addition swap policy that states  “Swap shall be two times installed RAM but not used above 50%”  The remaining space is large enough for core dumps</a:t>
            </a:r>
          </a:p>
          <a:p>
            <a:endParaRPr lang="en-US" baseline="0" dirty="0" smtClean="0"/>
          </a:p>
          <a:p>
            <a:r>
              <a:rPr lang="en-US" baseline="0" dirty="0" smtClean="0"/>
              <a:t>This policy is monitor able by swap space utilization. Zero is non compliant &gt;50% is non compliant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FFA1F16-F859-4952-B92E-29FA7AC46F13}" type="slidenum">
              <a:rPr lang="en-US" smtClean="0"/>
              <a:t>10</a:t>
            </a:fld>
            <a:endParaRPr lang="en-US" dirty="0"/>
          </a:p>
        </p:txBody>
      </p:sp>
    </p:spTree>
    <p:extLst>
      <p:ext uri="{BB962C8B-B14F-4D97-AF65-F5344CB8AC3E}">
        <p14:creationId xmlns:p14="http://schemas.microsoft.com/office/powerpoint/2010/main" val="30764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TSCO gathers</a:t>
            </a:r>
            <a:r>
              <a:rPr lang="en-US" baseline="0" dirty="0" smtClean="0"/>
              <a:t> configuration data from the Configuration Team (Atrium and CMDB), also utilization metrics from monitoring tools, association tables from application management teams, ‘price lists’ from accounting, and other data.</a:t>
            </a:r>
          </a:p>
          <a:p>
            <a:endParaRPr lang="en-US" baseline="0" dirty="0" smtClean="0"/>
          </a:p>
          <a:p>
            <a:r>
              <a:rPr lang="en-US" baseline="0" dirty="0" smtClean="0"/>
              <a:t>To the extent that the data is ‘universally’ available, you can do interesting things with it, including charge back, show back, shame back, whatever is appropriate in your environment.</a:t>
            </a:r>
          </a:p>
          <a:p>
            <a:endParaRPr lang="en-US" baseline="0" dirty="0" smtClean="0"/>
          </a:p>
          <a:p>
            <a:r>
              <a:rPr lang="en-US" b="1" baseline="0" dirty="0" smtClean="0"/>
              <a:t>The importance of charge back is nothing to do with finance, and everything to do with modifying behavior. </a:t>
            </a:r>
            <a:r>
              <a:rPr lang="en-US" baseline="0" dirty="0" smtClean="0"/>
              <a:t>  The behavior changes are to save blue money, internal money you can control,  but the long term goal is to save green money, actual cash out the door.</a:t>
            </a:r>
          </a:p>
          <a:p>
            <a:r>
              <a:rPr lang="en-US" baseline="0" dirty="0" smtClean="0"/>
              <a:t>http://www.isixsigma.com/topic/blue-money/</a:t>
            </a:r>
          </a:p>
          <a:p>
            <a:endParaRPr lang="en-US" baseline="0" dirty="0" smtClean="0"/>
          </a:p>
          <a:p>
            <a:r>
              <a:rPr lang="en-US" baseline="0" dirty="0" smtClean="0"/>
              <a:t>You will find that your ‘costs’ are complicated, and there will never be agreement that any answer you arrive at will be ‘correct’.  We have found it helpful to </a:t>
            </a:r>
            <a:r>
              <a:rPr lang="en-US" b="1" baseline="0" dirty="0" smtClean="0"/>
              <a:t>strive for a useful, consistent lie</a:t>
            </a:r>
            <a:r>
              <a:rPr lang="en-US" baseline="0" dirty="0" smtClean="0"/>
              <a:t>.  The answer is not ‘THE ANSWER’ but was figured in a way that is understood and allows for comparison within the system.   </a:t>
            </a:r>
          </a:p>
          <a:p>
            <a:endParaRPr lang="en-US" baseline="0" dirty="0" smtClean="0"/>
          </a:p>
          <a:p>
            <a:r>
              <a:rPr lang="en-US" b="1" baseline="0" dirty="0" smtClean="0"/>
              <a:t>Said a different way, this effort brings consistency, transparency, and understanding</a:t>
            </a:r>
            <a:r>
              <a:rPr lang="en-US" baseline="0" dirty="0" smtClean="0"/>
              <a:t> about how much something costs vs. another thing. This allows for decisions to be informed in a consistent way on cost, then compared against the perceived or measured value that something returns back.</a:t>
            </a:r>
          </a:p>
          <a:p>
            <a:endParaRPr lang="en-US" baseline="0" dirty="0" smtClean="0"/>
          </a:p>
          <a:p>
            <a:r>
              <a:rPr lang="en-US" baseline="0" dirty="0" smtClean="0"/>
              <a:t>Think “useful consistent lie”.   The ‘truth’ is an expensive illusion.</a:t>
            </a:r>
          </a:p>
          <a:p>
            <a:endParaRPr lang="en-US" baseline="0" dirty="0" smtClean="0"/>
          </a:p>
          <a:p>
            <a:r>
              <a:rPr lang="en-US" b="1" baseline="0" dirty="0" smtClean="0"/>
              <a:t>The value proposition is: by assembling existing data in TSCO,  and adding some organization, you get the ability to relatively easily make a chargeback model, with the goal to modify behavior</a:t>
            </a:r>
            <a:endParaRPr lang="en-US" b="1" dirty="0"/>
          </a:p>
        </p:txBody>
      </p:sp>
      <p:sp>
        <p:nvSpPr>
          <p:cNvPr id="4" name="Slide Number Placeholder 3"/>
          <p:cNvSpPr>
            <a:spLocks noGrp="1"/>
          </p:cNvSpPr>
          <p:nvPr>
            <p:ph type="sldNum" sz="quarter" idx="10"/>
          </p:nvPr>
        </p:nvSpPr>
        <p:spPr/>
        <p:txBody>
          <a:bodyPr/>
          <a:lstStyle/>
          <a:p>
            <a:fld id="{9FFA1F16-F859-4952-B92E-29FA7AC46F13}" type="slidenum">
              <a:rPr lang="en-US" smtClean="0"/>
              <a:t>11</a:t>
            </a:fld>
            <a:endParaRPr lang="en-US" dirty="0"/>
          </a:p>
        </p:txBody>
      </p:sp>
    </p:spTree>
    <p:extLst>
      <p:ext uri="{BB962C8B-B14F-4D97-AF65-F5344CB8AC3E}">
        <p14:creationId xmlns:p14="http://schemas.microsoft.com/office/powerpoint/2010/main" val="2608604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FA1F16-F859-4952-B92E-29FA7AC46F13}" type="slidenum">
              <a:rPr lang="en-US" smtClean="0"/>
              <a:t>12</a:t>
            </a:fld>
            <a:endParaRPr lang="en-US" dirty="0"/>
          </a:p>
        </p:txBody>
      </p:sp>
    </p:spTree>
    <p:extLst>
      <p:ext uri="{BB962C8B-B14F-4D97-AF65-F5344CB8AC3E}">
        <p14:creationId xmlns:p14="http://schemas.microsoft.com/office/powerpoint/2010/main" val="187144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Cost transparency should result in actionable intelligence. That is to say, DRIVE BEHAVIOR. – Actionable intelligence should</a:t>
            </a:r>
            <a:r>
              <a:rPr lang="en-US" baseline="0" dirty="0" smtClean="0"/>
              <a:t> result in ACTION, which includes willful inaction.</a:t>
            </a:r>
            <a:endParaRPr lang="en-US" dirty="0" smtClean="0"/>
          </a:p>
          <a:p>
            <a:endParaRPr lang="en-US" dirty="0" smtClean="0"/>
          </a:p>
          <a:p>
            <a:r>
              <a:rPr lang="en-US" dirty="0" smtClean="0"/>
              <a:t>Cost transparency is an iterative process. – After</a:t>
            </a:r>
            <a:r>
              <a:rPr lang="en-US" baseline="0" dirty="0" smtClean="0"/>
              <a:t> each round there will be ‘better’ metrics to trigger a charge. Only allow this to the extent that it is useful.  Good enough is, good enough.  Remember, this is a useful, consistent lie.  Perfect is an expensive illusion.</a:t>
            </a:r>
            <a:endParaRPr lang="en-US" dirty="0" smtClean="0"/>
          </a:p>
          <a:p>
            <a:endParaRPr lang="en-US" dirty="0" smtClean="0"/>
          </a:p>
          <a:p>
            <a:r>
              <a:rPr lang="en-US" dirty="0" smtClean="0"/>
              <a:t>The biggest threats are political, cultural, and inertia.  Way down the list are data availability, technology, and implementation difficulty.</a:t>
            </a:r>
          </a:p>
          <a:p>
            <a:endParaRPr lang="en-US" dirty="0" smtClean="0"/>
          </a:p>
          <a:p>
            <a:pPr defTabSz="1043148">
              <a:defRPr/>
            </a:pPr>
            <a:r>
              <a:rPr lang="en-US" b="1" baseline="0" dirty="0" smtClean="0"/>
              <a:t>It helps to abandon the goal of ‘truth’.  There is very little truth in real life, only useful, consistent, lies.  </a:t>
            </a:r>
            <a:r>
              <a:rPr lang="en-US" baseline="0" dirty="0" smtClean="0"/>
              <a:t>For example, what time is it (right now).  My clock said 2:33 but that is a lie.  It is actually  07:33:47.987345 per US Naval Observatory Master Clock UTC…  or 14:33 Central Time (24 hour clock).  Even if you chose a time lie, you are then faced the definition of the sentence.  Is ‘right now’ when we started or finished the question?  Or the time the question was received by the noun expected to answer?  Or did they fudge and adjust the answer to coincide to when we were expected to get the answer?  The closer you look, the fewer use cases actually depend on the nuance of the ‘truthful’ answer.   So in the cost transparency model of TrueSight Capacity Optimization how much something costs has a string of qualifiers attached and should be regarded as a useful, consistent, lie.</a:t>
            </a:r>
          </a:p>
          <a:p>
            <a:pPr defTabSz="1043148">
              <a:defRPr/>
            </a:pPr>
            <a:endParaRPr lang="en-US" baseline="0" dirty="0" smtClean="0"/>
          </a:p>
          <a:p>
            <a:pPr defTabSz="1043148">
              <a:defRPr/>
            </a:pPr>
            <a:r>
              <a:rPr lang="en-US" dirty="0" smtClean="0"/>
              <a:t>http://tycho.usno.navy.mil/cgi-bin/timer.pl</a:t>
            </a:r>
          </a:p>
          <a:p>
            <a:pPr defTabSz="1043148">
              <a:defRPr/>
            </a:pPr>
            <a:endParaRPr lang="en-US" baseline="0" dirty="0" smtClean="0"/>
          </a:p>
          <a:p>
            <a:pPr defTabSz="1043148">
              <a:defRPr/>
            </a:pPr>
            <a:r>
              <a:rPr lang="en-US" baseline="0" dirty="0" smtClean="0"/>
              <a:t>Not compelling enough.   Where are you, right now, cosmically.  Anything less that GPS in 3 dimensions, to 64 decimal points, is not ‘truth’.  But now you have to define what point constitutes ‘you’, and have a cosmic frame of reference. When you figure it our, convey that, and have it understood, you are no longer there.   Truth.</a:t>
            </a:r>
          </a:p>
          <a:p>
            <a:pPr defTabSz="1043148">
              <a:defRPr/>
            </a:pPr>
            <a:endParaRPr lang="en-US" baseline="0" dirty="0" smtClean="0"/>
          </a:p>
          <a:p>
            <a:pPr defTabSz="1043148">
              <a:defRPr/>
            </a:pPr>
            <a:r>
              <a:rPr lang="en-US" baseline="0" dirty="0" smtClean="0"/>
              <a:t>What is your name.  I am Ben Honey Dad to my girl.  But Uncle Sam thinks something different and my Navy Drill Instructor had something completely different in mind, I still can not fathom.</a:t>
            </a:r>
          </a:p>
          <a:p>
            <a:pPr defTabSz="1043148">
              <a:defRPr/>
            </a:pPr>
            <a:endParaRPr lang="en-US" baseline="0" dirty="0" smtClean="0"/>
          </a:p>
          <a:p>
            <a:pPr defTabSz="1043148">
              <a:defRPr/>
            </a:pPr>
            <a:r>
              <a:rPr lang="en-US" baseline="0" dirty="0" smtClean="0"/>
              <a:t>How old are you, exactly.  Now you have to define a host of parameters, some legal, some religious, for the answer to have any meaning or it is not the ‘truth’.   For the record I am 29 again (21</a:t>
            </a:r>
            <a:r>
              <a:rPr lang="en-US" baseline="30000" dirty="0" smtClean="0"/>
              <a:t>st</a:t>
            </a:r>
            <a:r>
              <a:rPr lang="en-US" baseline="0" dirty="0" smtClean="0"/>
              <a:t> anniversary), 283 days, 17 hours, 3 minutes, 25 seconds from the date recorded on by birth certificate, which has a whole host of assumptions attached to it.  Feel better about the truth.   My 29</a:t>
            </a:r>
            <a:r>
              <a:rPr lang="en-US" baseline="30000" dirty="0" smtClean="0"/>
              <a:t>th</a:t>
            </a:r>
            <a:r>
              <a:rPr lang="en-US" baseline="0" dirty="0" smtClean="0"/>
              <a:t> birthday needs a drink.</a:t>
            </a:r>
          </a:p>
          <a:p>
            <a:pPr defTabSz="1043148">
              <a:defRPr/>
            </a:pPr>
            <a:endParaRPr lang="en-US" baseline="0" dirty="0" smtClean="0"/>
          </a:p>
          <a:p>
            <a:pPr defTabSz="1043148">
              <a:defRPr/>
            </a:pPr>
            <a:r>
              <a:rPr lang="en-US" baseline="0" dirty="0" smtClean="0"/>
              <a:t>Useful consistent lies are everywhere, mostly because they are, well, useful.  The truth is an expensive illusion.</a:t>
            </a:r>
          </a:p>
          <a:p>
            <a:pPr defTabSz="1043148">
              <a:defRPr/>
            </a:pPr>
            <a:endParaRPr lang="en-US" baseline="0" dirty="0" smtClean="0"/>
          </a:p>
          <a:p>
            <a:pPr defTabSz="1043148">
              <a:defRPr/>
            </a:pPr>
            <a:r>
              <a:rPr lang="en-US" baseline="0" dirty="0" smtClean="0"/>
              <a:t>Costs will create a HUGE issue.  We could discuss this for hours but, in keeping with the useful consistent lie, think of it this way:  What is you cost transparency recovery target?  Then as a completely separate thought you able to account for in cost transparency system.  That is the items you are charging for and how many of them can you ‘sell’. Then do the math (simple division).</a:t>
            </a:r>
          </a:p>
          <a:p>
            <a:pPr defTabSz="1043148">
              <a:defRPr/>
            </a:pPr>
            <a:endParaRPr lang="en-US" baseline="0" dirty="0" smtClean="0"/>
          </a:p>
          <a:p>
            <a:pPr defTabSz="1043148">
              <a:defRPr/>
            </a:pPr>
            <a:r>
              <a:rPr lang="en-US" baseline="0" dirty="0" smtClean="0"/>
              <a:t>I need to recover 100,000 dollars a year. I can account for 100 named servers, in each of the 12 months.  That makes 100,000 dollars divided among 1,200 machine months.  That makes each one cost $83.33 a month.   Target Return Pricing.</a:t>
            </a:r>
          </a:p>
          <a:p>
            <a:pPr defTabSz="1043148">
              <a:defRPr/>
            </a:pPr>
            <a:endParaRPr lang="en-US" baseline="0" dirty="0" smtClean="0"/>
          </a:p>
          <a:p>
            <a:pPr defTabSz="1043148">
              <a:defRPr/>
            </a:pPr>
            <a:r>
              <a:rPr lang="en-US" baseline="0" dirty="0" smtClean="0"/>
              <a:t>This conversation does not concern itself with how much a named server actually costs to produce, only how much do to recover, and how many things can be used to recover that much.  This is foreign to us, as it is a business type conversation and not a technical conversation, that is partly why the conversation feels, unfair or dirty to technical people.</a:t>
            </a:r>
          </a:p>
          <a:p>
            <a:pPr defTabSz="1043148">
              <a:defRPr/>
            </a:pPr>
            <a:endParaRPr lang="en-US" baseline="0" dirty="0" smtClean="0"/>
          </a:p>
          <a:p>
            <a:pPr defTabSz="1043148">
              <a:defRPr/>
            </a:pPr>
            <a:r>
              <a:rPr lang="en-US" baseline="0" dirty="0" smtClean="0"/>
              <a:t>http://www.businessdictionary.com/definition/target-return-pricing.html</a:t>
            </a:r>
          </a:p>
          <a:p>
            <a:pPr defTabSz="1043148">
              <a:defRPr/>
            </a:pPr>
            <a:endParaRPr lang="en-US" baseline="0" dirty="0" smtClean="0"/>
          </a:p>
          <a:p>
            <a:pPr defTabSz="1043148">
              <a:defRPr/>
            </a:pPr>
            <a:r>
              <a:rPr lang="en-US" baseline="0" dirty="0" smtClean="0"/>
              <a:t>Emotion is a fearsome opponent of logic and reason and facts.</a:t>
            </a:r>
          </a:p>
          <a:p>
            <a:endParaRPr lang="en-US" dirty="0"/>
          </a:p>
        </p:txBody>
      </p:sp>
      <p:sp>
        <p:nvSpPr>
          <p:cNvPr id="4" name="Slide Number Placeholder 3"/>
          <p:cNvSpPr>
            <a:spLocks noGrp="1"/>
          </p:cNvSpPr>
          <p:nvPr>
            <p:ph type="sldNum" sz="quarter" idx="10"/>
          </p:nvPr>
        </p:nvSpPr>
        <p:spPr/>
        <p:txBody>
          <a:bodyPr/>
          <a:lstStyle/>
          <a:p>
            <a:fld id="{9FFA1F16-F859-4952-B92E-29FA7AC46F13}" type="slidenum">
              <a:rPr lang="en-US" smtClean="0"/>
              <a:t>13</a:t>
            </a:fld>
            <a:endParaRPr lang="en-US" dirty="0"/>
          </a:p>
        </p:txBody>
      </p:sp>
    </p:spTree>
    <p:extLst>
      <p:ext uri="{BB962C8B-B14F-4D97-AF65-F5344CB8AC3E}">
        <p14:creationId xmlns:p14="http://schemas.microsoft.com/office/powerpoint/2010/main" val="40934632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Based on our conversations for charge back, we see that there is a disconnect among IT professionals between </a:t>
            </a:r>
            <a:r>
              <a:rPr lang="en-US" sz="1200" b="1" dirty="0" smtClean="0"/>
              <a:t>IT Cost</a:t>
            </a:r>
            <a:r>
              <a:rPr lang="en-US" sz="1200" dirty="0" smtClean="0"/>
              <a:t>, and </a:t>
            </a:r>
            <a:r>
              <a:rPr lang="en-US" sz="1200" b="1" dirty="0" smtClean="0"/>
              <a:t>IT Charges</a:t>
            </a:r>
            <a:r>
              <a:rPr lang="en-US" sz="1200" dirty="0" smtClean="0"/>
              <a:t>, used in charge back.</a:t>
            </a:r>
          </a:p>
          <a:p>
            <a:endParaRPr lang="en-US" dirty="0" smtClean="0"/>
          </a:p>
          <a:p>
            <a:endParaRPr lang="en-US" sz="1200" dirty="0" smtClean="0"/>
          </a:p>
          <a:p>
            <a:endParaRPr lang="en-US" sz="1200" dirty="0" smtClean="0"/>
          </a:p>
          <a:p>
            <a:r>
              <a:rPr lang="en-US" sz="1200" b="1" dirty="0" smtClean="0">
                <a:solidFill>
                  <a:schemeClr val="bg1"/>
                </a:solidFill>
              </a:rPr>
              <a:t>It can</a:t>
            </a:r>
            <a:r>
              <a:rPr lang="en-US" sz="1200" b="1" baseline="0" dirty="0" smtClean="0">
                <a:solidFill>
                  <a:schemeClr val="bg1"/>
                </a:solidFill>
              </a:rPr>
              <a:t> be</a:t>
            </a:r>
            <a:r>
              <a:rPr lang="en-US" sz="1200" b="1" dirty="0" smtClean="0">
                <a:solidFill>
                  <a:schemeClr val="bg1"/>
                </a:solidFill>
              </a:rPr>
              <a:t> a tough distinction to make, some will need </a:t>
            </a:r>
            <a:r>
              <a:rPr lang="en-US" sz="1200" b="1" i="1" dirty="0" smtClean="0">
                <a:solidFill>
                  <a:schemeClr val="bg1"/>
                </a:solidFill>
              </a:rPr>
              <a:t>your</a:t>
            </a:r>
            <a:r>
              <a:rPr lang="en-US" sz="1200" b="1" dirty="0" smtClean="0">
                <a:solidFill>
                  <a:schemeClr val="bg1"/>
                </a:solidFill>
              </a:rPr>
              <a:t> help </a:t>
            </a:r>
            <a:r>
              <a:rPr lang="en-US" sz="1200" dirty="0" smtClean="0">
                <a:solidFill>
                  <a:schemeClr val="bg1"/>
                </a:solidFill>
              </a:rPr>
              <a:t>understanding IT Cost vs. IT Charges.</a:t>
            </a:r>
          </a:p>
          <a:p>
            <a:endParaRPr lang="en-US" dirty="0" smtClean="0"/>
          </a:p>
          <a:p>
            <a:r>
              <a:rPr lang="en-US" b="1" dirty="0" smtClean="0"/>
              <a:t>The value of</a:t>
            </a:r>
            <a:r>
              <a:rPr lang="en-US" b="1" baseline="0" dirty="0" smtClean="0"/>
              <a:t> a report like this is that it helps change behavior.  </a:t>
            </a:r>
            <a:r>
              <a:rPr lang="en-US" baseline="0" dirty="0" smtClean="0"/>
              <a:t>This is of all projects, and it is obvious which ones are the most expensive regardless to the understanding of cost vs. charges. Combined with pressure to minimize cost, there are visible, tangible, indicators of progress, or not. This influences behavior to hopefully reduce a projects relative cost, and therefore total cost.</a:t>
            </a:r>
            <a:endParaRPr lang="en-US" dirty="0"/>
          </a:p>
        </p:txBody>
      </p:sp>
      <p:sp>
        <p:nvSpPr>
          <p:cNvPr id="4" name="Slide Number Placeholder 3"/>
          <p:cNvSpPr>
            <a:spLocks noGrp="1"/>
          </p:cNvSpPr>
          <p:nvPr>
            <p:ph type="sldNum" sz="quarter" idx="10"/>
          </p:nvPr>
        </p:nvSpPr>
        <p:spPr/>
        <p:txBody>
          <a:bodyPr/>
          <a:lstStyle/>
          <a:p>
            <a:fld id="{9FFA1F16-F859-4952-B92E-29FA7AC46F13}" type="slidenum">
              <a:rPr lang="en-US" smtClean="0"/>
              <a:t>14</a:t>
            </a:fld>
            <a:endParaRPr lang="en-US" dirty="0"/>
          </a:p>
        </p:txBody>
      </p:sp>
    </p:spTree>
    <p:extLst>
      <p:ext uri="{BB962C8B-B14F-4D97-AF65-F5344CB8AC3E}">
        <p14:creationId xmlns:p14="http://schemas.microsoft.com/office/powerpoint/2010/main" val="24288873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Some are surprised that the </a:t>
            </a:r>
            <a:r>
              <a:rPr lang="en-US" sz="1200" b="1" dirty="0" smtClean="0"/>
              <a:t>charge</a:t>
            </a:r>
            <a:r>
              <a:rPr lang="en-US" sz="1200" dirty="0" smtClean="0"/>
              <a:t> is sometimes several times more than what they consider the </a:t>
            </a:r>
            <a:r>
              <a:rPr lang="en-US" sz="1200" b="1" dirty="0" smtClean="0"/>
              <a:t>cost</a:t>
            </a:r>
            <a:r>
              <a:rPr lang="en-US" sz="1200" dirty="0" smtClean="0"/>
              <a:t> of the item.   We charge $27,000 for a server, and all the ‘stuff’ that goes with it; they think in terms of the $7,000 physical server and think we are doing it wrong. “our servers don’t cost that much’  The customers have the same misconception.   “I can go to Best Buy and get a terabyte of storage for 100 bucks.” they say, however, they failed to account for RAID, backup, mirroring, DR, software and the people to make it work.</a:t>
            </a:r>
          </a:p>
          <a:p>
            <a:endParaRPr lang="en-US" altLang="en-US" dirty="0" smtClean="0"/>
          </a:p>
          <a:p>
            <a:r>
              <a:rPr lang="en-US" altLang="en-US" dirty="0" smtClean="0"/>
              <a:t>On the left are the items</a:t>
            </a:r>
            <a:r>
              <a:rPr lang="en-US" altLang="en-US" baseline="0" dirty="0" smtClean="0"/>
              <a:t> needed to deliver a server to a customer.  On the right, is the price presented for the server.</a:t>
            </a:r>
          </a:p>
          <a:p>
            <a:endParaRPr lang="en-US" altLang="en-US" baseline="0" dirty="0" smtClean="0"/>
          </a:p>
          <a:p>
            <a:r>
              <a:rPr lang="en-US" altLang="en-US" baseline="0" dirty="0" smtClean="0"/>
              <a:t>The component pieces have components of their own, so getting the ‘truth’ for a cost approaches impossible and is not helpful.  Charges are informed by actual costs but are completely different things.  To influence behavior, you may wish to ‘over charge’ for obsolete technology, while subsidizing newer technology, as an attempt to change behavior. Specifically, to move customers away from one technology choice, and towards another technology choice.</a:t>
            </a:r>
          </a:p>
          <a:p>
            <a:endParaRPr lang="en-US" altLang="en-US" baseline="0" dirty="0" smtClean="0"/>
          </a:p>
          <a:p>
            <a:r>
              <a:rPr lang="en-US" altLang="en-US" b="1" baseline="0" dirty="0" smtClean="0"/>
              <a:t>Value Statement - TSCO allows for this conversation to happen in a way where you can model different results.</a:t>
            </a:r>
          </a:p>
          <a:p>
            <a:endParaRPr lang="en-US" alt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aseline="0" dirty="0" smtClean="0"/>
              <a:t>There are hidden slides that discuss the </a:t>
            </a:r>
            <a:r>
              <a:rPr lang="en-US" altLang="en-US" b="1" baseline="0" dirty="0" smtClean="0"/>
              <a:t>disruption</a:t>
            </a:r>
            <a:r>
              <a:rPr lang="en-US" altLang="en-US" baseline="0" dirty="0" smtClean="0"/>
              <a:t> of these conversations.  It contains a brilliant quote, by Mr. Ben of course, “</a:t>
            </a:r>
            <a:r>
              <a:rPr lang="en-US" b="1" dirty="0" smtClean="0"/>
              <a:t>The status quo is emotionally involved so immune to logic, and reason, and facts.”</a:t>
            </a:r>
          </a:p>
          <a:p>
            <a:endParaRPr lang="en-US" altLang="en-US" baseline="0" dirty="0" smtClean="0"/>
          </a:p>
          <a:p>
            <a:endParaRPr lang="en-US" altLang="en-US" baseline="0" dirty="0" smtClean="0"/>
          </a:p>
          <a:p>
            <a:r>
              <a:rPr lang="en-US" altLang="en-US" baseline="0" dirty="0" smtClean="0"/>
              <a:t>==============</a:t>
            </a:r>
          </a:p>
          <a:p>
            <a:r>
              <a:rPr lang="en-US" altLang="en-US" baseline="0" dirty="0" smtClean="0"/>
              <a:t>Chargeback forces this conversation, which turns out to be exceptionally uncomfortable for technologists new to the financial conversation. I find that the best technologist are the worst at this conversation. They are too smart. They KNOW what a server costs and that two servers bought at the same time can have vastly different costs (due to configuration), so they have trouble accepting a ‘single charge’ number for a server.  They let what they know to be true about </a:t>
            </a:r>
            <a:r>
              <a:rPr lang="en-US" altLang="en-US" b="1" baseline="0" dirty="0" smtClean="0"/>
              <a:t>cost</a:t>
            </a:r>
            <a:r>
              <a:rPr lang="en-US" altLang="en-US" baseline="0" dirty="0" smtClean="0"/>
              <a:t>, get in the way of having a useful conversation about what to </a:t>
            </a:r>
            <a:r>
              <a:rPr lang="en-US" altLang="en-US" b="1" baseline="0" dirty="0" smtClean="0"/>
              <a:t>charge</a:t>
            </a:r>
            <a:r>
              <a:rPr lang="en-US" altLang="en-US" baseline="0" dirty="0" smtClean="0"/>
              <a:t>. The attention to detail, and literal thinking, that makes them good technologists, make they horrible at costing and charging.</a:t>
            </a:r>
          </a:p>
          <a:p>
            <a:endParaRPr lang="en-US" altLang="en-US" baseline="0" dirty="0" smtClean="0"/>
          </a:p>
          <a:p>
            <a:r>
              <a:rPr lang="en-US" altLang="en-US" baseline="0" dirty="0" smtClean="0"/>
              <a:t>It takes the concept of a </a:t>
            </a:r>
            <a:r>
              <a:rPr lang="en-US" altLang="en-US" b="1" baseline="0" dirty="0" smtClean="0"/>
              <a:t>‘useful consistent lie’</a:t>
            </a:r>
            <a:r>
              <a:rPr lang="en-US" altLang="en-US" baseline="0" dirty="0" smtClean="0"/>
              <a:t>, in whatever form you are comfortable with, along with strong leadership to make this work.</a:t>
            </a:r>
          </a:p>
          <a:p>
            <a:endParaRPr lang="en-US" altLang="en-US" baseline="0" dirty="0" smtClean="0"/>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210FAEC9-B525-4783-AC67-D1DC3A87C0E3}" type="slidenum">
              <a:rPr lang="en-US" altLang="en-US" smtClean="0"/>
              <a:pPr/>
              <a:t>15</a:t>
            </a:fld>
            <a:endParaRPr lang="en-US" altLang="en-US" dirty="0" smtClean="0"/>
          </a:p>
        </p:txBody>
      </p:sp>
    </p:spTree>
    <p:extLst>
      <p:ext uri="{BB962C8B-B14F-4D97-AF65-F5344CB8AC3E}">
        <p14:creationId xmlns:p14="http://schemas.microsoft.com/office/powerpoint/2010/main" val="13237270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If all of the elements are in place and you decide to undertake cost transparency</a:t>
            </a:r>
            <a:r>
              <a:rPr lang="en-US" baseline="0" dirty="0" smtClean="0"/>
              <a:t>, you stand to gain huge benefits beyond simple cost transparency.  </a:t>
            </a:r>
            <a:r>
              <a:rPr lang="en-US" b="1" baseline="0" dirty="0" smtClean="0"/>
              <a:t>The act of charging based on consumption is disruptive to the entire decision making eco system.   </a:t>
            </a:r>
            <a:r>
              <a:rPr lang="en-US" baseline="0" dirty="0" smtClean="0"/>
              <a:t>There will be unintended consequences, including overtly bad ones, but there will also be unintended consequence's that are overtly positive, and not easily relatable directly to cost transparency.</a:t>
            </a:r>
          </a:p>
          <a:p>
            <a:endParaRPr lang="en-US" dirty="0" smtClean="0"/>
          </a:p>
          <a:p>
            <a:pPr defTabSz="1043148">
              <a:defRPr/>
            </a:pPr>
            <a:r>
              <a:rPr lang="en-US" dirty="0" smtClean="0"/>
              <a:t>As the disruption</a:t>
            </a:r>
            <a:r>
              <a:rPr lang="en-US" baseline="0" dirty="0" smtClean="0"/>
              <a:t> is anticipated, or starts to actually happen, people that may have supported you, may now be threatened. The status quo hates you. Be diligent. You will find cost transparency to be an agent of change that is trophic cascade of change.</a:t>
            </a:r>
          </a:p>
          <a:p>
            <a:endParaRPr lang="en-US" dirty="0" smtClean="0"/>
          </a:p>
          <a:p>
            <a:r>
              <a:rPr lang="en-US" dirty="0" smtClean="0"/>
              <a:t>http://blog.ted.com/2014/02/18/video-how-wolves-can-alter-the-course-of-rivers/</a:t>
            </a:r>
          </a:p>
          <a:p>
            <a:r>
              <a:rPr lang="en-US" dirty="0" smtClean="0">
                <a:hlinkClick r:id="rId3"/>
              </a:rPr>
              <a:t>George Monbiot poetically explains</a:t>
            </a:r>
            <a:r>
              <a:rPr lang="en-US" dirty="0" smtClean="0"/>
              <a:t> how reintroducing wolves to Yellowstone National Park after a 70-year absence set off a “trophic cascade” that altered the movement of deer, sent trees soaring to new heights, attracted scores of new animals to the area (think: beavers, rabbits, bears, bald eagles and more), and stabilized the banks of rivers making them less susceptible to erosion.</a:t>
            </a:r>
          </a:p>
          <a:p>
            <a:endParaRPr lang="en-US" dirty="0" smtClean="0"/>
          </a:p>
          <a:p>
            <a:endParaRPr lang="en-US" baseline="0" dirty="0" smtClean="0"/>
          </a:p>
          <a:p>
            <a:r>
              <a:rPr lang="en-US" baseline="0" dirty="0" smtClean="0"/>
              <a:t>However, you will find that questions that could not be answered in the past are now answerable.  The old application costs 50,000 a month in old hardware support costs but only brings in 400,000 a year in revenue. To the good corporate citizens, you are now a hero, to the status quo of the application, you are a mortal enemy.</a:t>
            </a:r>
          </a:p>
          <a:p>
            <a:endParaRPr lang="en-US" baseline="0" dirty="0" smtClean="0"/>
          </a:p>
          <a:p>
            <a:r>
              <a:rPr lang="en-US" baseline="0" dirty="0" smtClean="0"/>
              <a:t>You will be able to show that the policy that said every ‘critical application’ must have  100% duplicate systems in DR, can now be shown to have a significant cost.  Good corporate citizens tend to make better corporate decisions when complete information is available. Now with the perceived value of the rule, someone can enforce that rule with a more complete picture of the actual cost, and perceived cost, vs the actual benefit, and perceived benefit.</a:t>
            </a:r>
          </a:p>
          <a:p>
            <a:endParaRPr lang="en-US" baseline="0" dirty="0" smtClean="0"/>
          </a:p>
          <a:p>
            <a:endParaRPr lang="en-US" dirty="0" smtClean="0"/>
          </a:p>
          <a:p>
            <a:r>
              <a:rPr lang="en-US" dirty="0" smtClean="0"/>
              <a:t>===</a:t>
            </a:r>
          </a:p>
          <a:p>
            <a:endParaRPr lang="en-US" dirty="0" smtClean="0"/>
          </a:p>
          <a:p>
            <a:r>
              <a:rPr lang="en-US" i="1" dirty="0" smtClean="0"/>
              <a:t>Nay</a:t>
            </a:r>
            <a:r>
              <a:rPr lang="en-US" i="0" dirty="0" smtClean="0"/>
              <a:t>,</a:t>
            </a:r>
            <a:r>
              <a:rPr lang="en-US" i="0" baseline="0" dirty="0" smtClean="0"/>
              <a:t> </a:t>
            </a:r>
            <a:r>
              <a:rPr lang="en-US" dirty="0" smtClean="0"/>
              <a:t>the English spelling of Danish nej "no".   There are people that will say “no” to anything</a:t>
            </a:r>
            <a:r>
              <a:rPr lang="en-US" baseline="0" dirty="0" smtClean="0"/>
              <a:t> new. This is especially true with a disruptive new technology.  A nay sayer in a position of authority can be detrimental to the cost transparency effort directly, or impede one of the critical components. Don’t take a ‘no’ from anyone that cannot tell you yes, insist they pass it to higher authority.</a:t>
            </a:r>
            <a:endParaRPr lang="en-US" dirty="0" smtClean="0"/>
          </a:p>
          <a:p>
            <a:endParaRPr lang="en-US" dirty="0" smtClean="0"/>
          </a:p>
          <a:p>
            <a:r>
              <a:rPr lang="en-US" dirty="0" smtClean="0"/>
              <a:t>FUD Dragons,</a:t>
            </a:r>
            <a:r>
              <a:rPr lang="en-US" baseline="0" dirty="0" smtClean="0"/>
              <a:t>  a Benism (made up word by Mr. Ben).  Intended to represent the people that use FUD. </a:t>
            </a:r>
          </a:p>
          <a:p>
            <a:r>
              <a:rPr lang="en-US" baseline="0" dirty="0" smtClean="0"/>
              <a:t>http://en.wikipedia.org/wiki/Fear,_uncertainty_and_doubt</a:t>
            </a:r>
          </a:p>
          <a:p>
            <a:r>
              <a:rPr lang="en-US" dirty="0" smtClean="0"/>
              <a:t>“FUD is generally a strategic attempt to influence perception by disseminating negative and dubious or false information.”</a:t>
            </a:r>
          </a:p>
          <a:p>
            <a:endParaRPr lang="en-US" baseline="0" dirty="0" smtClean="0"/>
          </a:p>
          <a:p>
            <a:r>
              <a:rPr lang="en-US" baseline="0" dirty="0" smtClean="0"/>
              <a:t>The people that use FUD wish you to imagine a dangerous dragon where there is none. Most times there are no facts supporting FUD Dragons, and the people that create FUD generally turn out to be punks and bullies that cannot stand a fact based conversation. Occasionally, however they can out maneuver you, and take your lunch money.  Slay these FUD Dragons as quickly as possible, as the perception of reality becomes reality, even when based in FUD.</a:t>
            </a:r>
          </a:p>
          <a:p>
            <a:endParaRPr lang="en-US" baseline="0" dirty="0" smtClean="0"/>
          </a:p>
          <a:p>
            <a:r>
              <a:rPr lang="en-US" baseline="0" dirty="0" smtClean="0"/>
              <a:t>Inattention, a cousin of sloth, one of the seven deadly sins, which can kill your efforts.</a:t>
            </a:r>
          </a:p>
          <a:p>
            <a:r>
              <a:rPr lang="en-US" baseline="0" dirty="0" smtClean="0"/>
              <a:t>Inattention or poorly handling the politics can kill the effort, or burden it under bureaucratic or procedural load sufficient to collapse the effort. Cost transparency is an active enemy of the status quo, and will find enemies, literally everywhere. (see FUD Dragons)</a:t>
            </a:r>
          </a:p>
          <a:p>
            <a:endParaRPr lang="en-US" baseline="0" dirty="0" smtClean="0"/>
          </a:p>
          <a:p>
            <a:r>
              <a:rPr lang="en-US" baseline="0" dirty="0" smtClean="0"/>
              <a:t>You can derail yourself with lack of preparation or thinking the cost transparency will eventually run itself. cost transparency is hard, disruptive, sensitive, and in constant need of diligence.</a:t>
            </a:r>
          </a:p>
          <a:p>
            <a:endParaRPr lang="en-US" baseline="0" dirty="0" smtClean="0"/>
          </a:p>
          <a:p>
            <a:r>
              <a:rPr lang="en-US" dirty="0" smtClean="0"/>
              <a:t>Illusory superiority in</a:t>
            </a:r>
            <a:r>
              <a:rPr lang="en-US" baseline="0" dirty="0" smtClean="0"/>
              <a:t> you and others will feed the enemies of cost transparency, and cause you to underestimate the difficulty, or the motivation of foes, and overestimate your abilities.  Accept that you are guilty of this, and take care to minimize the effect by being aware that it is present.</a:t>
            </a:r>
          </a:p>
          <a:p>
            <a:endParaRPr lang="en-US" dirty="0" smtClean="0"/>
          </a:p>
          <a:p>
            <a:r>
              <a:rPr lang="en-US" dirty="0" smtClean="0"/>
              <a:t>http://en.wikipedia.org/wiki/Illusory_superiority</a:t>
            </a:r>
          </a:p>
          <a:p>
            <a:r>
              <a:rPr lang="en-US" dirty="0" smtClean="0"/>
              <a:t>Illusory superiority is a cognitive bias that causes people to overestimate their positive qualities and abilities and to underestimate their negative qualities, relative to others. This is evident in a variety of areas including intelligence, performance on tasks or tests, and the possession of desirable characteristics or personality traits</a:t>
            </a:r>
          </a:p>
          <a:p>
            <a:endParaRPr lang="en-US" dirty="0" smtClean="0"/>
          </a:p>
          <a:p>
            <a:endParaRPr lang="en-US" dirty="0" smtClean="0"/>
          </a:p>
          <a:p>
            <a:r>
              <a:rPr lang="en-US" dirty="0" smtClean="0"/>
              <a:t>Do not let cost transparency become the place to do DETAILED billing accounting.   Remember the useful</a:t>
            </a:r>
            <a:r>
              <a:rPr lang="en-US" baseline="0" dirty="0" smtClean="0"/>
              <a:t>, consistent lie.  Let cost transparency figure the bill based on facts in evidence, then handle exceptions in the follow on process, and definitely do not try to account for exceptional exceptions.  Simple, clean, understandable, cost transparency.</a:t>
            </a:r>
            <a:endParaRPr lang="en-US" dirty="0" smtClean="0"/>
          </a:p>
          <a:p>
            <a:endParaRPr lang="en-US" dirty="0"/>
          </a:p>
        </p:txBody>
      </p:sp>
      <p:sp>
        <p:nvSpPr>
          <p:cNvPr id="4" name="Slide Number Placeholder 3"/>
          <p:cNvSpPr>
            <a:spLocks noGrp="1"/>
          </p:cNvSpPr>
          <p:nvPr>
            <p:ph type="sldNum" sz="quarter" idx="10"/>
          </p:nvPr>
        </p:nvSpPr>
        <p:spPr/>
        <p:txBody>
          <a:bodyPr/>
          <a:lstStyle/>
          <a:p>
            <a:fld id="{9FFA1F16-F859-4952-B92E-29FA7AC46F13}" type="slidenum">
              <a:rPr lang="en-US" smtClean="0"/>
              <a:t>16</a:t>
            </a:fld>
            <a:endParaRPr lang="en-US" dirty="0"/>
          </a:p>
        </p:txBody>
      </p:sp>
    </p:spTree>
    <p:extLst>
      <p:ext uri="{BB962C8B-B14F-4D97-AF65-F5344CB8AC3E}">
        <p14:creationId xmlns:p14="http://schemas.microsoft.com/office/powerpoint/2010/main" val="5209565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Open TSCO to the masses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is</a:t>
            </a:r>
            <a:r>
              <a:rPr lang="en-US" baseline="0" dirty="0" smtClean="0"/>
              <a:t> an excellent way to gain ‘free value’ from the TSCO tool and your data.  We have found that the team that ‘owns’ the data, uses TSCO to make some of the reports they were making ‘by hand’. They would query the same data source TSCO does, for the same metrics, then make a graph or chart used in a weekly or monthly report.  By letting them leverage TSCO they can get a ready made chart, and it is up to date every day.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This is free value.</a:t>
            </a: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do this by</a:t>
            </a:r>
            <a:r>
              <a:rPr lang="en-US" baseline="0" dirty="0" smtClean="0"/>
              <a:t> making short, limited focus, PDF based training modules that help users with narrow, specific topics.   Starting with dealing with an alert (and walking through logging in to the system), then reporting on an application, and reporting on business metrics, we provide enough to get started.   For more advanced analysis, we do this in live training where we ‘custom make’ a set of reports, and encourage them to edit from there.   Several groups have gone on to be completely independent, doing their own training, to their own people, and making their own reports.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Value statement – Allowing other groups access to TSCO allows them to gain value as well. This is FREE VALUE.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have</a:t>
            </a:r>
            <a:r>
              <a:rPr lang="en-US" baseline="0" dirty="0" smtClean="0"/>
              <a:t> our training PDFs available if you wish.  Leave your card asking for the training.</a:t>
            </a:r>
          </a:p>
          <a:p>
            <a:endParaRPr lang="en-US" dirty="0"/>
          </a:p>
        </p:txBody>
      </p:sp>
      <p:sp>
        <p:nvSpPr>
          <p:cNvPr id="4" name="Slide Number Placeholder 3"/>
          <p:cNvSpPr>
            <a:spLocks noGrp="1"/>
          </p:cNvSpPr>
          <p:nvPr>
            <p:ph type="sldNum" sz="quarter" idx="10"/>
          </p:nvPr>
        </p:nvSpPr>
        <p:spPr/>
        <p:txBody>
          <a:bodyPr/>
          <a:lstStyle/>
          <a:p>
            <a:fld id="{9FFA1F16-F859-4952-B92E-29FA7AC46F13}" type="slidenum">
              <a:rPr lang="en-US" smtClean="0"/>
              <a:t>17</a:t>
            </a:fld>
            <a:endParaRPr lang="en-US" dirty="0"/>
          </a:p>
        </p:txBody>
      </p:sp>
    </p:spTree>
    <p:extLst>
      <p:ext uri="{BB962C8B-B14F-4D97-AF65-F5344CB8AC3E}">
        <p14:creationId xmlns:p14="http://schemas.microsoft.com/office/powerpoint/2010/main" val="23955818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Training sessions and material should be focused and purposeful when it comes to TSCO.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Limit the focus of the individual training documents.  Enough to complete a single focused</a:t>
            </a:r>
            <a:r>
              <a:rPr lang="en-US" baseline="0" dirty="0" smtClean="0"/>
              <a:t> mission.  </a:t>
            </a:r>
          </a:p>
          <a:p>
            <a:endParaRPr lang="en-US" baseline="0" dirty="0" smtClean="0"/>
          </a:p>
          <a:p>
            <a:r>
              <a:rPr lang="en-US" baseline="0" dirty="0" smtClean="0"/>
              <a:t>Use live training to combine these single focused missions into a more complete analysis.   We have experimented with recorded WebEx training but find the space it takes, in terms of storage and time to consume to be more that it was worth.  The PDF and live sessions seems to strike a suitable balance between all of the competing forces while delivering on providing useful access to the TSCO tool.</a:t>
            </a:r>
            <a:endParaRPr lang="en-US" dirty="0"/>
          </a:p>
        </p:txBody>
      </p:sp>
      <p:sp>
        <p:nvSpPr>
          <p:cNvPr id="4" name="Slide Number Placeholder 3"/>
          <p:cNvSpPr>
            <a:spLocks noGrp="1"/>
          </p:cNvSpPr>
          <p:nvPr>
            <p:ph type="sldNum" sz="quarter" idx="10"/>
          </p:nvPr>
        </p:nvSpPr>
        <p:spPr/>
        <p:txBody>
          <a:bodyPr/>
          <a:lstStyle/>
          <a:p>
            <a:fld id="{9FFA1F16-F859-4952-B92E-29FA7AC46F13}" type="slidenum">
              <a:rPr lang="en-US" smtClean="0"/>
              <a:t>18</a:t>
            </a:fld>
            <a:endParaRPr lang="en-US" dirty="0"/>
          </a:p>
        </p:txBody>
      </p:sp>
    </p:spTree>
    <p:extLst>
      <p:ext uri="{BB962C8B-B14F-4D97-AF65-F5344CB8AC3E}">
        <p14:creationId xmlns:p14="http://schemas.microsoft.com/office/powerpoint/2010/main" val="3597978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Your TSCO admins and</a:t>
            </a:r>
            <a:r>
              <a:rPr lang="en-US" baseline="0" dirty="0" smtClean="0"/>
              <a:t> capacity teams</a:t>
            </a:r>
            <a:r>
              <a:rPr lang="en-US" dirty="0" smtClean="0"/>
              <a:t> are the source of knowledge when it comes to using TSCO to it’s full potential. Be available to help users with questions and requests. Don’t be afraid to say “Let’s go see if we can”, Understanding effective use of TSCO doesn’t happen in a day.</a:t>
            </a:r>
          </a:p>
          <a:p>
            <a:endParaRPr lang="en-US" dirty="0"/>
          </a:p>
        </p:txBody>
      </p:sp>
      <p:sp>
        <p:nvSpPr>
          <p:cNvPr id="4" name="Slide Number Placeholder 3"/>
          <p:cNvSpPr>
            <a:spLocks noGrp="1"/>
          </p:cNvSpPr>
          <p:nvPr>
            <p:ph type="sldNum" sz="quarter" idx="10"/>
          </p:nvPr>
        </p:nvSpPr>
        <p:spPr/>
        <p:txBody>
          <a:bodyPr/>
          <a:lstStyle/>
          <a:p>
            <a:fld id="{9FFA1F16-F859-4952-B92E-29FA7AC46F13}" type="slidenum">
              <a:rPr lang="en-US" smtClean="0"/>
              <a:t>19</a:t>
            </a:fld>
            <a:endParaRPr lang="en-US" dirty="0"/>
          </a:p>
        </p:txBody>
      </p:sp>
    </p:spTree>
    <p:extLst>
      <p:ext uri="{BB962C8B-B14F-4D97-AF65-F5344CB8AC3E}">
        <p14:creationId xmlns:p14="http://schemas.microsoft.com/office/powerpoint/2010/main" val="1849942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Morning,</a:t>
            </a:r>
          </a:p>
          <a:p>
            <a:endParaRPr lang="en-US" dirty="0" smtClean="0"/>
          </a:p>
          <a:p>
            <a:r>
              <a:rPr lang="en-US" dirty="0" smtClean="0"/>
              <a:t>This</a:t>
            </a:r>
            <a:r>
              <a:rPr lang="en-US" baseline="0" dirty="0" smtClean="0"/>
              <a:t> is Mr. James </a:t>
            </a:r>
            <a:r>
              <a:rPr lang="en-US" baseline="0" dirty="0" err="1" smtClean="0"/>
              <a:t>Kistler</a:t>
            </a:r>
            <a:r>
              <a:rPr lang="en-US" baseline="0" dirty="0" smtClean="0"/>
              <a:t>. A manager at HCSC, Health Care Service Corporation, and Mr. Ben Davies, also from HCSC.</a:t>
            </a:r>
          </a:p>
          <a:p>
            <a:endParaRPr lang="en-US" baseline="0" dirty="0" smtClean="0"/>
          </a:p>
          <a:p>
            <a:r>
              <a:rPr lang="en-US" baseline="0" dirty="0" smtClean="0"/>
              <a:t>In this session we will quickly introduce ourselves and show how big we are, which is to show that if we can do it, surely, you can do this too.  Then suggest that capacity optimization directly supports our Corporate Vision, and show some tools and techniques, specific to BMC </a:t>
            </a:r>
            <a:r>
              <a:rPr lang="en-US" baseline="0" dirty="0" err="1" smtClean="0"/>
              <a:t>TrueSight</a:t>
            </a:r>
            <a:r>
              <a:rPr lang="en-US" baseline="0" dirty="0" smtClean="0"/>
              <a:t> Capacity Optimization (TSCO).</a:t>
            </a:r>
          </a:p>
          <a:p>
            <a:endParaRPr lang="en-US" baseline="0" dirty="0" smtClean="0"/>
          </a:p>
          <a:p>
            <a:r>
              <a:rPr lang="en-US" baseline="0" dirty="0" smtClean="0"/>
              <a:t>To be clear about our purpose here today.  TSCO can do interesting value add work</a:t>
            </a:r>
            <a:r>
              <a:rPr lang="en-US" b="1" baseline="0" dirty="0" smtClean="0"/>
              <a:t>, but it takes effort and commitment</a:t>
            </a:r>
            <a:r>
              <a:rPr lang="en-US" baseline="0" dirty="0" smtClean="0"/>
              <a:t>. </a:t>
            </a:r>
          </a:p>
          <a:p>
            <a:r>
              <a:rPr lang="en-US" baseline="0" dirty="0" smtClean="0"/>
              <a:t>	If you put data into TSCO you can analyze diverse data. </a:t>
            </a:r>
          </a:p>
          <a:p>
            <a:r>
              <a:rPr lang="en-US" baseline="0" dirty="0" smtClean="0"/>
              <a:t>	Then it is a short leap to chargeback and costing. </a:t>
            </a:r>
          </a:p>
          <a:p>
            <a:r>
              <a:rPr lang="en-US" baseline="0" dirty="0" smtClean="0"/>
              <a:t>	Then you find that because the data is available, others can easily get value out of the data, which you can enable by opening it to the masses, </a:t>
            </a:r>
          </a:p>
          <a:p>
            <a:r>
              <a:rPr lang="en-US" baseline="0" dirty="0" smtClean="0"/>
              <a:t>	and making views.  </a:t>
            </a:r>
          </a:p>
          <a:p>
            <a:r>
              <a:rPr lang="en-US" baseline="0" dirty="0" smtClean="0"/>
              <a:t>	Views can take a dataset and show over used resources, </a:t>
            </a:r>
          </a:p>
          <a:p>
            <a:r>
              <a:rPr lang="en-US" baseline="0" dirty="0" smtClean="0"/>
              <a:t>	then the same data sorted differently can show under used resources.  </a:t>
            </a:r>
          </a:p>
          <a:p>
            <a:r>
              <a:rPr lang="en-US" baseline="0" dirty="0" smtClean="0"/>
              <a:t>	Finely, we will show that the ‘traditional’ metric of average, is not the only metric that can be analyzed.</a:t>
            </a:r>
          </a:p>
          <a:p>
            <a:endParaRPr lang="en-US" baseline="0" dirty="0" smtClean="0"/>
          </a:p>
          <a:p>
            <a:endParaRPr lang="en-US" baseline="0" dirty="0" smtClean="0"/>
          </a:p>
          <a:p>
            <a:r>
              <a:rPr lang="en-US" baseline="0" dirty="0" smtClean="0"/>
              <a:t>We will finish with a call to action, and questions.  </a:t>
            </a:r>
          </a:p>
          <a:p>
            <a:endParaRPr lang="en-US" baseline="0" dirty="0" smtClean="0"/>
          </a:p>
          <a:p>
            <a:r>
              <a:rPr lang="en-US" baseline="0" dirty="0" smtClean="0"/>
              <a:t>Feel free to take our card and contact us.  Also, leave your card with requests on the back..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Submit your card with: Presentation, chargeback, or training, on the back</a:t>
            </a:r>
          </a:p>
          <a:p>
            <a:endParaRPr lang="en-US" baseline="0" dirty="0" smtClean="0"/>
          </a:p>
          <a:p>
            <a:r>
              <a:rPr lang="en-US" baseline="0" dirty="0" smtClean="0"/>
              <a:t>We will forward you any of the documents we discuss here, but they are big.  So only request what you will use.</a:t>
            </a:r>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08980E37-1CE1-C549-B0D8-D5A78A41D0FF}" type="slidenum">
              <a:rPr lang="en-US" smtClean="0"/>
              <a:t>2</a:t>
            </a:fld>
            <a:endParaRPr lang="en-US" dirty="0"/>
          </a:p>
        </p:txBody>
      </p:sp>
    </p:spTree>
    <p:extLst>
      <p:ext uri="{BB962C8B-B14F-4D97-AF65-F5344CB8AC3E}">
        <p14:creationId xmlns:p14="http://schemas.microsoft.com/office/powerpoint/2010/main" val="18747990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FA1F16-F859-4952-B92E-29FA7AC46F13}" type="slidenum">
              <a:rPr lang="en-US" smtClean="0"/>
              <a:t>20</a:t>
            </a:fld>
            <a:endParaRPr lang="en-US" dirty="0"/>
          </a:p>
        </p:txBody>
      </p:sp>
    </p:spTree>
    <p:extLst>
      <p:ext uri="{BB962C8B-B14F-4D97-AF65-F5344CB8AC3E}">
        <p14:creationId xmlns:p14="http://schemas.microsoft.com/office/powerpoint/2010/main" val="16819170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So now we come to views.  The Power</a:t>
            </a:r>
            <a:r>
              <a:rPr lang="en-US" baseline="0" dirty="0" smtClean="0"/>
              <a:t> of Views</a:t>
            </a:r>
          </a:p>
          <a:p>
            <a:endParaRPr lang="en-US" baseline="0" dirty="0" smtClean="0"/>
          </a:p>
          <a:p>
            <a:r>
              <a:rPr lang="en-US" b="1" baseline="0" dirty="0" smtClean="0"/>
              <a:t>Value Statement – Views are an efficient way to find actionable intelligence.</a:t>
            </a:r>
          </a:p>
          <a:p>
            <a:endParaRPr lang="en-US" baseline="0" dirty="0" smtClean="0"/>
          </a:p>
          <a:p>
            <a:r>
              <a:rPr lang="en-US" baseline="0" dirty="0" smtClean="0"/>
              <a:t>There are a number of ways to present data: reports, studies, charts, tables etc..   Views allows for displaying data in some context, turning data into information.   That information can be analyzed, and made into intelligence.  </a:t>
            </a:r>
            <a:r>
              <a:rPr lang="en-US" b="1" baseline="0" dirty="0" smtClean="0"/>
              <a:t>Action can be taken on that intelligence.  </a:t>
            </a:r>
            <a:r>
              <a:rPr lang="en-US" b="0" baseline="0" dirty="0" smtClean="0"/>
              <a:t>That action may be </a:t>
            </a:r>
            <a:r>
              <a:rPr lang="en-US" b="1" baseline="0" dirty="0" smtClean="0"/>
              <a:t>purposeful inaction</a:t>
            </a:r>
            <a:r>
              <a:rPr lang="en-US" b="0" baseline="0" dirty="0" smtClean="0"/>
              <a:t>.</a:t>
            </a:r>
            <a:endParaRPr lang="en-US" b="1" baseline="0" dirty="0" smtClean="0"/>
          </a:p>
          <a:p>
            <a:endParaRPr lang="en-US" baseline="0" dirty="0" smtClean="0"/>
          </a:p>
        </p:txBody>
      </p:sp>
      <p:sp>
        <p:nvSpPr>
          <p:cNvPr id="4" name="Slide Number Placeholder 3"/>
          <p:cNvSpPr>
            <a:spLocks noGrp="1"/>
          </p:cNvSpPr>
          <p:nvPr>
            <p:ph type="sldNum" sz="quarter" idx="10"/>
          </p:nvPr>
        </p:nvSpPr>
        <p:spPr/>
        <p:txBody>
          <a:bodyPr/>
          <a:lstStyle/>
          <a:p>
            <a:fld id="{9FFA1F16-F859-4952-B92E-29FA7AC46F13}" type="slidenum">
              <a:rPr lang="en-US" smtClean="0"/>
              <a:t>21</a:t>
            </a:fld>
            <a:endParaRPr lang="en-US" dirty="0"/>
          </a:p>
        </p:txBody>
      </p:sp>
    </p:spTree>
    <p:extLst>
      <p:ext uri="{BB962C8B-B14F-4D97-AF65-F5344CB8AC3E}">
        <p14:creationId xmlns:p14="http://schemas.microsoft.com/office/powerpoint/2010/main" val="30474995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You can have a different view for each purpose.</a:t>
            </a:r>
          </a:p>
          <a:p>
            <a:endParaRPr lang="en-US" baseline="0" dirty="0" smtClean="0"/>
          </a:p>
          <a:p>
            <a:r>
              <a:rPr lang="en-US" baseline="0" dirty="0" smtClean="0"/>
              <a:t>Views can have drill down ability. In fact we have a view where all applications have an overall metric on the first page.  Click the application and the most recent metrics from each machine is shown. Click the device and the history of that devices metrics are shown.   </a:t>
            </a:r>
            <a:r>
              <a:rPr lang="en-US" b="1" baseline="0" dirty="0" smtClean="0"/>
              <a:t>View with overall list, to problem application, to problem device, in three clicks.</a:t>
            </a:r>
          </a:p>
          <a:p>
            <a:endParaRPr lang="en-US" baseline="0" dirty="0" smtClean="0"/>
          </a:p>
          <a:p>
            <a:r>
              <a:rPr lang="en-US" baseline="0" dirty="0" smtClean="0"/>
              <a:t>A view with similar function but with different metrics allows a large data set to be sliced and diced in a number of ways, each with a specific use case in mind.</a:t>
            </a:r>
          </a:p>
          <a:p>
            <a:endParaRPr lang="en-US" baseline="0" dirty="0" smtClean="0"/>
          </a:p>
          <a:p>
            <a:r>
              <a:rPr lang="en-US" b="1" baseline="0" dirty="0" smtClean="0"/>
              <a:t>Value statement - </a:t>
            </a:r>
          </a:p>
          <a:p>
            <a:r>
              <a:rPr lang="en-US" b="1" baseline="0" dirty="0" smtClean="0"/>
              <a:t>Focused views for individual lines of inquiry, means that routine answers are addressed quickly, </a:t>
            </a:r>
            <a:r>
              <a:rPr lang="en-US" baseline="0" dirty="0" smtClean="0"/>
              <a:t>and the same data can be presented in specific, customizable ways.  One view for </a:t>
            </a:r>
            <a:r>
              <a:rPr lang="en-US" b="1" baseline="0" dirty="0" smtClean="0"/>
              <a:t>over used devices</a:t>
            </a:r>
            <a:r>
              <a:rPr lang="en-US" baseline="0" dirty="0" smtClean="0"/>
              <a:t>.  One view for </a:t>
            </a:r>
            <a:r>
              <a:rPr lang="en-US" b="1" baseline="0" dirty="0" smtClean="0"/>
              <a:t>under used devices</a:t>
            </a:r>
            <a:r>
              <a:rPr lang="en-US" baseline="0" dirty="0" smtClean="0"/>
              <a:t>. One view for </a:t>
            </a:r>
            <a:r>
              <a:rPr lang="en-US" b="1" baseline="0" dirty="0" smtClean="0"/>
              <a:t>environments</a:t>
            </a:r>
            <a:r>
              <a:rPr lang="en-US" baseline="0" dirty="0" smtClean="0"/>
              <a:t>. One view for </a:t>
            </a:r>
            <a:r>
              <a:rPr lang="en-US" b="1" baseline="0" dirty="0" smtClean="0"/>
              <a:t>business metrics. </a:t>
            </a:r>
            <a:r>
              <a:rPr lang="en-US" baseline="0" dirty="0" smtClean="0"/>
              <a:t>One view for </a:t>
            </a:r>
            <a:r>
              <a:rPr lang="en-US" b="1" baseline="0" dirty="0" smtClean="0"/>
              <a:t>costs</a:t>
            </a:r>
            <a:r>
              <a:rPr lang="en-US" baseline="0" dirty="0" smtClean="0"/>
              <a:t>. One view for whatever you find routinely interesting.</a:t>
            </a:r>
          </a:p>
          <a:p>
            <a:endParaRPr lang="en-US" baseline="0" dirty="0" smtClean="0"/>
          </a:p>
          <a:p>
            <a:r>
              <a:rPr lang="en-US" baseline="0" dirty="0" smtClean="0"/>
              <a:t>Download the presentation, there are ‘hidden’ slides that expand on these ideas.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FFA1F16-F859-4952-B92E-29FA7AC46F13}" type="slidenum">
              <a:rPr lang="en-US" smtClean="0"/>
              <a:t>22</a:t>
            </a:fld>
            <a:endParaRPr lang="en-US" dirty="0"/>
          </a:p>
        </p:txBody>
      </p:sp>
    </p:spTree>
    <p:extLst>
      <p:ext uri="{BB962C8B-B14F-4D97-AF65-F5344CB8AC3E}">
        <p14:creationId xmlns:p14="http://schemas.microsoft.com/office/powerpoint/2010/main" val="3224139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Views are your window to your data. They are used to shape how you see the data, and allow analysts to sift through till they find what information they need.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filters and selection criteria in TSCO for views is extensive. Keep the filters easy to use but relevant. In the example there are a number of filters (second column) that determines</a:t>
            </a:r>
            <a:r>
              <a:rPr lang="en-US" baseline="0" dirty="0" smtClean="0"/>
              <a:t> which applications are shown (big block on the right).  The application name can be clicked bringing up detailed data for each device associated with the application (the second tab).  Then the device can be clicked, bringing up detailed metric history for that device (the third tab).</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9FFA1F16-F859-4952-B92E-29FA7AC46F13}" type="slidenum">
              <a:rPr lang="en-US" smtClean="0"/>
              <a:t>23</a:t>
            </a:fld>
            <a:endParaRPr lang="en-US" dirty="0"/>
          </a:p>
        </p:txBody>
      </p:sp>
    </p:spTree>
    <p:extLst>
      <p:ext uri="{BB962C8B-B14F-4D97-AF65-F5344CB8AC3E}">
        <p14:creationId xmlns:p14="http://schemas.microsoft.com/office/powerpoint/2010/main" val="15213709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 first example showed a table with bars to show relative size of a metric to the rest of the page.</a:t>
            </a:r>
          </a:p>
          <a:p>
            <a:endParaRPr lang="en-US" dirty="0" smtClean="0"/>
          </a:p>
          <a:p>
            <a:endParaRPr lang="en-US" dirty="0" smtClean="0"/>
          </a:p>
          <a:p>
            <a:r>
              <a:rPr lang="en-US" dirty="0" smtClean="0"/>
              <a:t>This example is area and line charts, but dot plots, heat maps, stacked area, and other charts can be displayed.</a:t>
            </a:r>
            <a:r>
              <a:rPr lang="en-US" baseline="0" dirty="0" smtClean="0"/>
              <a:t> A well thought out layout can quickly revel anomalies, out of range metrics and other points of interest.</a:t>
            </a:r>
            <a:endParaRPr lang="en-US" dirty="0" smtClean="0"/>
          </a:p>
        </p:txBody>
      </p:sp>
      <p:sp>
        <p:nvSpPr>
          <p:cNvPr id="4" name="Slide Number Placeholder 3"/>
          <p:cNvSpPr>
            <a:spLocks noGrp="1"/>
          </p:cNvSpPr>
          <p:nvPr>
            <p:ph type="sldNum" sz="quarter" idx="10"/>
          </p:nvPr>
        </p:nvSpPr>
        <p:spPr/>
        <p:txBody>
          <a:bodyPr/>
          <a:lstStyle/>
          <a:p>
            <a:fld id="{9FFA1F16-F859-4952-B92E-29FA7AC46F13}" type="slidenum">
              <a:rPr lang="en-US" smtClean="0"/>
              <a:t>24</a:t>
            </a:fld>
            <a:endParaRPr lang="en-US" dirty="0"/>
          </a:p>
        </p:txBody>
      </p:sp>
    </p:spTree>
    <p:extLst>
      <p:ext uri="{BB962C8B-B14F-4D97-AF65-F5344CB8AC3E}">
        <p14:creationId xmlns:p14="http://schemas.microsoft.com/office/powerpoint/2010/main" val="33514308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Another example</a:t>
            </a:r>
            <a:endParaRPr lang="en-US" dirty="0"/>
          </a:p>
        </p:txBody>
      </p:sp>
      <p:sp>
        <p:nvSpPr>
          <p:cNvPr id="4" name="Slide Number Placeholder 3"/>
          <p:cNvSpPr>
            <a:spLocks noGrp="1"/>
          </p:cNvSpPr>
          <p:nvPr>
            <p:ph type="sldNum" sz="quarter" idx="10"/>
          </p:nvPr>
        </p:nvSpPr>
        <p:spPr/>
        <p:txBody>
          <a:bodyPr/>
          <a:lstStyle/>
          <a:p>
            <a:fld id="{9FFA1F16-F859-4952-B92E-29FA7AC46F13}" type="slidenum">
              <a:rPr lang="en-US" smtClean="0"/>
              <a:t>25</a:t>
            </a:fld>
            <a:endParaRPr lang="en-US" dirty="0"/>
          </a:p>
        </p:txBody>
      </p:sp>
    </p:spTree>
    <p:extLst>
      <p:ext uri="{BB962C8B-B14F-4D97-AF65-F5344CB8AC3E}">
        <p14:creationId xmlns:p14="http://schemas.microsoft.com/office/powerpoint/2010/main" val="27287023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Value Statement - Finding and correcting over utilization conditions</a:t>
            </a:r>
            <a:r>
              <a:rPr lang="en-US" b="1" baseline="0" dirty="0" smtClean="0"/>
              <a:t> is actionable intelligence from TSCO at its best.   </a:t>
            </a:r>
            <a:r>
              <a:rPr lang="en-US" baseline="0" dirty="0" smtClean="0"/>
              <a:t>CPU may be a little high, but when combined with Run Queue, response time, and other metrics, points to bigger issue than ‘a little high’.</a:t>
            </a:r>
            <a:endParaRPr lang="en-US" dirty="0" smtClean="0"/>
          </a:p>
          <a:p>
            <a:endParaRPr lang="en-US" dirty="0" smtClean="0"/>
          </a:p>
          <a:p>
            <a:pPr marL="0" indent="0">
              <a:buFont typeface="Arial" panose="020B0604020202020204" pitchFamily="34" charset="0"/>
              <a:buNone/>
            </a:pPr>
            <a:r>
              <a:rPr lang="en-US" sz="1200" dirty="0" smtClean="0">
                <a:solidFill>
                  <a:schemeClr val="bg1"/>
                </a:solidFill>
              </a:rPr>
              <a:t>This strain on the system can be the cause of processing delays and faults, so one of the first orders of business, is to find these devices and ‘right size them’.  However, Over used resources may go</a:t>
            </a:r>
            <a:r>
              <a:rPr lang="en-US" sz="1200" baseline="0" dirty="0" smtClean="0">
                <a:solidFill>
                  <a:schemeClr val="bg1"/>
                </a:solidFill>
              </a:rPr>
              <a:t> un noticed as they are not perceived as overtly impeding the user experience, but finding and correcting this goes a long way to avoiding failures.</a:t>
            </a:r>
            <a:endParaRPr lang="en-US" sz="1200" dirty="0" smtClean="0">
              <a:solidFill>
                <a:schemeClr val="bg1"/>
              </a:solidFill>
            </a:endParaRPr>
          </a:p>
          <a:p>
            <a:pPr marL="0" indent="0">
              <a:buFont typeface="Arial" panose="020B0604020202020204" pitchFamily="34" charset="0"/>
              <a:buNone/>
            </a:pPr>
            <a:endParaRPr lang="en-US" sz="1200" dirty="0" smtClean="0">
              <a:solidFill>
                <a:schemeClr val="bg1"/>
              </a:solidFill>
            </a:endParaRPr>
          </a:p>
          <a:p>
            <a:pPr marL="0" indent="0">
              <a:buFont typeface="Arial" panose="020B0604020202020204" pitchFamily="34" charset="0"/>
              <a:buNone/>
            </a:pPr>
            <a:r>
              <a:rPr lang="en-US" sz="1200" dirty="0" smtClean="0">
                <a:solidFill>
                  <a:schemeClr val="bg1"/>
                </a:solidFill>
              </a:rPr>
              <a:t>More importantly this effort goes a long way to building trust when</a:t>
            </a:r>
            <a:r>
              <a:rPr lang="en-US" sz="1200" baseline="0" dirty="0" smtClean="0">
                <a:solidFill>
                  <a:schemeClr val="bg1"/>
                </a:solidFill>
              </a:rPr>
              <a:t> you take the next step of reclaiming under used resources.</a:t>
            </a:r>
          </a:p>
          <a:p>
            <a:pPr marL="0" indent="0">
              <a:buFont typeface="Arial" panose="020B0604020202020204" pitchFamily="34" charset="0"/>
              <a:buNone/>
            </a:pPr>
            <a:endParaRPr lang="en-US" sz="1200" baseline="0" dirty="0" smtClean="0">
              <a:solidFill>
                <a:schemeClr val="bg1"/>
              </a:solidFill>
            </a:endParaRPr>
          </a:p>
          <a:p>
            <a:pPr marL="0" indent="0">
              <a:buFont typeface="Arial" panose="020B0604020202020204" pitchFamily="34" charset="0"/>
              <a:buNone/>
            </a:pPr>
            <a:endParaRPr lang="en-US" sz="1200" dirty="0" smtClean="0">
              <a:solidFill>
                <a:schemeClr val="bg1"/>
              </a:solidFill>
            </a:endParaRPr>
          </a:p>
          <a:p>
            <a:pPr marL="342900" indent="-342900">
              <a:buFont typeface="Arial" panose="020B0604020202020204" pitchFamily="34" charset="0"/>
              <a:buChar char="•"/>
            </a:pPr>
            <a:endParaRPr lang="en-US" sz="1200" dirty="0" smtClean="0">
              <a:solidFill>
                <a:schemeClr val="bg1"/>
              </a:solidFill>
            </a:endParaRPr>
          </a:p>
          <a:p>
            <a:pPr marL="0" indent="0">
              <a:buFont typeface="Arial" panose="020B0604020202020204" pitchFamily="34" charset="0"/>
              <a:buNone/>
            </a:pPr>
            <a:r>
              <a:rPr lang="en-US" sz="1200" dirty="0" smtClean="0">
                <a:solidFill>
                  <a:schemeClr val="bg1"/>
                </a:solidFill>
              </a:rPr>
              <a:t>Download the presentation, there are ‘hidden’ slides that expand on these ideas.</a:t>
            </a:r>
          </a:p>
          <a:p>
            <a:endParaRPr lang="en-US" dirty="0"/>
          </a:p>
        </p:txBody>
      </p:sp>
      <p:sp>
        <p:nvSpPr>
          <p:cNvPr id="4" name="Slide Number Placeholder 3"/>
          <p:cNvSpPr>
            <a:spLocks noGrp="1"/>
          </p:cNvSpPr>
          <p:nvPr>
            <p:ph type="sldNum" sz="quarter" idx="10"/>
          </p:nvPr>
        </p:nvSpPr>
        <p:spPr/>
        <p:txBody>
          <a:bodyPr/>
          <a:lstStyle/>
          <a:p>
            <a:fld id="{9FFA1F16-F859-4952-B92E-29FA7AC46F13}" type="slidenum">
              <a:rPr lang="en-US" smtClean="0"/>
              <a:t>26</a:t>
            </a:fld>
            <a:endParaRPr lang="en-US" dirty="0"/>
          </a:p>
        </p:txBody>
      </p:sp>
    </p:spTree>
    <p:extLst>
      <p:ext uri="{BB962C8B-B14F-4D97-AF65-F5344CB8AC3E}">
        <p14:creationId xmlns:p14="http://schemas.microsoft.com/office/powerpoint/2010/main" val="15354995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view shows data sorted by </a:t>
            </a:r>
            <a:r>
              <a:rPr lang="en-US" b="1" dirty="0" smtClean="0"/>
              <a:t>Run</a:t>
            </a:r>
            <a:r>
              <a:rPr lang="en-US" b="1" baseline="0" dirty="0" smtClean="0"/>
              <a:t> Queue Per CPU Core</a:t>
            </a:r>
            <a:r>
              <a:rPr lang="en-US" baseline="0" dirty="0" smtClean="0"/>
              <a:t>.   The top of the list have the highest run queue. Finding and resolving the bottle neck on these devices will, by definition, make the application run ‘faster’.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same data filtered and sorted different can show highest used CPU, Memory, Storage, Swap etc..</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Business metrics or any other metric can be included. So highest print count, longest wait state, slowest response time etc. can all point to resource constraints.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Each of these observations are ‘actionable intelligence’ that is difficult to gain with the monitoring tools where the data in TSCO comes from.  The Value add of TSCO is that it finds the anomalies that can be further investigated in the monitoring tools.  This actionable intelligence is easy to do in TSCO, and exceeding difficult to do in the monitoring tool themselves (generally).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9FFA1F16-F859-4952-B92E-29FA7AC46F13}" type="slidenum">
              <a:rPr lang="en-US" smtClean="0"/>
              <a:t>27</a:t>
            </a:fld>
            <a:endParaRPr lang="en-US" dirty="0"/>
          </a:p>
        </p:txBody>
      </p:sp>
    </p:spTree>
    <p:extLst>
      <p:ext uri="{BB962C8B-B14F-4D97-AF65-F5344CB8AC3E}">
        <p14:creationId xmlns:p14="http://schemas.microsoft.com/office/powerpoint/2010/main" val="20225446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Value Statement - Finding and correcting UNDER utilized conditions is actionable intelligence from TSCO at its very best</a:t>
            </a:r>
            <a:r>
              <a:rPr lang="en-US" dirty="0" smtClean="0"/>
              <a:t>.  The server</a:t>
            </a:r>
            <a:r>
              <a:rPr lang="en-US" baseline="0" dirty="0" smtClean="0"/>
              <a:t> may be under used, but the service is critical.  Moving that service to another server, which is modeled with TSCO and what if scenarios, saves time and money.   In the case of licensing, maintenance and power, this can be green dollars savings.</a:t>
            </a:r>
          </a:p>
          <a:p>
            <a:endParaRPr lang="en-US" baseline="0" dirty="0" smtClean="0"/>
          </a:p>
          <a:p>
            <a:r>
              <a:rPr lang="en-US" baseline="0" dirty="0" smtClean="0"/>
              <a:t>Paying for a device that should be removed, in time, effort, licensing etc., has significant opportunity cost.  Opportunity cost is the hidden cost of not being able to do something of value, because the resource is tied up.   Liberating these resources frees the resource to do some other potentially valuable work.</a:t>
            </a:r>
            <a:endParaRPr lang="en-US" dirty="0" smtClean="0"/>
          </a:p>
          <a:p>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2">
                    <a:lumMod val="50000"/>
                  </a:schemeClr>
                </a:solidFill>
              </a:rPr>
              <a:t>There is a difference between servers (the equipment) and services (the value add) that live on the server. When approaching the ‘owner’ asking if they need the server will be met with ‘yes’ every time, but they are really answering the question of ‘do you need the service that is running on that server’.  Separate the service from the server in the question,</a:t>
            </a:r>
            <a:r>
              <a:rPr lang="en-US" sz="1200" baseline="0" dirty="0" smtClean="0">
                <a:solidFill>
                  <a:schemeClr val="tx2">
                    <a:lumMod val="50000"/>
                  </a:schemeClr>
                </a:solidFill>
              </a:rPr>
              <a:t> and liberate these resources to provide value elsewhere.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2">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chemeClr val="tx2">
                    <a:lumMod val="50000"/>
                  </a:schemeClr>
                </a:solidFill>
              </a:rPr>
              <a:t>Effective utilization is NOT 100%.  Complete utilization is not possible, and if that goal were to be pursued, would cause more trouble than it is worth.  </a:t>
            </a:r>
            <a:endParaRPr lang="en-US" dirty="0"/>
          </a:p>
        </p:txBody>
      </p:sp>
      <p:sp>
        <p:nvSpPr>
          <p:cNvPr id="4" name="Slide Number Placeholder 3"/>
          <p:cNvSpPr>
            <a:spLocks noGrp="1"/>
          </p:cNvSpPr>
          <p:nvPr>
            <p:ph type="sldNum" sz="quarter" idx="10"/>
          </p:nvPr>
        </p:nvSpPr>
        <p:spPr/>
        <p:txBody>
          <a:bodyPr/>
          <a:lstStyle/>
          <a:p>
            <a:fld id="{9FFA1F16-F859-4952-B92E-29FA7AC46F13}" type="slidenum">
              <a:rPr lang="en-US" smtClean="0"/>
              <a:t>28</a:t>
            </a:fld>
            <a:endParaRPr lang="en-US" dirty="0"/>
          </a:p>
        </p:txBody>
      </p:sp>
    </p:spTree>
    <p:extLst>
      <p:ext uri="{BB962C8B-B14F-4D97-AF65-F5344CB8AC3E}">
        <p14:creationId xmlns:p14="http://schemas.microsoft.com/office/powerpoint/2010/main" val="42310817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view shows data sorted by </a:t>
            </a:r>
            <a:r>
              <a:rPr lang="en-US" b="1" dirty="0" smtClean="0"/>
              <a:t>CPU Utilization</a:t>
            </a:r>
            <a:r>
              <a:rPr lang="en-US" baseline="0" dirty="0" smtClean="0"/>
              <a:t>.   The top of the list have the lowest CPU utilization.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same data filtered and sorted different can show lowest used Run Queue, Memory, Storage, Swap etc..</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Business metrics or any other metric can be included. So lowest print count, shortest wait state, fastest response time etc. can all point to resource over allocations.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Each of these observations are ‘actionable intelligence’ that is difficult to gain with the monitoring tools where the data in TSCO comes from.  The Value add of TSCO is that it finds the anomalies that can be further investigated in the monitoring tools.  This actionable intelligence is easy to do in TSCO, and exceeding difficult to do in the monitoring tool themselves (generally).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Proper utilization varies by metric and situation,</a:t>
            </a:r>
            <a:r>
              <a:rPr lang="en-US" baseline="0" dirty="0" smtClean="0"/>
              <a:t> but 100% utilization should NOT be the goal.</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Queuing theory, the 80/20 rule, and return on investment concepts help inform when to stop trying to recover resource. At least for a while.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https://www0.gsb.columbia.edu/mygsb/faculty/research/pubfiles/5474/queueing%20theory%20and%20modeling.pdf</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https://en.wikipedia.org/wiki/Queueing_theory</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https://en.wikipedia.org/wiki/Pareto_principle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https://en.wikipedia.org/wiki/Return_on_investment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9FFA1F16-F859-4952-B92E-29FA7AC46F13}" type="slidenum">
              <a:rPr lang="en-US" smtClean="0"/>
              <a:t>29</a:t>
            </a:fld>
            <a:endParaRPr lang="en-US" dirty="0"/>
          </a:p>
        </p:txBody>
      </p:sp>
    </p:spTree>
    <p:extLst>
      <p:ext uri="{BB962C8B-B14F-4D97-AF65-F5344CB8AC3E}">
        <p14:creationId xmlns:p14="http://schemas.microsoft.com/office/powerpoint/2010/main" val="985007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effectLst/>
              </a:rPr>
              <a:t>Health Care Service Corporation, a Mutual Legal Reserve Company, an Independent Licensee of the Blue Cross and Blue Shield Association.</a:t>
            </a:r>
          </a:p>
          <a:p>
            <a:endParaRPr lang="en-US" baseline="0" dirty="0" smtClean="0"/>
          </a:p>
          <a:p>
            <a:r>
              <a:rPr lang="en-US" baseline="0" dirty="0" smtClean="0"/>
              <a:t>Founded in 1936.  With 14.5 million members, 55 billion gross revenue, five Blue Cross and Blue Shield </a:t>
            </a:r>
            <a:r>
              <a:rPr lang="en-US" sz="1200" i="0" baseline="30000" dirty="0" smtClean="0"/>
              <a:t>®</a:t>
            </a:r>
            <a:r>
              <a:rPr lang="en-US" sz="1200" i="0" dirty="0" smtClean="0"/>
              <a:t> </a:t>
            </a:r>
            <a:r>
              <a:rPr lang="en-US" sz="1200" i="0" baseline="0" dirty="0" smtClean="0"/>
              <a:t> state plans (Illinois, Texas, Oklahoma, New Mexico, Montana), multiple  subsidiaries and lines of business, </a:t>
            </a:r>
            <a:r>
              <a:rPr lang="en-US" baseline="0" dirty="0" smtClean="0"/>
              <a:t>21,000 employees, 60 local offices, and two tier IV (4) data </a:t>
            </a:r>
            <a:r>
              <a:rPr lang="en-US" b="0" baseline="0" dirty="0" smtClean="0"/>
              <a:t>centers,</a:t>
            </a:r>
            <a:r>
              <a:rPr lang="en-US" b="1" baseline="0" dirty="0" smtClean="0"/>
              <a:t> we are big by any definition</a:t>
            </a:r>
            <a:r>
              <a:rPr lang="en-US" baseline="0" dirty="0" smtClean="0"/>
              <a:t>.</a:t>
            </a:r>
          </a:p>
          <a:p>
            <a:endParaRPr lang="en-US" dirty="0" smtClean="0"/>
          </a:p>
          <a:p>
            <a:r>
              <a:rPr lang="en-US" dirty="0" smtClean="0"/>
              <a:t>TIME</a:t>
            </a:r>
            <a:r>
              <a:rPr lang="en-US" baseline="0" dirty="0" smtClean="0"/>
              <a:t> Magazine states we are number 5 in their top 20 privately held companies. (June 2015)</a:t>
            </a:r>
          </a:p>
          <a:p>
            <a:r>
              <a:rPr lang="en-US" dirty="0" smtClean="0"/>
              <a:t>http://time.com/3854318/largest-private-companies-america/</a:t>
            </a:r>
          </a:p>
          <a:p>
            <a:endParaRPr lang="en-US" dirty="0" smtClean="0"/>
          </a:p>
          <a:p>
            <a:r>
              <a:rPr lang="en-US" dirty="0" smtClean="0"/>
              <a:t>Download this</a:t>
            </a:r>
            <a:r>
              <a:rPr lang="en-US" baseline="0" dirty="0" smtClean="0"/>
              <a:t> presentation. There are links in the notes section the talks about how architecturally</a:t>
            </a:r>
            <a:r>
              <a:rPr lang="en-US" dirty="0" smtClean="0"/>
              <a:t> </a:t>
            </a:r>
            <a:r>
              <a:rPr lang="en-US" baseline="0" dirty="0" smtClean="0"/>
              <a:t>interesting this building is.</a:t>
            </a:r>
            <a:endParaRPr lang="en-US" dirty="0" smtClean="0"/>
          </a:p>
          <a:p>
            <a:r>
              <a:rPr lang="en-US" dirty="0" smtClean="0"/>
              <a:t>===</a:t>
            </a:r>
          </a:p>
          <a:p>
            <a:endParaRPr lang="en-US" dirty="0" smtClean="0"/>
          </a:p>
          <a:p>
            <a:r>
              <a:rPr lang="en-US" dirty="0" smtClean="0"/>
              <a:t>Data</a:t>
            </a:r>
            <a:r>
              <a:rPr lang="en-US" baseline="0" dirty="0" smtClean="0"/>
              <a:t> accurate to early 2015.</a:t>
            </a:r>
            <a:endParaRPr lang="en-US" dirty="0" smtClean="0"/>
          </a:p>
          <a:p>
            <a:endParaRPr lang="en-US" dirty="0" smtClean="0"/>
          </a:p>
          <a:p>
            <a:r>
              <a:rPr lang="en-US" dirty="0" smtClean="0"/>
              <a:t>http://www.hcsc.com/</a:t>
            </a:r>
          </a:p>
          <a:p>
            <a:endParaRPr lang="en-US" dirty="0" smtClean="0"/>
          </a:p>
          <a:p>
            <a:r>
              <a:rPr lang="en-US" dirty="0" smtClean="0"/>
              <a:t>http://www.hcsc.com/hcsc_hq.html</a:t>
            </a:r>
          </a:p>
          <a:p>
            <a:endParaRPr lang="en-US" dirty="0" smtClean="0"/>
          </a:p>
          <a:p>
            <a:endParaRPr lang="en-US" dirty="0" smtClean="0"/>
          </a:p>
          <a:p>
            <a:endParaRPr lang="en-US" dirty="0" smtClean="0"/>
          </a:p>
          <a:p>
            <a:r>
              <a:rPr lang="en-US" dirty="0" smtClean="0"/>
              <a:t>http://en.wikipedia.org/wiki/Blue_Cross_Blue_Shield_Tower</a:t>
            </a:r>
          </a:p>
          <a:p>
            <a:r>
              <a:rPr lang="en-US" dirty="0" smtClean="0"/>
              <a:t>Received Trustee award for the HCSC Blue Cross Blue Shield of Illinois (BCBSIL) headquarters vertical completion project from the Chicago Architecture Foundation in 2006</a:t>
            </a:r>
          </a:p>
          <a:p>
            <a:endParaRPr lang="en-US" dirty="0" smtClean="0"/>
          </a:p>
          <a:p>
            <a:r>
              <a:rPr lang="en-US" dirty="0" smtClean="0"/>
              <a:t>http://www.glasssteelandstone.com/PrinterFriendlyBuildingDetail.php?BuildingName=Blue%20Cross-Blue%20Shield%20Of%20Illinois%20Tower&amp;LocationCity=Chicago&amp;LocationState=Illinois&amp;LocationNation=United%20States</a:t>
            </a:r>
            <a:endParaRPr lang="en-US" dirty="0"/>
          </a:p>
        </p:txBody>
      </p:sp>
      <p:sp>
        <p:nvSpPr>
          <p:cNvPr id="4" name="Slide Number Placeholder 3"/>
          <p:cNvSpPr>
            <a:spLocks noGrp="1"/>
          </p:cNvSpPr>
          <p:nvPr>
            <p:ph type="sldNum" sz="quarter" idx="10"/>
          </p:nvPr>
        </p:nvSpPr>
        <p:spPr/>
        <p:txBody>
          <a:bodyPr/>
          <a:lstStyle/>
          <a:p>
            <a:fld id="{BCF08F4A-C0B4-4381-85C9-B3987BBFCAE5}"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6606014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 have a story</a:t>
            </a:r>
            <a:r>
              <a:rPr lang="en-US" baseline="0" dirty="0" smtClean="0"/>
              <a:t> about a well understood metric, JVM Idle Workers.</a:t>
            </a:r>
          </a:p>
          <a:p>
            <a:endParaRPr lang="en-US" baseline="0" dirty="0" smtClean="0"/>
          </a:p>
          <a:p>
            <a:r>
              <a:rPr lang="en-US" baseline="0" dirty="0" smtClean="0"/>
              <a:t>To be clear, the message of this story is:</a:t>
            </a:r>
          </a:p>
          <a:p>
            <a:r>
              <a:rPr lang="en-US" baseline="0" dirty="0" smtClean="0"/>
              <a:t>   that the road to hell is paved with AVERAGE</a:t>
            </a:r>
          </a:p>
          <a:p>
            <a:r>
              <a:rPr lang="en-US" baseline="0" dirty="0" smtClean="0"/>
              <a:t>   that the road to Actionable Intelligence is paved with Minimum, Average, and Maximum</a:t>
            </a:r>
          </a:p>
          <a:p>
            <a:r>
              <a:rPr lang="en-US" baseline="0" dirty="0" smtClean="0"/>
              <a:t>   that ‘cleared while testing’, ‘no fault found’, ‘recovered without intervention’ are road signs.  You should get on the proper road.</a:t>
            </a:r>
          </a:p>
          <a:p>
            <a:endParaRPr lang="en-US" baseline="0" dirty="0" smtClean="0"/>
          </a:p>
          <a:p>
            <a:r>
              <a:rPr lang="en-US" b="1" baseline="0" dirty="0" smtClean="0"/>
              <a:t>Value statement – TSCO combined with clever analysis and input from other tools, can show new paths to actionable intelligence.</a:t>
            </a:r>
          </a:p>
          <a:p>
            <a:endParaRPr lang="en-US" baseline="0" dirty="0" smtClean="0"/>
          </a:p>
          <a:p>
            <a:r>
              <a:rPr lang="en-US" baseline="0" dirty="0" smtClean="0"/>
              <a:t>The story. The capacity team has a weekly conversation with the Command Center that starts with ‘what have you seen interesting this week’, with the intent to see if TSCO can help inform the cause of a problem.  In this particular case the Command Center was involved in a all hands on deck kind of call about an important application.  They also received Wily alerts before and during the call stating ‘workers depleted’ which they thought was relevant, but the application owner said that it was not.</a:t>
            </a:r>
          </a:p>
          <a:p>
            <a:endParaRPr lang="en-US" baseline="0" dirty="0" smtClean="0"/>
          </a:p>
          <a:p>
            <a:r>
              <a:rPr lang="en-US" baseline="0" dirty="0" smtClean="0"/>
              <a:t>The command center gets dozens or hundreds of these a day, and the app owners never know what to do with them, so they tell the commend center to ignore them.  We took this as a challenge to figure out exactly what the message means, and how it affected the problem.</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FFA1F16-F859-4952-B92E-29FA7AC46F13}" type="slidenum">
              <a:rPr lang="en-US" smtClean="0"/>
              <a:t>30</a:t>
            </a:fld>
            <a:endParaRPr lang="en-US" dirty="0"/>
          </a:p>
        </p:txBody>
      </p:sp>
    </p:spTree>
    <p:extLst>
      <p:ext uri="{BB962C8B-B14F-4D97-AF65-F5344CB8AC3E}">
        <p14:creationId xmlns:p14="http://schemas.microsoft.com/office/powerpoint/2010/main" val="24288873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So we went to</a:t>
            </a:r>
            <a:r>
              <a:rPr lang="en-US" baseline="0" dirty="0" smtClean="0"/>
              <a:t> CA Wily (the monitoring tool responsible for the metric) and found the worker metrics.  Busy workers, and idle workers.  The average of both metrics were the same so we decided on idle workers (to be useful, busy workers would need to be compared to configured workers, a metric not in evidence. In contrast, minimum idle workers is compared to zero).</a:t>
            </a:r>
          </a:p>
          <a:p>
            <a:endParaRPr lang="en-US" baseline="0" dirty="0" smtClean="0"/>
          </a:p>
          <a:p>
            <a:r>
              <a:rPr lang="en-US" baseline="0" dirty="0" smtClean="0"/>
              <a:t>Idle workers showed us this chart.  As this is a ‘negative metric’, meaning the busier you are, the lower on the chart the metric is.  Which is to say, the busier you are, there are fewer idle workers available. As you can see it is a completely disinteresting chart.  There is plenty of ‘head room’ (space under the line), so this could not possibly be the problem.  This is the (was the) conventional wisdom, and none of the SMEs investigated this metric beyond this point.  Instead, they went to other things, like network, database, load managers, sun spots, gremlins, etc..</a:t>
            </a:r>
          </a:p>
          <a:p>
            <a:endParaRPr lang="en-US" dirty="0" smtClean="0"/>
          </a:p>
          <a:p>
            <a:r>
              <a:rPr lang="en-US"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What we did differently was to check the “Show Min, Max and Count” box,</a:t>
            </a:r>
            <a:r>
              <a:rPr lang="en-US" baseline="0" dirty="0" smtClean="0"/>
              <a:t> AND selected the “Show Minimum and Maximum” on the chart.</a:t>
            </a:r>
            <a:endParaRPr lang="en-US" dirty="0" smtClean="0"/>
          </a:p>
          <a:p>
            <a:endParaRPr lang="en-US" dirty="0" smtClean="0"/>
          </a:p>
          <a:p>
            <a:r>
              <a:rPr lang="en-US" dirty="0" smtClean="0"/>
              <a:t>=</a:t>
            </a:r>
          </a:p>
          <a:p>
            <a:r>
              <a:rPr lang="en-US" dirty="0" smtClean="0"/>
              <a:t>This is the exact same data with minimums shown. This gives a remarkably different impression.  Much</a:t>
            </a:r>
            <a:r>
              <a:rPr lang="en-US" baseline="0" dirty="0" smtClean="0"/>
              <a:t> more volatile throughout the day. Much more information to compare to other metrics.</a:t>
            </a:r>
          </a:p>
          <a:p>
            <a:endParaRPr lang="en-US" baseline="0" dirty="0" smtClean="0"/>
          </a:p>
          <a:p>
            <a:r>
              <a:rPr lang="en-US" baseline="0" dirty="0" smtClean="0"/>
              <a:t>To read this chart you must realize that the busier you are, the closer to the bottom the lines get.   When they reach zero, there are no more listeners to accept new connections, so you are in an outage state.  Now there may be a small cache that gets serviced when workers become idle again, so very short episodes of zero idle workers can be recovered from gracefully.  However, this depends on your application.  Some will panic when there are no more listeners, even for a microsecond, and not respond well, or even crash.</a:t>
            </a:r>
          </a:p>
          <a:p>
            <a:endParaRPr lang="en-US" baseline="0" dirty="0" smtClean="0"/>
          </a:p>
          <a:p>
            <a:r>
              <a:rPr lang="en-US" baseline="0" dirty="0" smtClean="0"/>
              <a:t>With this understanding, we then took this technique and applied it to one of the devices that gave the ‘depleted listeners’ message.</a:t>
            </a:r>
          </a:p>
          <a:p>
            <a:endParaRPr lang="en-US" baseline="0" dirty="0" smtClean="0"/>
          </a:p>
          <a:p>
            <a:endParaRPr lang="en-US" baseline="0" dirty="0" smtClean="0"/>
          </a:p>
          <a:p>
            <a:r>
              <a:rPr lang="en-US" dirty="0" smtClean="0"/>
              <a:t>==</a:t>
            </a:r>
            <a:endParaRPr lang="en-US" dirty="0"/>
          </a:p>
        </p:txBody>
      </p:sp>
      <p:sp>
        <p:nvSpPr>
          <p:cNvPr id="4" name="Slide Number Placeholder 3"/>
          <p:cNvSpPr>
            <a:spLocks noGrp="1"/>
          </p:cNvSpPr>
          <p:nvPr>
            <p:ph type="sldNum" sz="quarter" idx="10"/>
          </p:nvPr>
        </p:nvSpPr>
        <p:spPr/>
        <p:txBody>
          <a:bodyPr/>
          <a:lstStyle/>
          <a:p>
            <a:fld id="{9FFA1F16-F859-4952-B92E-29FA7AC46F13}" type="slidenum">
              <a:rPr lang="en-US" smtClean="0"/>
              <a:t>31</a:t>
            </a:fld>
            <a:endParaRPr lang="en-US" dirty="0"/>
          </a:p>
        </p:txBody>
      </p:sp>
    </p:spTree>
    <p:extLst>
      <p:ext uri="{BB962C8B-B14F-4D97-AF65-F5344CB8AC3E}">
        <p14:creationId xmlns:p14="http://schemas.microsoft.com/office/powerpoint/2010/main" val="17545191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5 days of 15 second data  Average Idle</a:t>
            </a:r>
            <a:r>
              <a:rPr lang="en-US" baseline="0" dirty="0" smtClean="0"/>
              <a:t> Workers</a:t>
            </a:r>
            <a:endParaRPr lang="en-US" dirty="0" smtClean="0"/>
          </a:p>
          <a:p>
            <a:endParaRPr lang="en-US" dirty="0" smtClean="0"/>
          </a:p>
          <a:p>
            <a:endParaRPr lang="en-US" dirty="0" smtClean="0"/>
          </a:p>
          <a:p>
            <a:r>
              <a:rPr lang="en-US" dirty="0" smtClean="0"/>
              <a:t>This device gave</a:t>
            </a:r>
            <a:r>
              <a:rPr lang="en-US" baseline="0" dirty="0" smtClean="0"/>
              <a:t> the message.  But the top chart is not indicating that there is a problem.  The chart is ONLY AVERAGE.  And this is what was used to discount the messages.  We see that we only use about half of the listeners available, and the system is ‘well behaved’.</a:t>
            </a:r>
          </a:p>
          <a:p>
            <a:endParaRPr lang="en-US" baseline="0" dirty="0" smtClean="0"/>
          </a:p>
          <a:p>
            <a:r>
              <a:rPr lang="en-US" baseline="0" dirty="0" smtClean="0"/>
              <a:t>HOWEVER,</a:t>
            </a:r>
            <a:endParaRPr lang="en-US" dirty="0" smtClean="0"/>
          </a:p>
          <a:p>
            <a:endParaRPr lang="en-US" dirty="0" smtClean="0"/>
          </a:p>
          <a:p>
            <a:r>
              <a:rPr lang="en-US" dirty="0" smtClean="0"/>
              <a:t>===</a:t>
            </a:r>
          </a:p>
          <a:p>
            <a:r>
              <a:rPr lang="en-US" dirty="0" smtClean="0"/>
              <a:t>The bottom chart is the same chart with Minimums.   Now we have something quite festinating, we used fully ¾ of</a:t>
            </a:r>
            <a:r>
              <a:rPr lang="en-US" baseline="0" dirty="0" smtClean="0"/>
              <a:t> the available listeners</a:t>
            </a:r>
            <a:r>
              <a:rPr lang="en-US" dirty="0" smtClean="0"/>
              <a:t>. AND there is something different happening the latter half of June 19</a:t>
            </a:r>
            <a:r>
              <a:rPr lang="en-US" baseline="30000" dirty="0" smtClean="0"/>
              <a:t>th</a:t>
            </a:r>
            <a:r>
              <a:rPr lang="en-US" dirty="0" smtClean="0"/>
              <a:t>.</a:t>
            </a:r>
          </a:p>
          <a:p>
            <a:endParaRPr lang="en-US" dirty="0" smtClean="0"/>
          </a:p>
          <a:p>
            <a:r>
              <a:rPr lang="en-US" dirty="0" smtClean="0"/>
              <a:t>Average showed nothing was wrong,</a:t>
            </a:r>
            <a:r>
              <a:rPr lang="en-US" baseline="0" dirty="0" smtClean="0"/>
              <a:t> but MINIMUM shows a significant event.  This was cleared when the environment went through the midnight resets.  Without this chart no one would know there was </a:t>
            </a:r>
            <a:r>
              <a:rPr lang="en-US" b="1" baseline="0" dirty="0" smtClean="0"/>
              <a:t>this problem</a:t>
            </a:r>
            <a:r>
              <a:rPr lang="en-US" baseline="0" dirty="0" smtClean="0"/>
              <a:t>, and the trouble that happened in the afternoon, which was not diagnosed, would have remained unsolved. The resolution was listed as ‘no fault found’.</a:t>
            </a:r>
          </a:p>
          <a:p>
            <a:endParaRPr lang="en-US" baseline="0" dirty="0" smtClean="0"/>
          </a:p>
          <a:p>
            <a:r>
              <a:rPr lang="en-US" b="1" baseline="0" dirty="0" smtClean="0"/>
              <a:t>So lets review what Average and Minimum are exactly.   </a:t>
            </a:r>
          </a:p>
          <a:p>
            <a:endParaRPr lang="en-US" baseline="0" dirty="0" smtClean="0"/>
          </a:p>
          <a:p>
            <a:r>
              <a:rPr lang="en-US" baseline="0" dirty="0" smtClean="0"/>
              <a:t>Average is over the time slice.  50% average can be 50% for each observation over the entire time, OR 100% utilization for half of the observations, with 0% utilization for the other half. (or some combination of such)</a:t>
            </a:r>
          </a:p>
          <a:p>
            <a:endParaRPr lang="en-US" baseline="0" dirty="0" smtClean="0"/>
          </a:p>
          <a:p>
            <a:r>
              <a:rPr lang="en-US" baseline="0" dirty="0" smtClean="0"/>
              <a:t>Minimum is minimum at any point during the time slice.  There is no way to know how long it lasted. Even this chart where the time slice is 15 seconds, the minimum could have only been one micro second, even thought it happens at least once per time slice. </a:t>
            </a:r>
          </a:p>
          <a:p>
            <a:endParaRPr lang="en-US" baseline="0" dirty="0" smtClean="0"/>
          </a:p>
          <a:p>
            <a:r>
              <a:rPr lang="en-US" baseline="0" dirty="0" smtClean="0"/>
              <a:t>So for very short periods, all idle workers were taken and released, such that the average of idle workers, over the hour, remained high.  This happens in every 15 second slice for hours in the afternoon till midnight.</a:t>
            </a:r>
            <a:endParaRPr lang="en-US"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9FFA1F16-F859-4952-B92E-29FA7AC46F13}" type="slidenum">
              <a:rPr lang="en-US" smtClean="0"/>
              <a:t>32</a:t>
            </a:fld>
            <a:endParaRPr lang="en-US" dirty="0"/>
          </a:p>
        </p:txBody>
      </p:sp>
    </p:spTree>
    <p:extLst>
      <p:ext uri="{BB962C8B-B14F-4D97-AF65-F5344CB8AC3E}">
        <p14:creationId xmlns:p14="http://schemas.microsoft.com/office/powerpoint/2010/main" val="10674448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This is a well managed device, specific to Idle Workers.</a:t>
            </a:r>
          </a:p>
          <a:p>
            <a:endParaRPr lang="en-US" dirty="0" smtClean="0"/>
          </a:p>
          <a:p>
            <a:r>
              <a:rPr lang="en-US" baseline="0" dirty="0" smtClean="0"/>
              <a:t>New workers are added automatically as the demand increases.  Workers are returned as the demand decreases.</a:t>
            </a:r>
          </a:p>
          <a:p>
            <a:endParaRPr lang="en-US" baseline="0" dirty="0" smtClean="0"/>
          </a:p>
          <a:p>
            <a:r>
              <a:rPr lang="en-US" baseline="0" dirty="0" smtClean="0"/>
              <a:t>THIS is an excellent example of what we are striving for, as it pertains to average idle workers and minimum idle workers.</a:t>
            </a:r>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9FFA1F16-F859-4952-B92E-29FA7AC46F13}" type="slidenum">
              <a:rPr lang="en-US" smtClean="0"/>
              <a:t>33</a:t>
            </a:fld>
            <a:endParaRPr lang="en-US" dirty="0"/>
          </a:p>
        </p:txBody>
      </p:sp>
    </p:spTree>
    <p:extLst>
      <p:ext uri="{BB962C8B-B14F-4D97-AF65-F5344CB8AC3E}">
        <p14:creationId xmlns:p14="http://schemas.microsoft.com/office/powerpoint/2010/main" val="14008182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 then took this metric</a:t>
            </a:r>
            <a:r>
              <a:rPr lang="en-US" baseline="0" dirty="0" smtClean="0"/>
              <a:t> and compared it to when these all hands on deck calls happened, and found a strong correlation.  The write-ups had phrases like ‘cleared while testing’, ‘no fault found’ and ‘resolved without intervention’.</a:t>
            </a:r>
          </a:p>
          <a:p>
            <a:endParaRPr lang="en-US" baseline="0" dirty="0" smtClean="0"/>
          </a:p>
          <a:p>
            <a:r>
              <a:rPr lang="en-US" baseline="0" dirty="0" smtClean="0"/>
              <a:t>What this means is the idle workers goes to zero.  People call in to complain.  An all hands type call is started, and all sorts of things are checked.  While the call is happening, the backlog clears and everything goes back to normal, and no one on the call has a clue why.  It CAN’T BE (average) idle workers, that was checked and was fine, and everything else checked out. SO… it </a:t>
            </a:r>
            <a:r>
              <a:rPr lang="en-US" b="1" baseline="0" dirty="0" smtClean="0"/>
              <a:t>must be </a:t>
            </a:r>
            <a:r>
              <a:rPr lang="en-US" baseline="0" dirty="0" smtClean="0"/>
              <a:t>the network, or sun spots, or gremlins.</a:t>
            </a:r>
          </a:p>
          <a:p>
            <a:endParaRPr lang="en-US" baseline="0" dirty="0" smtClean="0"/>
          </a:p>
          <a:p>
            <a:r>
              <a:rPr lang="en-US" baseline="0" dirty="0" smtClean="0"/>
              <a:t>What the minimum idle workers metric allows, is for the investigation to focus on why the workers are being eaten at a faster rate, being kept open longer than normal, or not releasing back to idle as quickly as they normally do.   Sometimes you find that you just don’t have enough configured listeners in the first place.  Regardless of the reason, with the minimum idle workers going to zero metric, you </a:t>
            </a:r>
            <a:r>
              <a:rPr lang="en-US" b="1" baseline="0" dirty="0" smtClean="0"/>
              <a:t>can focus on where the issue is, and ignore where it is not (read it is not the network). </a:t>
            </a:r>
            <a:r>
              <a:rPr lang="en-US" b="0" baseline="0" dirty="0" smtClean="0"/>
              <a:t>Your customers are happy, and the gremlins are left to their sun spots.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worst failure mode is the connections that had no idle workers remain in a ‘hung state’ even when idle workers become available.  This gives a user or three, a persistent failure, when everyone else is working correctly.  In cases like these, users are told to reboot, which ‘fixes’ the problem.  The cause is written off as ‘user trouble’ when in fact, it was the application not responding well to a zero idle worker condition.</a:t>
            </a:r>
          </a:p>
          <a:p>
            <a:endParaRPr lang="en-US" b="1" baseline="0" dirty="0" smtClean="0"/>
          </a:p>
          <a:p>
            <a:r>
              <a:rPr lang="en-US" b="1" baseline="0" dirty="0" smtClean="0"/>
              <a:t>Value statement – Using minimum idle workers, one of the applications changed its configuration, and went from having three or four all hands on deck calls a week, to not a single one for the year after the change.  </a:t>
            </a:r>
          </a:p>
          <a:p>
            <a:endParaRPr lang="en-US" baseline="0" dirty="0" smtClean="0"/>
          </a:p>
        </p:txBody>
      </p:sp>
      <p:sp>
        <p:nvSpPr>
          <p:cNvPr id="4" name="Slide Number Placeholder 3"/>
          <p:cNvSpPr>
            <a:spLocks noGrp="1"/>
          </p:cNvSpPr>
          <p:nvPr>
            <p:ph type="sldNum" sz="quarter" idx="10"/>
          </p:nvPr>
        </p:nvSpPr>
        <p:spPr/>
        <p:txBody>
          <a:bodyPr/>
          <a:lstStyle/>
          <a:p>
            <a:fld id="{9FFA1F16-F859-4952-B92E-29FA7AC46F13}" type="slidenum">
              <a:rPr lang="en-US" smtClean="0"/>
              <a:t>34</a:t>
            </a:fld>
            <a:endParaRPr lang="en-US" dirty="0"/>
          </a:p>
        </p:txBody>
      </p:sp>
    </p:spTree>
    <p:extLst>
      <p:ext uri="{BB962C8B-B14F-4D97-AF65-F5344CB8AC3E}">
        <p14:creationId xmlns:p14="http://schemas.microsoft.com/office/powerpoint/2010/main" val="10196021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To summarize what</a:t>
            </a:r>
            <a:r>
              <a:rPr lang="en-US" baseline="0" dirty="0" smtClean="0"/>
              <a:t> we did, and more to the point </a:t>
            </a:r>
            <a:r>
              <a:rPr lang="en-US" b="1" baseline="0" dirty="0" smtClean="0"/>
              <a:t>what you can do as well…</a:t>
            </a:r>
          </a:p>
          <a:p>
            <a:endParaRPr lang="en-US" baseline="0" dirty="0" smtClean="0"/>
          </a:p>
          <a:p>
            <a:r>
              <a:rPr lang="en-US" baseline="0" dirty="0" smtClean="0"/>
              <a:t>Look for ‘cleared while testing’ type phrases and review the relevant device metrics with minimum, average and maximum values.</a:t>
            </a:r>
          </a:p>
          <a:p>
            <a:endParaRPr lang="en-US" baseline="0" dirty="0" smtClean="0"/>
          </a:p>
          <a:p>
            <a:r>
              <a:rPr lang="en-US" baseline="0" dirty="0" smtClean="0"/>
              <a:t>Analyze to understand what the metric actually means and what it responds to.  Then make recommendation based on this new understanding and which metrics give indications of the problem condition.</a:t>
            </a:r>
          </a:p>
          <a:p>
            <a:endParaRPr lang="en-US" baseline="0" dirty="0" smtClean="0"/>
          </a:p>
          <a:p>
            <a:r>
              <a:rPr lang="en-US" baseline="0" dirty="0" smtClean="0"/>
              <a:t>Make an exception report in TSCO.   There is a hidden slide to show how we did that.</a:t>
            </a:r>
          </a:p>
          <a:p>
            <a:endParaRPr lang="en-US" baseline="0" dirty="0" smtClean="0"/>
          </a:p>
          <a:p>
            <a:r>
              <a:rPr lang="en-US" baseline="0" dirty="0" smtClean="0"/>
              <a:t>Create a report based on the devices and metrics that triggered the exception.</a:t>
            </a:r>
          </a:p>
          <a:p>
            <a:endParaRPr lang="en-US" baseline="0" dirty="0" smtClean="0"/>
          </a:p>
          <a:p>
            <a:r>
              <a:rPr lang="en-US" baseline="0" dirty="0" smtClean="0"/>
              <a:t>Then become even more awesome by finding actionable intelligence in ‘well understood’ metrics.</a:t>
            </a:r>
          </a:p>
          <a:p>
            <a:endParaRPr lang="en-US" baseline="0" dirty="0" smtClean="0"/>
          </a:p>
          <a:p>
            <a:r>
              <a:rPr lang="en-US" b="1" baseline="0" dirty="0" smtClean="0"/>
              <a:t>Value Statement – Using these tools and techniques, TSCO enables the reevaluation of known metrics, such that new actionable intelligence is found.  This also resulted in a vast improvement in the stability of an important application.</a:t>
            </a:r>
          </a:p>
          <a:p>
            <a:endParaRPr lang="en-US" baseline="0" dirty="0" smtClean="0"/>
          </a:p>
        </p:txBody>
      </p:sp>
      <p:sp>
        <p:nvSpPr>
          <p:cNvPr id="4" name="Slide Number Placeholder 3"/>
          <p:cNvSpPr>
            <a:spLocks noGrp="1"/>
          </p:cNvSpPr>
          <p:nvPr>
            <p:ph type="sldNum" sz="quarter" idx="10"/>
          </p:nvPr>
        </p:nvSpPr>
        <p:spPr/>
        <p:txBody>
          <a:bodyPr/>
          <a:lstStyle/>
          <a:p>
            <a:fld id="{9FFA1F16-F859-4952-B92E-29FA7AC46F13}" type="slidenum">
              <a:rPr lang="en-US" smtClean="0"/>
              <a:t>35</a:t>
            </a:fld>
            <a:endParaRPr lang="en-US" dirty="0"/>
          </a:p>
        </p:txBody>
      </p:sp>
    </p:spTree>
    <p:extLst>
      <p:ext uri="{BB962C8B-B14F-4D97-AF65-F5344CB8AC3E}">
        <p14:creationId xmlns:p14="http://schemas.microsoft.com/office/powerpoint/2010/main" val="22718389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To create this report… </a:t>
            </a:r>
          </a:p>
          <a:p>
            <a:endParaRPr lang="en-US" dirty="0" smtClean="0"/>
          </a:p>
          <a:p>
            <a:r>
              <a:rPr lang="en-US" dirty="0" smtClean="0"/>
              <a:t>Make a </a:t>
            </a:r>
          </a:p>
          <a:p>
            <a:endParaRPr lang="en-US" dirty="0" smtClean="0"/>
          </a:p>
          <a:p>
            <a:endParaRPr lang="en-US" dirty="0" smtClean="0"/>
          </a:p>
          <a:p>
            <a:r>
              <a:rPr lang="en-US" sz="1200" kern="1200" dirty="0" smtClean="0">
                <a:solidFill>
                  <a:schemeClr val="tx1"/>
                </a:solidFill>
                <a:effectLst/>
                <a:latin typeface="+mn-lt"/>
                <a:ea typeface="+mn-ea"/>
                <a:cs typeface="+mn-cs"/>
              </a:rPr>
              <a:t>This report shows the last 30 day history for devices that have shown zero idle workers in the last two days.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minimum idle workers metric is reviewed, specifically on the JVMs that go to or get close to zero idle workers. </a:t>
            </a:r>
          </a:p>
          <a:p>
            <a:r>
              <a:rPr lang="en-US" sz="1200" kern="1200" dirty="0" smtClean="0">
                <a:solidFill>
                  <a:schemeClr val="tx1"/>
                </a:solidFill>
                <a:effectLst/>
                <a:latin typeface="+mn-lt"/>
                <a:ea typeface="+mn-ea"/>
                <a:cs typeface="+mn-cs"/>
              </a:rPr>
              <a:t>To be clear, the configuration setting of MaxClients on a web service, defines what can be thought of as 'available workers'. Each worker can be in one of two states: Busy Worker or Idle Worker. Each reporting time slice has three relevant metrics, the maximum busy worker, the average busy (or idle) workers, and minimum idle workers. The maximum busy workers plus the minimum idle workers will add up to available workers. The average busy (or idle) worker can be anywhere between those two values.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When minimum idle workers gets to zero, the web service can no longer service new requests, regardless of reserve bandwidth, CPU availability, RAM availability or any other resource. Any new requests are placed in a queue or rejected, depending on the application. When the idle workers are depleted and the queue builds, the response time elongates from the end users point of view. This backlog may be resolved relatively quickly and not noticed by the user. However, when this happens for extended periods users may notice. When idle workers are depleted and new connections rejected, the application my present the user with an error message, or default to an alternate mode. eIVR is an example where any error redirects the user to a much more reliably (and expensive) inquiry handling system.</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How the application handles the zero idle workers condition, determines how loosely or closely this setting should be maintained. SMEs should evaluate this metric as it relates to their area, and determine what an appropriate setting is for MaxClients, Specifically: Determine what happens to the application when minimum idle workers reaches zero. Determine what depletes idle workers and keeps them in use. Determine what an adequate buffer is. Each configured available worker consumes CPU, and memory, and may consume other resources as well. These factors together, will indicate an appropriate MaxClient setting.</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To be clear the minimum idle worker metric can be an indication of an issue elsewhere. A surge in connections, connections that last longer than normal, connections that do not disconnect as expected, delays processing the request can keep connections open, and a host of other issues. So investigate these causes first. When these things are behaving normally, and you still find yourself short of minimum idle workers, the proper response may be to increase the MaxClients setting, effectively making more available workers. </a:t>
            </a:r>
          </a:p>
          <a:p>
            <a:endParaRPr lang="en-US" dirty="0"/>
          </a:p>
        </p:txBody>
      </p:sp>
      <p:sp>
        <p:nvSpPr>
          <p:cNvPr id="4" name="Slide Number Placeholder 3"/>
          <p:cNvSpPr>
            <a:spLocks noGrp="1"/>
          </p:cNvSpPr>
          <p:nvPr>
            <p:ph type="sldNum" sz="quarter" idx="10"/>
          </p:nvPr>
        </p:nvSpPr>
        <p:spPr/>
        <p:txBody>
          <a:bodyPr/>
          <a:lstStyle/>
          <a:p>
            <a:fld id="{9FFA1F16-F859-4952-B92E-29FA7AC46F13}" type="slidenum">
              <a:rPr lang="en-US" smtClean="0"/>
              <a:t>36</a:t>
            </a:fld>
            <a:endParaRPr lang="en-US" dirty="0"/>
          </a:p>
        </p:txBody>
      </p:sp>
    </p:spTree>
    <p:extLst>
      <p:ext uri="{BB962C8B-B14F-4D97-AF65-F5344CB8AC3E}">
        <p14:creationId xmlns:p14="http://schemas.microsoft.com/office/powerpoint/2010/main" val="6175163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In closing, </a:t>
            </a:r>
          </a:p>
          <a:p>
            <a:endParaRPr lang="en-US" baseline="0" dirty="0" smtClean="0"/>
          </a:p>
          <a:p>
            <a:r>
              <a:rPr lang="en-US" baseline="0" dirty="0" smtClean="0"/>
              <a:t>You should have gotten the message that:</a:t>
            </a:r>
          </a:p>
          <a:p>
            <a:endParaRPr lang="en-US" baseline="0" dirty="0" smtClean="0"/>
          </a:p>
          <a:p>
            <a:r>
              <a:rPr lang="en-US" b="1" baseline="0" dirty="0" smtClean="0"/>
              <a:t>TSCO can do interesting value add work, but it takes effort and commitment. </a:t>
            </a:r>
            <a:r>
              <a:rPr lang="en-US" baseline="0" dirty="0" smtClean="0"/>
              <a:t>If you put data into TSCO you can analyze diverse data. Then it is a short leap to chargeback and costing. Then you find that because the data is available, others can easily get value out of the data, which you can enable by opening it to the masses, and making views.  Views can take the same data and show over used resources, then the same data sorted differently can show under used resources.  </a:t>
            </a:r>
          </a:p>
          <a:p>
            <a:endParaRPr lang="en-US" baseline="0" dirty="0" smtClean="0"/>
          </a:p>
          <a:p>
            <a:r>
              <a:rPr lang="en-US" b="1" baseline="0" dirty="0" smtClean="0"/>
              <a:t>Additionally, you should be excited that the ‘traditional’ metric of average can be expanded to extract additional value by exploring other metrics, specifically minimum and maximum.</a:t>
            </a:r>
          </a:p>
          <a:p>
            <a:endParaRPr lang="en-US" baseline="0" dirty="0" smtClean="0"/>
          </a:p>
          <a:p>
            <a:endParaRPr lang="en-US" baseline="0" dirty="0" smtClean="0"/>
          </a:p>
          <a:p>
            <a:r>
              <a:rPr lang="en-US" baseline="0" dirty="0" smtClean="0"/>
              <a:t>Leave your card with requests on the back..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Submit your card with: Presentation, chargeback, or training, on the back</a:t>
            </a:r>
          </a:p>
          <a:p>
            <a:endParaRPr lang="en-US" baseline="0" dirty="0" smtClean="0"/>
          </a:p>
          <a:p>
            <a:r>
              <a:rPr lang="en-US" baseline="0" dirty="0" smtClean="0"/>
              <a:t>We will forward you any of the documents we discuss here, but they are big.  So only request what you will use.</a:t>
            </a:r>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08980E37-1CE1-C549-B0D8-D5A78A41D0FF}"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12964382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So our call to action is:</a:t>
            </a:r>
          </a:p>
          <a:p>
            <a:r>
              <a:rPr lang="en-US" b="1" baseline="0" dirty="0" smtClean="0"/>
              <a:t>First, and starting right now, make actionable intelligence</a:t>
            </a:r>
          </a:p>
          <a:p>
            <a:endParaRPr lang="en-US" baseline="0" dirty="0" smtClean="0"/>
          </a:p>
          <a:p>
            <a:r>
              <a:rPr lang="en-US" baseline="0" dirty="0" smtClean="0"/>
              <a:t>Put forth the effort to get data in TSCO, then put forth the effort to extract actionable intelligence from that data. </a:t>
            </a:r>
            <a:r>
              <a:rPr lang="en-US" b="1" baseline="0" dirty="0" smtClean="0"/>
              <a:t>Pay attention to metrics other than average.</a:t>
            </a:r>
          </a:p>
          <a:p>
            <a:endParaRPr lang="en-US" baseline="0" dirty="0" smtClean="0"/>
          </a:p>
          <a:p>
            <a:r>
              <a:rPr lang="en-US" baseline="0" dirty="0" smtClean="0"/>
              <a:t>When you see ‘cleared while testing’, ‘no fault found’ and ‘cleared without intervention’ go find the queue, cache, or process that ran out of resource.  To do that, be hyper sensitive to ‘unrelated’ alerts, messages and logs. Then look at minimum and maximum as well as average for the devices involved.</a:t>
            </a:r>
          </a:p>
          <a:p>
            <a:endParaRPr lang="en-US" baseline="0" dirty="0" smtClean="0"/>
          </a:p>
          <a:p>
            <a:r>
              <a:rPr lang="en-US" b="1" baseline="0" dirty="0" smtClean="0"/>
              <a:t>Value Add of TSCO is: that once a metric like this this is found, TSCO can report on that metric and alert when the threshold is violated. This, in our case, has greatly improved reliability. TSCO can do this for you as well.</a:t>
            </a:r>
          </a:p>
          <a:p>
            <a:endParaRPr lang="en-US" baseline="0" dirty="0" smtClean="0"/>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FFA1F16-F859-4952-B92E-29FA7AC46F13}" type="slidenum">
              <a:rPr lang="en-US" smtClean="0"/>
              <a:t>38</a:t>
            </a:fld>
            <a:endParaRPr lang="en-US" dirty="0"/>
          </a:p>
        </p:txBody>
      </p:sp>
    </p:spTree>
    <p:extLst>
      <p:ext uri="{BB962C8B-B14F-4D97-AF65-F5344CB8AC3E}">
        <p14:creationId xmlns:p14="http://schemas.microsoft.com/office/powerpoint/2010/main" val="7870104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To help you remember </a:t>
            </a:r>
            <a:r>
              <a:rPr lang="en-US" b="1" baseline="0" dirty="0" smtClean="0"/>
              <a:t>that ‘no fault found’, ‘cleared while testing’, and ‘cleared without intervention’ </a:t>
            </a:r>
            <a:r>
              <a:rPr lang="en-US" baseline="0" dirty="0" smtClean="0"/>
              <a:t>are road signs suggesting something is ‘not right’, think of this presentation, or if this helps, think of me.   With these sorts of indicators you should think to yourself… There is actionable intelligence here.</a:t>
            </a:r>
          </a:p>
          <a:p>
            <a:endParaRPr lang="en-US" dirty="0"/>
          </a:p>
        </p:txBody>
      </p:sp>
      <p:sp>
        <p:nvSpPr>
          <p:cNvPr id="4" name="Slide Number Placeholder 3"/>
          <p:cNvSpPr>
            <a:spLocks noGrp="1"/>
          </p:cNvSpPr>
          <p:nvPr>
            <p:ph type="sldNum" sz="quarter" idx="10"/>
          </p:nvPr>
        </p:nvSpPr>
        <p:spPr/>
        <p:txBody>
          <a:bodyPr/>
          <a:lstStyle/>
          <a:p>
            <a:fld id="{9FFA1F16-F859-4952-B92E-29FA7AC46F13}" type="slidenum">
              <a:rPr lang="en-US" smtClean="0"/>
              <a:t>39</a:t>
            </a:fld>
            <a:endParaRPr lang="en-US" dirty="0"/>
          </a:p>
        </p:txBody>
      </p:sp>
    </p:spTree>
    <p:extLst>
      <p:ext uri="{BB962C8B-B14F-4D97-AF65-F5344CB8AC3E}">
        <p14:creationId xmlns:p14="http://schemas.microsoft.com/office/powerpoint/2010/main" val="787010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 are</a:t>
            </a:r>
            <a:r>
              <a:rPr lang="en-US" baseline="0" dirty="0" smtClean="0"/>
              <a:t> using BMC TrueSight Capacity Optimization and other </a:t>
            </a:r>
            <a:r>
              <a:rPr lang="en-US" b="0" baseline="0" dirty="0" smtClean="0"/>
              <a:t>BMC tools </a:t>
            </a:r>
            <a:r>
              <a:rPr lang="en-US" b="1" baseline="0" dirty="0" smtClean="0"/>
              <a:t>to directly support our Corporate Purpose and Vision</a:t>
            </a:r>
            <a:r>
              <a:rPr lang="en-US" baseline="0" dirty="0" smtClean="0"/>
              <a:t>.</a:t>
            </a:r>
          </a:p>
          <a:p>
            <a:endParaRPr lang="en-US" baseline="0" dirty="0" smtClean="0"/>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is a shameless plug, but, HCSC is a good company, that tries to be a good company.</a:t>
            </a:r>
          </a:p>
          <a:p>
            <a:endParaRPr lang="en-US" baseline="0" dirty="0" smtClean="0"/>
          </a:p>
          <a:p>
            <a:endParaRPr lang="en-US" baseline="0" dirty="0" smtClean="0"/>
          </a:p>
          <a:p>
            <a:r>
              <a:rPr lang="en-US" baseline="0" dirty="0" smtClean="0"/>
              <a:t>However, good software and good intentions are not enough.  Effort must be exerted to apply the good software to achieve a goal. </a:t>
            </a:r>
            <a:r>
              <a:rPr lang="en-US" b="1" baseline="0" dirty="0" smtClean="0"/>
              <a:t>This effort is substantial, but effort is required. </a:t>
            </a:r>
            <a:r>
              <a:rPr lang="en-US" baseline="0" dirty="0" smtClean="0"/>
              <a:t>There is actionable intelligence to be gained, if you apply these tools and techniques presented in this session, and actually put them to use.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p>
          <a:p>
            <a:endParaRPr lang="en-US" dirty="0"/>
          </a:p>
        </p:txBody>
      </p:sp>
      <p:sp>
        <p:nvSpPr>
          <p:cNvPr id="4" name="Slide Number Placeholder 3"/>
          <p:cNvSpPr>
            <a:spLocks noGrp="1"/>
          </p:cNvSpPr>
          <p:nvPr>
            <p:ph type="sldNum" sz="quarter" idx="10"/>
          </p:nvPr>
        </p:nvSpPr>
        <p:spPr/>
        <p:txBody>
          <a:bodyPr/>
          <a:lstStyle/>
          <a:p>
            <a:fld id="{9FFA1F16-F859-4952-B92E-29FA7AC46F13}" type="slidenum">
              <a:rPr lang="en-US" smtClean="0"/>
              <a:t>4</a:t>
            </a:fld>
            <a:endParaRPr lang="en-US" dirty="0"/>
          </a:p>
        </p:txBody>
      </p:sp>
    </p:spTree>
    <p:extLst>
      <p:ext uri="{BB962C8B-B14F-4D97-AF65-F5344CB8AC3E}">
        <p14:creationId xmlns:p14="http://schemas.microsoft.com/office/powerpoint/2010/main" val="6846357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Thank you for your time and attention.</a:t>
            </a:r>
          </a:p>
          <a:p>
            <a:endParaRPr lang="en-US" dirty="0" smtClean="0"/>
          </a:p>
          <a:p>
            <a:r>
              <a:rPr lang="en-US" dirty="0" smtClean="0"/>
              <a:t>Feel free to talk to either of us,</a:t>
            </a:r>
            <a:r>
              <a:rPr lang="en-US" baseline="0" dirty="0" smtClean="0"/>
              <a:t> at the </a:t>
            </a:r>
            <a:r>
              <a:rPr lang="en-US" baseline="0" dirty="0" smtClean="0"/>
              <a:t>conference, </a:t>
            </a:r>
            <a:r>
              <a:rPr lang="en-US" baseline="0" dirty="0" smtClean="0"/>
              <a:t>or by phone or email.</a:t>
            </a:r>
          </a:p>
          <a:p>
            <a:endParaRPr lang="en-US" baseline="0" dirty="0" smtClean="0"/>
          </a:p>
          <a:p>
            <a:r>
              <a:rPr lang="en-US" baseline="0" dirty="0" smtClean="0"/>
              <a:t>Leave your card with requests for information:   Presentation, chargeback, or training, on the back.</a:t>
            </a:r>
            <a:endParaRPr lang="en-US" dirty="0"/>
          </a:p>
        </p:txBody>
      </p:sp>
      <p:sp>
        <p:nvSpPr>
          <p:cNvPr id="4" name="Slide Number Placeholder 3"/>
          <p:cNvSpPr>
            <a:spLocks noGrp="1"/>
          </p:cNvSpPr>
          <p:nvPr>
            <p:ph type="sldNum" sz="quarter" idx="10"/>
          </p:nvPr>
        </p:nvSpPr>
        <p:spPr/>
        <p:txBody>
          <a:bodyPr/>
          <a:lstStyle/>
          <a:p>
            <a:fld id="{9FFA1F16-F859-4952-B92E-29FA7AC46F13}" type="slidenum">
              <a:rPr lang="en-US" smtClean="0"/>
              <a:t>40</a:t>
            </a:fld>
            <a:endParaRPr lang="en-US" dirty="0"/>
          </a:p>
        </p:txBody>
      </p:sp>
    </p:spTree>
    <p:extLst>
      <p:ext uri="{BB962C8B-B14F-4D97-AF65-F5344CB8AC3E}">
        <p14:creationId xmlns:p14="http://schemas.microsoft.com/office/powerpoint/2010/main" val="3036168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For TSCO to be most valuable, a host of data sources need to be queried. Don’t take everything, only what is likely useful, but also don’t allow anyone to say they</a:t>
            </a:r>
            <a:r>
              <a:rPr lang="en-US" baseline="0" dirty="0" smtClean="0"/>
              <a:t> won’t give you ‘their’ data</a:t>
            </a:r>
            <a:r>
              <a:rPr lang="en-US" dirty="0" smtClean="0"/>
              <a:t>.  </a:t>
            </a:r>
            <a:r>
              <a:rPr lang="en-US" b="1" dirty="0" smtClean="0"/>
              <a:t>Data is a Corporate asset</a:t>
            </a:r>
            <a:r>
              <a:rPr lang="en-US" dirty="0" smtClean="0"/>
              <a:t>, and needs to be made available to all legitimate uses.</a:t>
            </a:r>
          </a:p>
          <a:p>
            <a:endParaRPr lang="en-US" dirty="0" smtClean="0"/>
          </a:p>
          <a:p>
            <a:pPr marL="0" indent="0">
              <a:buFont typeface="Arial" panose="020B0604020202020204" pitchFamily="34" charset="0"/>
              <a:buNone/>
            </a:pPr>
            <a:r>
              <a:rPr lang="en-US" sz="1200" dirty="0" smtClean="0"/>
              <a:t>There were occasions where we used the ‘Corporate asset’ argument, which went basically like this:</a:t>
            </a:r>
          </a:p>
          <a:p>
            <a:pPr marL="457200" lvl="1" indent="0">
              <a:buFont typeface="Arial" panose="020B0604020202020204" pitchFamily="34" charset="0"/>
              <a:buNone/>
            </a:pPr>
            <a:r>
              <a:rPr lang="en-US" sz="1200" i="1" dirty="0" smtClean="0"/>
              <a:t>“We are on a mission from the Office of the CIO, and </a:t>
            </a:r>
            <a:r>
              <a:rPr lang="en-US" sz="1200" b="1" i="1" dirty="0" smtClean="0"/>
              <a:t>he needs this data for analysis</a:t>
            </a:r>
            <a:r>
              <a:rPr lang="en-US" sz="1200" i="1" dirty="0" smtClean="0"/>
              <a:t>, please call the CIO and explain to him why he can not have ‘your data’.  “</a:t>
            </a:r>
          </a:p>
          <a:p>
            <a:pPr marL="0" indent="0">
              <a:buFont typeface="Arial" panose="020B0604020202020204" pitchFamily="34" charset="0"/>
              <a:buNone/>
            </a:pPr>
            <a:r>
              <a:rPr lang="en-US" sz="1200" dirty="0" smtClean="0"/>
              <a:t>Not subtle, but the CIO was actively breaking down silos, so everyone knew this was not a conversation they could win.  </a:t>
            </a:r>
          </a:p>
          <a:p>
            <a:pPr marL="0" indent="0">
              <a:buFont typeface="Arial" panose="020B0604020202020204" pitchFamily="34" charset="0"/>
              <a:buNone/>
            </a:pPr>
            <a:r>
              <a:rPr lang="en-US" sz="1200" dirty="0" smtClean="0"/>
              <a:t>Your mileage may vary.</a:t>
            </a:r>
          </a:p>
          <a:p>
            <a:pPr marL="0" indent="0">
              <a:buFont typeface="Arial" panose="020B0604020202020204" pitchFamily="34" charset="0"/>
              <a:buNone/>
            </a:pPr>
            <a:endParaRPr lang="en-US" sz="1200" dirty="0" smtClean="0"/>
          </a:p>
          <a:p>
            <a:pPr marL="0" indent="0">
              <a:buFont typeface="Arial" panose="020B0604020202020204" pitchFamily="34" charset="0"/>
              <a:buNone/>
            </a:pPr>
            <a:endParaRPr lang="en-US" sz="120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smtClean="0"/>
              <a:t>The key for this audience is:</a:t>
            </a:r>
            <a:r>
              <a:rPr lang="en-US" sz="1200" b="1" baseline="0" dirty="0" smtClean="0"/>
              <a:t> Facilitate liberating this data to a place where it can yield actionable intelligence.  Applying TSCO tools and techniques, is the enabler that allows you to extract substantial additional value from your already existing data.</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baseline="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baseline="0" dirty="0" smtClean="0"/>
              <a:t>We will see in our examples how this additional value, essentially free value, is enabled by TSCO.</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smtClean="0"/>
              <a:t>Having senior support is VERY helpful in getting helpful data.</a:t>
            </a:r>
          </a:p>
          <a:p>
            <a:endParaRPr lang="en-US" dirty="0"/>
          </a:p>
        </p:txBody>
      </p:sp>
      <p:sp>
        <p:nvSpPr>
          <p:cNvPr id="4" name="Slide Number Placeholder 3"/>
          <p:cNvSpPr>
            <a:spLocks noGrp="1"/>
          </p:cNvSpPr>
          <p:nvPr>
            <p:ph type="sldNum" sz="quarter" idx="10"/>
          </p:nvPr>
        </p:nvSpPr>
        <p:spPr/>
        <p:txBody>
          <a:bodyPr/>
          <a:lstStyle/>
          <a:p>
            <a:fld id="{9FFA1F16-F859-4952-B92E-29FA7AC46F13}" type="slidenum">
              <a:rPr lang="en-US" smtClean="0"/>
              <a:t>5</a:t>
            </a:fld>
            <a:endParaRPr lang="en-US" dirty="0"/>
          </a:p>
        </p:txBody>
      </p:sp>
    </p:spTree>
    <p:extLst>
      <p:ext uri="{BB962C8B-B14F-4D97-AF65-F5344CB8AC3E}">
        <p14:creationId xmlns:p14="http://schemas.microsoft.com/office/powerpoint/2010/main" val="2540658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Access to data</a:t>
            </a:r>
            <a:r>
              <a:rPr lang="en-US" baseline="0" dirty="0" smtClean="0"/>
              <a:t> is only part of the issue.  You also need to understand the data in the context of where and how it was collected.</a:t>
            </a:r>
            <a:endParaRPr lang="en-US" dirty="0" smtClean="0"/>
          </a:p>
          <a:p>
            <a:endParaRPr lang="en-US" dirty="0" smtClean="0"/>
          </a:p>
          <a:p>
            <a:r>
              <a:rPr lang="en-US" dirty="0" smtClean="0"/>
              <a:t>As you gather diverse data you will find that not everything is percentages.  Even</a:t>
            </a:r>
            <a:r>
              <a:rPr lang="en-US" baseline="0" dirty="0" smtClean="0"/>
              <a:t> when metrics are counts, how do you compare employee count with pages printed counts in a meaningful way?  How do you compare VPN connection counts with the weather? What would that comparison mean?</a:t>
            </a:r>
          </a:p>
          <a:p>
            <a:endParaRPr lang="en-US" baseline="0" dirty="0" smtClean="0"/>
          </a:p>
          <a:p>
            <a:r>
              <a:rPr lang="en-US" baseline="0" dirty="0" smtClean="0"/>
              <a:t>Understanding the data, is arguably the most important aspect of having the data.  Many times there is not direct metric to the most meaningful data.  Surrogates need to be found, and understanding is the key to finding and using surrogates successfully.</a:t>
            </a:r>
          </a:p>
          <a:p>
            <a:endParaRPr lang="en-US" baseline="0" dirty="0" smtClean="0"/>
          </a:p>
          <a:p>
            <a:r>
              <a:rPr lang="en-US" baseline="0" dirty="0" smtClean="0"/>
              <a:t>Your data input map should have a lot of connections with well understood metrics. As we will see, not all metrics are as well understood as you might think.</a:t>
            </a:r>
            <a:endParaRPr lang="en-US" dirty="0"/>
          </a:p>
        </p:txBody>
      </p:sp>
      <p:sp>
        <p:nvSpPr>
          <p:cNvPr id="4" name="Slide Number Placeholder 3"/>
          <p:cNvSpPr>
            <a:spLocks noGrp="1"/>
          </p:cNvSpPr>
          <p:nvPr>
            <p:ph type="sldNum" sz="quarter" idx="10"/>
          </p:nvPr>
        </p:nvSpPr>
        <p:spPr/>
        <p:txBody>
          <a:bodyPr/>
          <a:lstStyle/>
          <a:p>
            <a:fld id="{9FFA1F16-F859-4952-B92E-29FA7AC46F13}" type="slidenum">
              <a:rPr lang="en-US" smtClean="0"/>
              <a:t>6</a:t>
            </a:fld>
            <a:endParaRPr lang="en-US" dirty="0"/>
          </a:p>
        </p:txBody>
      </p:sp>
    </p:spTree>
    <p:extLst>
      <p:ext uri="{BB962C8B-B14F-4D97-AF65-F5344CB8AC3E}">
        <p14:creationId xmlns:p14="http://schemas.microsoft.com/office/powerpoint/2010/main" val="322413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TrueSight Capacity Optimization connects to many different data sources for device </a:t>
            </a:r>
            <a:r>
              <a:rPr lang="en-US" baseline="0" dirty="0" smtClean="0"/>
              <a:t>monitoring metrics, middleware metrics and business metrics. Gathering the data and making it available in one place allows for analysis on many different metrics and metric combinations.</a:t>
            </a:r>
          </a:p>
          <a:p>
            <a:endParaRPr lang="en-US" baseline="0" dirty="0" smtClean="0"/>
          </a:p>
          <a:p>
            <a:r>
              <a:rPr lang="en-US" baseline="0" dirty="0" smtClean="0"/>
              <a:t>If the number of ETLs is a measure of the effectiveness, then it looks like we have won.   However, </a:t>
            </a:r>
            <a:r>
              <a:rPr lang="en-US" b="1" baseline="0" dirty="0" smtClean="0"/>
              <a:t>the real measure is the amount of actionable intelligence that is produced</a:t>
            </a:r>
            <a:r>
              <a:rPr lang="en-US" baseline="0" dirty="0" smtClean="0"/>
              <a:t>, not just by the capacity team but by anyone.  </a:t>
            </a:r>
          </a:p>
          <a:p>
            <a:endParaRPr lang="en-US" baseline="0" dirty="0" smtClean="0"/>
          </a:p>
          <a:p>
            <a:r>
              <a:rPr lang="en-US" b="1" baseline="0" dirty="0" smtClean="0"/>
              <a:t>The Mother Lode of actionable intelligence is, leveraging the data needed to do effective capacity optimization, and turning that into value add for other purposes.  </a:t>
            </a:r>
          </a:p>
          <a:p>
            <a:endParaRPr lang="en-US" baseline="0" dirty="0" smtClean="0"/>
          </a:p>
          <a:p>
            <a:r>
              <a:rPr lang="en-US" baseline="0" dirty="0" smtClean="0"/>
              <a:t>The chart is too small to read, sorry.  But contains: Performance Insight, Quest, BMC Atrium CMDB, </a:t>
            </a:r>
            <a:r>
              <a:rPr lang="en-US" baseline="0" dirty="0" err="1" smtClean="0"/>
              <a:t>Vcenter</a:t>
            </a:r>
            <a:r>
              <a:rPr lang="en-US" baseline="0" dirty="0" smtClean="0"/>
              <a:t>, </a:t>
            </a:r>
            <a:r>
              <a:rPr lang="en-US" baseline="0" dirty="0" err="1" smtClean="0"/>
              <a:t>DynaTrace</a:t>
            </a:r>
            <a:r>
              <a:rPr lang="en-US" baseline="0" dirty="0" smtClean="0"/>
              <a:t>, </a:t>
            </a:r>
            <a:r>
              <a:rPr lang="en-US" baseline="0" dirty="0" err="1" smtClean="0"/>
              <a:t>NetQoS</a:t>
            </a:r>
            <a:r>
              <a:rPr lang="en-US" baseline="0" dirty="0" smtClean="0"/>
              <a:t>, </a:t>
            </a:r>
            <a:r>
              <a:rPr lang="en-US" baseline="0" dirty="0" err="1" smtClean="0"/>
              <a:t>FogLight</a:t>
            </a:r>
            <a:r>
              <a:rPr lang="en-US" baseline="0" dirty="0" smtClean="0"/>
              <a:t>, and even NMON.</a:t>
            </a:r>
          </a:p>
          <a:p>
            <a:endParaRPr lang="en-US" baseline="0" dirty="0" smtClean="0"/>
          </a:p>
          <a:p>
            <a:r>
              <a:rPr lang="en-US" baseline="0" dirty="0" smtClean="0"/>
              <a:t>Business metrics include: Public site hits, internal site hits, circuit utilization, voice call counts, adjudication counts, submission counts, people counts, sales counts, sub transaction counts, and even the weather.</a:t>
            </a:r>
          </a:p>
          <a:p>
            <a:endParaRPr lang="en-US" baseline="0" dirty="0" smtClean="0"/>
          </a:p>
          <a:p>
            <a:r>
              <a:rPr lang="en-US" b="1" baseline="0" dirty="0" smtClean="0"/>
              <a:t>There are ‘hidden slides’ that discuss the data map. And give examples: one for using weather data, and one for monitoring for policy compliance. The example is monitoring proper RAM and swap utilization, which for the record, is not using the RAM utilization metric.</a:t>
            </a:r>
          </a:p>
          <a:p>
            <a:endParaRPr lang="en-US" baseline="0" dirty="0" smtClean="0"/>
          </a:p>
        </p:txBody>
      </p:sp>
      <p:sp>
        <p:nvSpPr>
          <p:cNvPr id="4" name="Slide Number Placeholder 3"/>
          <p:cNvSpPr>
            <a:spLocks noGrp="1"/>
          </p:cNvSpPr>
          <p:nvPr>
            <p:ph type="sldNum" sz="quarter" idx="10"/>
          </p:nvPr>
        </p:nvSpPr>
        <p:spPr/>
        <p:txBody>
          <a:bodyPr/>
          <a:lstStyle/>
          <a:p>
            <a:fld id="{7113B710-4A9C-4E78-9BE7-008B1910FD57}" type="slidenum">
              <a:rPr lang="en-US" smtClean="0"/>
              <a:t>7</a:t>
            </a:fld>
            <a:endParaRPr lang="en-US" dirty="0"/>
          </a:p>
        </p:txBody>
      </p:sp>
    </p:spTree>
    <p:extLst>
      <p:ext uri="{BB962C8B-B14F-4D97-AF65-F5344CB8AC3E}">
        <p14:creationId xmlns:p14="http://schemas.microsoft.com/office/powerpoint/2010/main" val="4058837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FA1F16-F859-4952-B92E-29FA7AC46F13}" type="slidenum">
              <a:rPr lang="en-US" smtClean="0"/>
              <a:t>8</a:t>
            </a:fld>
            <a:endParaRPr lang="en-US" dirty="0"/>
          </a:p>
        </p:txBody>
      </p:sp>
    </p:spTree>
    <p:extLst>
      <p:ext uri="{BB962C8B-B14F-4D97-AF65-F5344CB8AC3E}">
        <p14:creationId xmlns:p14="http://schemas.microsoft.com/office/powerpoint/2010/main" val="36876042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TSCO will allow you to compare any number of metrics. We have compared insurance claims against the weather, with the thesis of good and bad weather increases the rate at which claims are submitted. Assuming that when the weather was nice people would be out more, and get hurt more.  When the weather was bad, people would be skiing (and other winter sports) and get hurt more.  We found that people file claims independent of the weather. OR that the process of submitting claims mutes</a:t>
            </a:r>
            <a:r>
              <a:rPr lang="en-US" baseline="0" dirty="0" smtClean="0"/>
              <a:t> any fluctuation that would have indicated a connection to weather. OR that the metric of average temperature is a poor proxy for the weather that would drive behavior that would result in more or less claims being filed.</a:t>
            </a:r>
            <a:endParaRPr lang="en-US" dirty="0" smtClean="0"/>
          </a:p>
          <a:p>
            <a:endParaRPr lang="en-US" dirty="0" smtClean="0"/>
          </a:p>
          <a:p>
            <a:r>
              <a:rPr lang="en-US" dirty="0" smtClean="0"/>
              <a:t>In</a:t>
            </a:r>
            <a:r>
              <a:rPr lang="en-US" baseline="0" dirty="0" smtClean="0"/>
              <a:t> the chart, there is a slight increase in the number of claims submitted over the time of the chart.  This is driven by acquiring more members, the fluctuation in the claims line is within the ‘voice of the process’, except the Nov and Dec variations which are driven by external forces, not the weather.</a:t>
            </a:r>
          </a:p>
          <a:p>
            <a:endParaRPr lang="en-US" baseline="0" dirty="0" smtClean="0"/>
          </a:p>
          <a:p>
            <a:r>
              <a:rPr lang="en-US" baseline="0" dirty="0" smtClean="0"/>
              <a:t>The determination made is that, even with the limits of these metrics, claims are submitted in a regular cadence, so even if the weather is a meaningful component, there are likely other components that impact the claims submission rate as well.  Therefore, such a  simple comparison (average temperature vs claim submission rates) is not sufficient to determine the impact of weather on claim submission rate.</a:t>
            </a:r>
          </a:p>
          <a:p>
            <a:endParaRPr lang="en-US" baseline="0" dirty="0" smtClean="0"/>
          </a:p>
          <a:p>
            <a:r>
              <a:rPr lang="en-US" dirty="0" smtClean="0"/>
              <a:t>http://www.isixsigma.com/dictionary/voice-of-the-process-vop/</a:t>
            </a:r>
          </a:p>
          <a:p>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How you use that data is up to you. Play around with the tools you have, make mistakes and learn from them. Analysis isn’t black and white, make sure you are looking at the problem from all angles. </a:t>
            </a:r>
          </a:p>
          <a:p>
            <a:endParaRPr lang="en-US" dirty="0"/>
          </a:p>
        </p:txBody>
      </p:sp>
      <p:sp>
        <p:nvSpPr>
          <p:cNvPr id="4" name="Slide Number Placeholder 3"/>
          <p:cNvSpPr>
            <a:spLocks noGrp="1"/>
          </p:cNvSpPr>
          <p:nvPr>
            <p:ph type="sldNum" sz="quarter" idx="10"/>
          </p:nvPr>
        </p:nvSpPr>
        <p:spPr/>
        <p:txBody>
          <a:bodyPr/>
          <a:lstStyle/>
          <a:p>
            <a:fld id="{9FFA1F16-F859-4952-B92E-29FA7AC46F13}" type="slidenum">
              <a:rPr lang="en-US" smtClean="0"/>
              <a:t>9</a:t>
            </a:fld>
            <a:endParaRPr lang="en-US" dirty="0"/>
          </a:p>
        </p:txBody>
      </p:sp>
    </p:spTree>
    <p:extLst>
      <p:ext uri="{BB962C8B-B14F-4D97-AF65-F5344CB8AC3E}">
        <p14:creationId xmlns:p14="http://schemas.microsoft.com/office/powerpoint/2010/main" val="307640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3" name="Rectangle 2"/>
          <p:cNvSpPr/>
          <p:nvPr userDrawn="1"/>
        </p:nvSpPr>
        <p:spPr>
          <a:xfrm>
            <a:off x="1" y="0"/>
            <a:ext cx="9144000" cy="51435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ext Placeholder 9"/>
          <p:cNvSpPr>
            <a:spLocks noGrp="1"/>
          </p:cNvSpPr>
          <p:nvPr>
            <p:ph type="body" sz="quarter" idx="10"/>
          </p:nvPr>
        </p:nvSpPr>
        <p:spPr>
          <a:xfrm>
            <a:off x="3483442" y="1187495"/>
            <a:ext cx="5064125" cy="1294117"/>
          </a:xfrm>
        </p:spPr>
        <p:txBody>
          <a:bodyPr>
            <a:noAutofit/>
          </a:bodyPr>
          <a:lstStyle>
            <a:lvl1pPr marL="0" indent="0">
              <a:lnSpc>
                <a:spcPts val="3500"/>
              </a:lnSpc>
              <a:buNone/>
              <a:defRPr lang="en-US" sz="3200" b="1" kern="1200" dirty="0" smtClean="0">
                <a:solidFill>
                  <a:schemeClr val="bg1"/>
                </a:solidFill>
                <a:latin typeface="Calibri" charset="0"/>
                <a:ea typeface="Calibri" charset="0"/>
                <a:cs typeface="Calibri" charset="0"/>
              </a:defRPr>
            </a:lvl1pPr>
            <a:lvl2pPr>
              <a:defRPr lang="en-US" sz="3200" b="1" kern="1200" dirty="0" smtClean="0">
                <a:solidFill>
                  <a:schemeClr val="bg1"/>
                </a:solidFill>
                <a:latin typeface="PT Sans"/>
                <a:ea typeface="PT Sans" pitchFamily="34" charset="0"/>
                <a:cs typeface="PT Sans"/>
              </a:defRPr>
            </a:lvl2pPr>
            <a:lvl3pPr>
              <a:defRPr lang="en-US" sz="3200" b="1" kern="1200" dirty="0" smtClean="0">
                <a:solidFill>
                  <a:schemeClr val="bg1"/>
                </a:solidFill>
                <a:latin typeface="PT Sans"/>
                <a:ea typeface="PT Sans" pitchFamily="34" charset="0"/>
                <a:cs typeface="PT Sans"/>
              </a:defRPr>
            </a:lvl3pPr>
            <a:lvl4pPr>
              <a:defRPr lang="en-US" sz="3200" b="1" kern="1200" dirty="0" smtClean="0">
                <a:solidFill>
                  <a:schemeClr val="bg1"/>
                </a:solidFill>
                <a:latin typeface="PT Sans"/>
                <a:ea typeface="PT Sans" pitchFamily="34" charset="0"/>
                <a:cs typeface="PT Sans"/>
              </a:defRPr>
            </a:lvl4pPr>
            <a:lvl5pPr>
              <a:defRPr lang="en-US" sz="3200" b="1" kern="1200" dirty="0">
                <a:solidFill>
                  <a:schemeClr val="bg1"/>
                </a:solidFill>
                <a:latin typeface="PT Sans"/>
                <a:ea typeface="PT Sans" pitchFamily="34" charset="0"/>
                <a:cs typeface="PT Sans"/>
              </a:defRPr>
            </a:lvl5pPr>
          </a:lstStyle>
          <a:p>
            <a:pPr lvl="0"/>
            <a:r>
              <a:rPr lang="en-US" dirty="0" smtClean="0"/>
              <a:t>Click to edit Master text styles</a:t>
            </a:r>
          </a:p>
        </p:txBody>
      </p:sp>
      <p:sp>
        <p:nvSpPr>
          <p:cNvPr id="16" name="Text Placeholder 12"/>
          <p:cNvSpPr>
            <a:spLocks noGrp="1"/>
          </p:cNvSpPr>
          <p:nvPr>
            <p:ph type="body" sz="quarter" idx="11"/>
          </p:nvPr>
        </p:nvSpPr>
        <p:spPr>
          <a:xfrm>
            <a:off x="3539987" y="3310848"/>
            <a:ext cx="5058096" cy="396775"/>
          </a:xfrm>
        </p:spPr>
        <p:txBody>
          <a:bodyPr>
            <a:noAutofit/>
          </a:bodyPr>
          <a:lstStyle>
            <a:lvl1pPr marL="0" indent="0">
              <a:buNone/>
              <a:defRPr sz="2000" b="1">
                <a:solidFill>
                  <a:schemeClr val="bg2">
                    <a:lumMod val="10000"/>
                  </a:schemeClr>
                </a:solidFill>
              </a:defRPr>
            </a:lvl1pPr>
            <a:lvl2pPr marL="457200" indent="0">
              <a:buNone/>
              <a:defRPr sz="1400" b="1">
                <a:solidFill>
                  <a:schemeClr val="bg2">
                    <a:lumMod val="10000"/>
                  </a:schemeClr>
                </a:solidFill>
              </a:defRPr>
            </a:lvl2pPr>
            <a:lvl3pPr marL="914400" indent="0">
              <a:buNone/>
              <a:defRPr sz="1200" b="1">
                <a:solidFill>
                  <a:schemeClr val="bg2">
                    <a:lumMod val="10000"/>
                  </a:schemeClr>
                </a:solidFill>
              </a:defRPr>
            </a:lvl3pPr>
            <a:lvl4pPr marL="1371600" indent="0">
              <a:buNone/>
              <a:defRPr sz="1100" b="1">
                <a:solidFill>
                  <a:schemeClr val="bg2">
                    <a:lumMod val="10000"/>
                  </a:schemeClr>
                </a:solidFill>
              </a:defRPr>
            </a:lvl4pPr>
            <a:lvl5pPr marL="1828800" indent="0">
              <a:buNone/>
              <a:defRPr sz="1600" b="1">
                <a:solidFill>
                  <a:schemeClr val="bg2">
                    <a:lumMod val="10000"/>
                  </a:schemeClr>
                </a:solidFill>
              </a:defRPr>
            </a:lvl5pPr>
          </a:lstStyle>
          <a:p>
            <a:pPr lvl="0"/>
            <a:r>
              <a:rPr lang="en-US" dirty="0" smtClean="0"/>
              <a:t>Click to edit Master text styles</a:t>
            </a:r>
          </a:p>
        </p:txBody>
      </p:sp>
      <p:sp>
        <p:nvSpPr>
          <p:cNvPr id="17" name="Text Placeholder 12"/>
          <p:cNvSpPr>
            <a:spLocks noGrp="1"/>
          </p:cNvSpPr>
          <p:nvPr>
            <p:ph type="body" sz="quarter" idx="12"/>
          </p:nvPr>
        </p:nvSpPr>
        <p:spPr>
          <a:xfrm>
            <a:off x="3539987" y="3714108"/>
            <a:ext cx="5058096" cy="799307"/>
          </a:xfrm>
        </p:spPr>
        <p:txBody>
          <a:bodyPr>
            <a:noAutofit/>
          </a:bodyPr>
          <a:lstStyle>
            <a:lvl1pPr marL="0" indent="0">
              <a:buNone/>
              <a:defRPr sz="1400" b="0">
                <a:solidFill>
                  <a:schemeClr val="bg2">
                    <a:lumMod val="10000"/>
                  </a:schemeClr>
                </a:solidFill>
              </a:defRPr>
            </a:lvl1pPr>
            <a:lvl2pPr marL="457200" indent="0">
              <a:buNone/>
              <a:defRPr sz="1400" b="1">
                <a:solidFill>
                  <a:schemeClr val="bg2">
                    <a:lumMod val="10000"/>
                  </a:schemeClr>
                </a:solidFill>
              </a:defRPr>
            </a:lvl2pPr>
            <a:lvl3pPr marL="914400" indent="0">
              <a:buNone/>
              <a:defRPr sz="1200" b="1">
                <a:solidFill>
                  <a:schemeClr val="bg2">
                    <a:lumMod val="10000"/>
                  </a:schemeClr>
                </a:solidFill>
              </a:defRPr>
            </a:lvl3pPr>
            <a:lvl4pPr marL="1371600" indent="0">
              <a:buNone/>
              <a:defRPr sz="1100" b="1">
                <a:solidFill>
                  <a:schemeClr val="bg2">
                    <a:lumMod val="10000"/>
                  </a:schemeClr>
                </a:solidFill>
              </a:defRPr>
            </a:lvl4pPr>
            <a:lvl5pPr marL="1828800" indent="0">
              <a:buNone/>
              <a:defRPr sz="1600" b="1">
                <a:solidFill>
                  <a:schemeClr val="bg2">
                    <a:lumMod val="10000"/>
                  </a:schemeClr>
                </a:solidFill>
              </a:defRPr>
            </a:lvl5pPr>
          </a:lstStyle>
          <a:p>
            <a:pPr lvl="0"/>
            <a:r>
              <a:rPr lang="en-US" smtClean="0"/>
              <a:t>Click to edit Master text styles</a:t>
            </a:r>
          </a:p>
        </p:txBody>
      </p:sp>
      <p:sp>
        <p:nvSpPr>
          <p:cNvPr id="11" name="Freeform 10"/>
          <p:cNvSpPr/>
          <p:nvPr userDrawn="1"/>
        </p:nvSpPr>
        <p:spPr>
          <a:xfrm rot="544769">
            <a:off x="-312989" y="-40553"/>
            <a:ext cx="3880399" cy="3492558"/>
          </a:xfrm>
          <a:custGeom>
            <a:avLst/>
            <a:gdLst>
              <a:gd name="connsiteX0" fmla="*/ 915098 w 3293666"/>
              <a:gd name="connsiteY0" fmla="*/ 113210 h 2964468"/>
              <a:gd name="connsiteX1" fmla="*/ 2851258 w 3293666"/>
              <a:gd name="connsiteY1" fmla="*/ 915098 h 2964468"/>
              <a:gd name="connsiteX2" fmla="*/ 2934542 w 3293666"/>
              <a:gd name="connsiteY2" fmla="*/ 1777390 h 2964468"/>
              <a:gd name="connsiteX3" fmla="*/ 2912806 w 3293666"/>
              <a:gd name="connsiteY3" fmla="*/ 1862749 h 2964468"/>
              <a:gd name="connsiteX4" fmla="*/ 3293666 w 3293666"/>
              <a:gd name="connsiteY4" fmla="*/ 2546058 h 2964468"/>
              <a:gd name="connsiteX5" fmla="*/ 2512528 w 3293666"/>
              <a:gd name="connsiteY5" fmla="*/ 2546058 h 2964468"/>
              <a:gd name="connsiteX6" fmla="*/ 2430979 w 3293666"/>
              <a:gd name="connsiteY6" fmla="*/ 2621061 h 2964468"/>
              <a:gd name="connsiteX7" fmla="*/ 2049371 w 3293666"/>
              <a:gd name="connsiteY7" fmla="*/ 2851258 h 2964468"/>
              <a:gd name="connsiteX8" fmla="*/ 113210 w 3293666"/>
              <a:gd name="connsiteY8" fmla="*/ 2049371 h 2964468"/>
              <a:gd name="connsiteX9" fmla="*/ 915098 w 3293666"/>
              <a:gd name="connsiteY9" fmla="*/ 113210 h 296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3666" h="2964468">
                <a:moveTo>
                  <a:pt x="915098" y="113210"/>
                </a:moveTo>
                <a:cubicBezTo>
                  <a:pt x="1671188" y="-200011"/>
                  <a:pt x="2538038" y="159007"/>
                  <a:pt x="2851258" y="915098"/>
                </a:cubicBezTo>
                <a:cubicBezTo>
                  <a:pt x="2968716" y="1198632"/>
                  <a:pt x="2991640" y="1497741"/>
                  <a:pt x="2934542" y="1777390"/>
                </a:cubicBezTo>
                <a:lnTo>
                  <a:pt x="2912806" y="1862749"/>
                </a:lnTo>
                <a:lnTo>
                  <a:pt x="3293666" y="2546058"/>
                </a:lnTo>
                <a:lnTo>
                  <a:pt x="2512528" y="2546058"/>
                </a:lnTo>
                <a:lnTo>
                  <a:pt x="2430979" y="2621061"/>
                </a:lnTo>
                <a:cubicBezTo>
                  <a:pt x="2318945" y="2714337"/>
                  <a:pt x="2191138" y="2792529"/>
                  <a:pt x="2049371" y="2851258"/>
                </a:cubicBezTo>
                <a:cubicBezTo>
                  <a:pt x="1293280" y="3164479"/>
                  <a:pt x="426431" y="2805461"/>
                  <a:pt x="113210" y="2049371"/>
                </a:cubicBezTo>
                <a:cubicBezTo>
                  <a:pt x="-200011" y="1293280"/>
                  <a:pt x="159007" y="426431"/>
                  <a:pt x="915098" y="11321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941" y="677588"/>
            <a:ext cx="2881733" cy="1920962"/>
          </a:xfrm>
          <a:prstGeom prst="rect">
            <a:avLst/>
          </a:prstGeom>
        </p:spPr>
      </p:pic>
    </p:spTree>
    <p:extLst>
      <p:ext uri="{BB962C8B-B14F-4D97-AF65-F5344CB8AC3E}">
        <p14:creationId xmlns:p14="http://schemas.microsoft.com/office/powerpoint/2010/main" val="18540661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899690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084927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656968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solidFill>
                  <a:srgbClr val="5A5C5D"/>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151335"/>
            <a:ext cx="4040188" cy="479822"/>
          </a:xfrm>
        </p:spPr>
        <p:txBody>
          <a:bodyPr anchor="b">
            <a:normAutofit/>
          </a:bodyPr>
          <a:lstStyle>
            <a:lvl1pPr marL="0" indent="0">
              <a:buNone/>
              <a:defRPr sz="2000" b="1">
                <a:solidFill>
                  <a:srgbClr val="5A5C5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6" y="1151335"/>
            <a:ext cx="4041775" cy="479822"/>
          </a:xfrm>
        </p:spPr>
        <p:txBody>
          <a:bodyPr anchor="b">
            <a:normAutofit/>
          </a:bodyPr>
          <a:lstStyle>
            <a:lvl1pPr marL="0" indent="0">
              <a:buNone/>
              <a:defRPr sz="2000" b="1">
                <a:solidFill>
                  <a:srgbClr val="5A5C5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183661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A5C5D"/>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2248390"/>
            <a:ext cx="2377440" cy="2150992"/>
          </a:xfrm>
        </p:spPr>
        <p:txBody>
          <a:bodyPr>
            <a:normAutofit/>
          </a:bodyPr>
          <a:lstStyle>
            <a:lvl1pPr marL="0" indent="0">
              <a:buFontTx/>
              <a:buNone/>
              <a:defRPr sz="1200">
                <a:solidFill>
                  <a:srgbClr val="5A5C5D"/>
                </a:solidFill>
              </a:defRPr>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p:txBody>
      </p:sp>
      <p:sp>
        <p:nvSpPr>
          <p:cNvPr id="4" name="Content Placeholder 3"/>
          <p:cNvSpPr>
            <a:spLocks noGrp="1"/>
          </p:cNvSpPr>
          <p:nvPr>
            <p:ph sz="half" idx="2"/>
          </p:nvPr>
        </p:nvSpPr>
        <p:spPr>
          <a:xfrm>
            <a:off x="3343590" y="2248390"/>
            <a:ext cx="2377440" cy="2150992"/>
          </a:xfrm>
        </p:spPr>
        <p:txBody>
          <a:bodyPr>
            <a:normAutofit/>
          </a:bodyPr>
          <a:lstStyle>
            <a:lvl1pPr marL="0" indent="0">
              <a:buFontTx/>
              <a:buNone/>
              <a:defRPr sz="1200">
                <a:solidFill>
                  <a:srgbClr val="5A5C5D"/>
                </a:solidFill>
              </a:defRPr>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p:txBody>
      </p:sp>
      <p:sp>
        <p:nvSpPr>
          <p:cNvPr id="5" name="Text Placeholder 2"/>
          <p:cNvSpPr>
            <a:spLocks noGrp="1"/>
          </p:cNvSpPr>
          <p:nvPr>
            <p:ph type="body" idx="10"/>
          </p:nvPr>
        </p:nvSpPr>
        <p:spPr>
          <a:xfrm>
            <a:off x="457200" y="1151335"/>
            <a:ext cx="8229600" cy="479822"/>
          </a:xfrm>
        </p:spPr>
        <p:txBody>
          <a:bodyPr anchor="b">
            <a:normAutofit/>
          </a:bodyPr>
          <a:lstStyle>
            <a:lvl1pPr marL="0" indent="0">
              <a:buNone/>
              <a:defRPr sz="1800" b="0">
                <a:solidFill>
                  <a:srgbClr val="5A5C5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3"/>
          <p:cNvSpPr>
            <a:spLocks noGrp="1"/>
          </p:cNvSpPr>
          <p:nvPr>
            <p:ph sz="half" idx="11"/>
          </p:nvPr>
        </p:nvSpPr>
        <p:spPr>
          <a:xfrm>
            <a:off x="6126480" y="2248390"/>
            <a:ext cx="2377440" cy="2150992"/>
          </a:xfrm>
        </p:spPr>
        <p:txBody>
          <a:bodyPr>
            <a:normAutofit/>
          </a:bodyPr>
          <a:lstStyle>
            <a:lvl1pPr marL="0" indent="0">
              <a:buFontTx/>
              <a:buNone/>
              <a:defRPr sz="1200">
                <a:solidFill>
                  <a:srgbClr val="5A5C5D"/>
                </a:solidFill>
              </a:defRPr>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p:txBody>
      </p:sp>
      <p:sp>
        <p:nvSpPr>
          <p:cNvPr id="11" name="Text Placeholder 10"/>
          <p:cNvSpPr>
            <a:spLocks noGrp="1"/>
          </p:cNvSpPr>
          <p:nvPr>
            <p:ph type="body" sz="quarter" idx="15" hasCustomPrompt="1"/>
          </p:nvPr>
        </p:nvSpPr>
        <p:spPr>
          <a:xfrm>
            <a:off x="457200" y="1908967"/>
            <a:ext cx="2377440" cy="304831"/>
          </a:xfrm>
        </p:spPr>
        <p:txBody>
          <a:bodyPr>
            <a:noAutofit/>
          </a:bodyPr>
          <a:lstStyle>
            <a:lvl1pPr marL="0" indent="0">
              <a:buFontTx/>
              <a:buNone/>
              <a:defRPr sz="1400" b="1" baseline="0">
                <a:solidFill>
                  <a:srgbClr val="5A5C5D"/>
                </a:solidFill>
              </a:defRPr>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smtClean="0"/>
              <a:t>Click to edit text</a:t>
            </a:r>
            <a:endParaRPr lang="en-US" dirty="0"/>
          </a:p>
        </p:txBody>
      </p:sp>
      <p:sp>
        <p:nvSpPr>
          <p:cNvPr id="12" name="Text Placeholder 10"/>
          <p:cNvSpPr>
            <a:spLocks noGrp="1"/>
          </p:cNvSpPr>
          <p:nvPr>
            <p:ph type="body" sz="quarter" idx="16" hasCustomPrompt="1"/>
          </p:nvPr>
        </p:nvSpPr>
        <p:spPr>
          <a:xfrm>
            <a:off x="3343590" y="1908967"/>
            <a:ext cx="2377440" cy="304831"/>
          </a:xfrm>
        </p:spPr>
        <p:txBody>
          <a:bodyPr>
            <a:noAutofit/>
          </a:bodyPr>
          <a:lstStyle>
            <a:lvl1pPr marL="0" indent="0">
              <a:buFontTx/>
              <a:buNone/>
              <a:defRPr sz="1400" b="1" i="0" baseline="0">
                <a:solidFill>
                  <a:srgbClr val="5A5C5D"/>
                </a:solidFill>
              </a:defRPr>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smtClean="0"/>
              <a:t>Click to edit text</a:t>
            </a:r>
            <a:endParaRPr lang="en-US" dirty="0"/>
          </a:p>
        </p:txBody>
      </p:sp>
      <p:sp>
        <p:nvSpPr>
          <p:cNvPr id="13" name="Text Placeholder 10"/>
          <p:cNvSpPr>
            <a:spLocks noGrp="1"/>
          </p:cNvSpPr>
          <p:nvPr>
            <p:ph type="body" sz="quarter" idx="17" hasCustomPrompt="1"/>
          </p:nvPr>
        </p:nvSpPr>
        <p:spPr>
          <a:xfrm>
            <a:off x="6126480" y="1908967"/>
            <a:ext cx="2377440" cy="304831"/>
          </a:xfrm>
        </p:spPr>
        <p:txBody>
          <a:bodyPr>
            <a:noAutofit/>
          </a:bodyPr>
          <a:lstStyle>
            <a:lvl1pPr marL="0" indent="0">
              <a:buFontTx/>
              <a:buNone/>
              <a:defRPr sz="1400" b="1" baseline="0">
                <a:solidFill>
                  <a:srgbClr val="5A5C5D"/>
                </a:solidFill>
              </a:defRPr>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smtClean="0"/>
              <a:t>Click to edit text</a:t>
            </a:r>
            <a:endParaRPr lang="en-US" dirty="0"/>
          </a:p>
        </p:txBody>
      </p:sp>
    </p:spTree>
    <p:extLst>
      <p:ext uri="{BB962C8B-B14F-4D97-AF65-F5344CB8AC3E}">
        <p14:creationId xmlns:p14="http://schemas.microsoft.com/office/powerpoint/2010/main" val="7118069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4" name="Content Placeholder 3"/>
          <p:cNvSpPr>
            <a:spLocks noGrp="1"/>
          </p:cNvSpPr>
          <p:nvPr>
            <p:ph sz="half" idx="2"/>
          </p:nvPr>
        </p:nvSpPr>
        <p:spPr>
          <a:xfrm>
            <a:off x="457199" y="1397000"/>
            <a:ext cx="3913632" cy="3197622"/>
          </a:xfrm>
        </p:spPr>
        <p:txBody>
          <a:bodyPr>
            <a:normAutofit/>
          </a:bodyPr>
          <a:lstStyle>
            <a:lvl1pPr>
              <a:defRPr sz="1600"/>
            </a:lvl1pPr>
            <a:lvl2pPr>
              <a:defRPr sz="1600">
                <a:solidFill>
                  <a:srgbClr val="F86E00"/>
                </a:solidFill>
              </a:defRPr>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4"/>
          </p:nvPr>
        </p:nvSpPr>
        <p:spPr>
          <a:xfrm>
            <a:off x="4775200" y="1397000"/>
            <a:ext cx="3911601" cy="3197622"/>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314465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0813224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ample Screen Sho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marR="0" indent="0" algn="l" defTabSz="457200" rtl="0" eaLnBrk="1" fontAlgn="auto" latinLnBrk="0" hangingPunct="1">
              <a:lnSpc>
                <a:spcPct val="100000"/>
              </a:lnSpc>
              <a:spcBef>
                <a:spcPct val="0"/>
              </a:spcBef>
              <a:spcAft>
                <a:spcPts val="0"/>
              </a:spcAft>
              <a:buClrTx/>
              <a:buSzTx/>
              <a:buFontTx/>
              <a:buNone/>
              <a:tabLst/>
              <a:defRPr>
                <a:solidFill>
                  <a:srgbClr val="5A5C5D"/>
                </a:solidFill>
              </a:defRPr>
            </a:lvl1pPr>
          </a:lstStyle>
          <a:p>
            <a:r>
              <a:rPr lang="en-US" smtClean="0"/>
              <a:t>Click to edit Master title style</a:t>
            </a:r>
            <a:endParaRPr lang="en-US" dirty="0"/>
          </a:p>
        </p:txBody>
      </p:sp>
      <p:sp>
        <p:nvSpPr>
          <p:cNvPr id="3" name="Content Placeholder 2"/>
          <p:cNvSpPr>
            <a:spLocks noGrp="1"/>
          </p:cNvSpPr>
          <p:nvPr>
            <p:ph idx="1" hasCustomPrompt="1"/>
          </p:nvPr>
        </p:nvSpPr>
        <p:spPr>
          <a:xfrm>
            <a:off x="5985932" y="1566173"/>
            <a:ext cx="2700867" cy="3028449"/>
          </a:xfrm>
        </p:spPr>
        <p:txBody>
          <a:bodyPr>
            <a:normAutofit/>
          </a:bodyPr>
          <a:lstStyle>
            <a:lvl1pPr marL="0" indent="0">
              <a:spcAft>
                <a:spcPts val="1200"/>
              </a:spcAft>
              <a:buFontTx/>
              <a:buNone/>
              <a:defRPr sz="1600" baseline="0">
                <a:solidFill>
                  <a:srgbClr val="505050"/>
                </a:solidFill>
              </a:defRPr>
            </a:lvl1pPr>
            <a:lvl2pPr marL="457200" indent="0">
              <a:buFontTx/>
              <a:buNone/>
              <a:defRPr sz="1600">
                <a:solidFill>
                  <a:srgbClr val="505050"/>
                </a:solidFill>
              </a:defRPr>
            </a:lvl2pPr>
            <a:lvl3pPr marL="914400" indent="0">
              <a:buFontTx/>
              <a:buNone/>
              <a:defRPr>
                <a:solidFill>
                  <a:srgbClr val="FFFFFF"/>
                </a:solidFill>
              </a:defRPr>
            </a:lvl3pPr>
            <a:lvl4pPr marL="1371600" indent="0">
              <a:buFontTx/>
              <a:buNone/>
              <a:defRPr>
                <a:solidFill>
                  <a:srgbClr val="FFFFFF"/>
                </a:solidFill>
              </a:defRPr>
            </a:lvl4pPr>
            <a:lvl5pPr marL="1828800" indent="0">
              <a:buFontTx/>
              <a:buNone/>
              <a:defRPr>
                <a:solidFill>
                  <a:srgbClr val="FFFFFF"/>
                </a:solidFill>
              </a:defRPr>
            </a:lvl5pPr>
          </a:lstStyle>
          <a:p>
            <a:pPr lvl="0"/>
            <a:r>
              <a:rPr lang="en-US" dirty="0" smtClean="0"/>
              <a:t>Click to add text</a:t>
            </a:r>
          </a:p>
        </p:txBody>
      </p:sp>
      <p:sp>
        <p:nvSpPr>
          <p:cNvPr id="5" name="Oval 4"/>
          <p:cNvSpPr/>
          <p:nvPr userDrawn="1"/>
        </p:nvSpPr>
        <p:spPr>
          <a:xfrm>
            <a:off x="762000" y="1058519"/>
            <a:ext cx="1402193" cy="1415461"/>
          </a:xfrm>
          <a:prstGeom prst="ellipse">
            <a:avLst/>
          </a:prstGeom>
          <a:solidFill>
            <a:srgbClr val="F86E00"/>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JM" sz="1300" dirty="0">
              <a:solidFill>
                <a:srgbClr val="464D61"/>
              </a:solidFill>
              <a:cs typeface="Calibri"/>
            </a:endParaRPr>
          </a:p>
        </p:txBody>
      </p:sp>
      <p:sp>
        <p:nvSpPr>
          <p:cNvPr id="6" name="Oval 5"/>
          <p:cNvSpPr/>
          <p:nvPr userDrawn="1"/>
        </p:nvSpPr>
        <p:spPr>
          <a:xfrm>
            <a:off x="222523" y="1974549"/>
            <a:ext cx="949016" cy="957996"/>
          </a:xfrm>
          <a:prstGeom prst="ellipse">
            <a:avLst/>
          </a:prstGeom>
          <a:solidFill>
            <a:srgbClr val="F98700">
              <a:alpha val="80000"/>
            </a:srgbClr>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JM" sz="1300" dirty="0">
              <a:solidFill>
                <a:srgbClr val="464D61"/>
              </a:solidFill>
              <a:cs typeface="Calibri"/>
            </a:endParaRPr>
          </a:p>
        </p:txBody>
      </p:sp>
      <p:pic>
        <p:nvPicPr>
          <p:cNvPr id="7" name="Picture 2" descr="iPhone-5s-Mockup_V2.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787430" y="1058518"/>
            <a:ext cx="1956003" cy="3847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15"/>
          <p:cNvSpPr>
            <a:spLocks noGrp="1"/>
          </p:cNvSpPr>
          <p:nvPr>
            <p:ph type="pic" sz="quarter" idx="10" hasCustomPrompt="1"/>
          </p:nvPr>
        </p:nvSpPr>
        <p:spPr>
          <a:xfrm>
            <a:off x="2102617" y="1566174"/>
            <a:ext cx="1359869" cy="2413159"/>
          </a:xfrm>
          <a:solidFill>
            <a:schemeClr val="bg2"/>
          </a:solidFill>
        </p:spPr>
        <p:txBody>
          <a:bodyPr>
            <a:normAutofit/>
          </a:bodyPr>
          <a:lstStyle>
            <a:lvl1pPr marL="0" indent="0">
              <a:buFontTx/>
              <a:buNone/>
              <a:defRPr sz="1800" baseline="0"/>
            </a:lvl1pPr>
          </a:lstStyle>
          <a:p>
            <a:r>
              <a:rPr lang="en-US" dirty="0" smtClean="0"/>
              <a:t>Click to add picture</a:t>
            </a:r>
            <a:endParaRPr lang="en-US" dirty="0"/>
          </a:p>
        </p:txBody>
      </p:sp>
    </p:spTree>
    <p:extLst>
      <p:ext uri="{BB962C8B-B14F-4D97-AF65-F5344CB8AC3E}">
        <p14:creationId xmlns:p14="http://schemas.microsoft.com/office/powerpoint/2010/main" val="3749752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ample Screen Shot 3">
    <p:spTree>
      <p:nvGrpSpPr>
        <p:cNvPr id="1" name=""/>
        <p:cNvGrpSpPr/>
        <p:nvPr/>
      </p:nvGrpSpPr>
      <p:grpSpPr>
        <a:xfrm>
          <a:off x="0" y="0"/>
          <a:ext cx="0" cy="0"/>
          <a:chOff x="0" y="0"/>
          <a:chExt cx="0" cy="0"/>
        </a:xfrm>
      </p:grpSpPr>
      <p:pic>
        <p:nvPicPr>
          <p:cNvPr id="9" name="Picture 2" descr="iPhone-5s-Mockup_V2.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290612" y="1160602"/>
            <a:ext cx="1956003" cy="3847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iPhone-5s-Mockup_V2.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3730402" y="1160602"/>
            <a:ext cx="1956003" cy="3847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iPhone-5s-Mockup_V2.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6154291" y="1160602"/>
            <a:ext cx="1956003" cy="3847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marL="0" marR="0" indent="0" algn="l" defTabSz="457200" rtl="0" eaLnBrk="1" fontAlgn="auto" latinLnBrk="0" hangingPunct="1">
              <a:lnSpc>
                <a:spcPct val="100000"/>
              </a:lnSpc>
              <a:spcBef>
                <a:spcPct val="0"/>
              </a:spcBef>
              <a:spcAft>
                <a:spcPts val="0"/>
              </a:spcAft>
              <a:buClrTx/>
              <a:buSzTx/>
              <a:buFontTx/>
              <a:buNone/>
              <a:tabLst/>
              <a:defRPr>
                <a:solidFill>
                  <a:srgbClr val="5A5C5D"/>
                </a:solidFill>
              </a:defRPr>
            </a:lvl1pPr>
          </a:lstStyle>
          <a:p>
            <a:r>
              <a:rPr lang="en-US" smtClean="0"/>
              <a:t>Click to edit Master title style</a:t>
            </a:r>
            <a:endParaRPr lang="en-US" dirty="0"/>
          </a:p>
        </p:txBody>
      </p:sp>
      <p:sp>
        <p:nvSpPr>
          <p:cNvPr id="8" name="Picture Placeholder 15"/>
          <p:cNvSpPr>
            <a:spLocks noGrp="1"/>
          </p:cNvSpPr>
          <p:nvPr>
            <p:ph type="pic" sz="quarter" idx="10" hasCustomPrompt="1"/>
          </p:nvPr>
        </p:nvSpPr>
        <p:spPr>
          <a:xfrm>
            <a:off x="1594998" y="1659307"/>
            <a:ext cx="1359869" cy="2413159"/>
          </a:xfrm>
          <a:solidFill>
            <a:schemeClr val="bg2"/>
          </a:solidFill>
        </p:spPr>
        <p:txBody>
          <a:bodyPr>
            <a:normAutofit/>
          </a:bodyPr>
          <a:lstStyle>
            <a:lvl1pPr marL="0" indent="0">
              <a:buFontTx/>
              <a:buNone/>
              <a:defRPr sz="1800" baseline="0"/>
            </a:lvl1pPr>
          </a:lstStyle>
          <a:p>
            <a:r>
              <a:rPr lang="en-US" dirty="0" smtClean="0"/>
              <a:t>Click to add picture</a:t>
            </a:r>
            <a:endParaRPr lang="en-US" dirty="0"/>
          </a:p>
        </p:txBody>
      </p:sp>
      <p:sp>
        <p:nvSpPr>
          <p:cNvPr id="12" name="Picture Placeholder 15"/>
          <p:cNvSpPr>
            <a:spLocks noGrp="1"/>
          </p:cNvSpPr>
          <p:nvPr>
            <p:ph type="pic" sz="quarter" idx="11" hasCustomPrompt="1"/>
          </p:nvPr>
        </p:nvSpPr>
        <p:spPr>
          <a:xfrm>
            <a:off x="4026520" y="1659307"/>
            <a:ext cx="1359869" cy="2413159"/>
          </a:xfrm>
          <a:solidFill>
            <a:schemeClr val="bg2"/>
          </a:solidFill>
        </p:spPr>
        <p:txBody>
          <a:bodyPr>
            <a:normAutofit/>
          </a:bodyPr>
          <a:lstStyle>
            <a:lvl1pPr marL="0" indent="0">
              <a:buFontTx/>
              <a:buNone/>
              <a:defRPr sz="1800" baseline="0"/>
            </a:lvl1pPr>
          </a:lstStyle>
          <a:p>
            <a:r>
              <a:rPr lang="en-US" dirty="0" smtClean="0"/>
              <a:t>Click to add picture</a:t>
            </a:r>
            <a:endParaRPr lang="en-US" dirty="0"/>
          </a:p>
        </p:txBody>
      </p:sp>
      <p:sp>
        <p:nvSpPr>
          <p:cNvPr id="13" name="Picture Placeholder 15"/>
          <p:cNvSpPr>
            <a:spLocks noGrp="1"/>
          </p:cNvSpPr>
          <p:nvPr>
            <p:ph type="pic" sz="quarter" idx="12" hasCustomPrompt="1"/>
          </p:nvPr>
        </p:nvSpPr>
        <p:spPr>
          <a:xfrm>
            <a:off x="6464920" y="1659307"/>
            <a:ext cx="1359869" cy="2413159"/>
          </a:xfrm>
          <a:solidFill>
            <a:schemeClr val="bg2"/>
          </a:solidFill>
        </p:spPr>
        <p:txBody>
          <a:bodyPr>
            <a:normAutofit/>
          </a:bodyPr>
          <a:lstStyle>
            <a:lvl1pPr marL="0" indent="0">
              <a:buFontTx/>
              <a:buNone/>
              <a:defRPr sz="1800" baseline="0"/>
            </a:lvl1pPr>
          </a:lstStyle>
          <a:p>
            <a:r>
              <a:rPr lang="en-US" dirty="0" smtClean="0"/>
              <a:t>Click to add picture</a:t>
            </a:r>
            <a:endParaRPr lang="en-US" dirty="0"/>
          </a:p>
        </p:txBody>
      </p:sp>
    </p:spTree>
    <p:extLst>
      <p:ext uri="{BB962C8B-B14F-4D97-AF65-F5344CB8AC3E}">
        <p14:creationId xmlns:p14="http://schemas.microsoft.com/office/powerpoint/2010/main" val="33576319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ptop Screen Shot">
    <p:spTree>
      <p:nvGrpSpPr>
        <p:cNvPr id="1" name=""/>
        <p:cNvGrpSpPr/>
        <p:nvPr/>
      </p:nvGrpSpPr>
      <p:grpSpPr>
        <a:xfrm>
          <a:off x="0" y="0"/>
          <a:ext cx="0" cy="0"/>
          <a:chOff x="0" y="0"/>
          <a:chExt cx="0" cy="0"/>
        </a:xfrm>
      </p:grpSpPr>
      <p:pic>
        <p:nvPicPr>
          <p:cNvPr id="9" name="Picture 2" descr="MacBookPro-Mask.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11191" y="1232665"/>
            <a:ext cx="6075445" cy="3667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marL="0" marR="0" indent="0" algn="l" defTabSz="457200" rtl="0" eaLnBrk="1" fontAlgn="auto" latinLnBrk="0" hangingPunct="1">
              <a:lnSpc>
                <a:spcPct val="100000"/>
              </a:lnSpc>
              <a:spcBef>
                <a:spcPct val="0"/>
              </a:spcBef>
              <a:spcAft>
                <a:spcPts val="0"/>
              </a:spcAft>
              <a:buClrTx/>
              <a:buSzTx/>
              <a:buFontTx/>
              <a:buNone/>
              <a:tabLst/>
              <a:defRPr>
                <a:solidFill>
                  <a:srgbClr val="5A5C5D"/>
                </a:solidFill>
              </a:defRPr>
            </a:lvl1pPr>
          </a:lstStyle>
          <a:p>
            <a:r>
              <a:rPr lang="en-US" smtClean="0"/>
              <a:t>Click to edit Master title style</a:t>
            </a:r>
            <a:endParaRPr lang="en-US" dirty="0"/>
          </a:p>
        </p:txBody>
      </p:sp>
      <p:sp>
        <p:nvSpPr>
          <p:cNvPr id="3" name="Content Placeholder 2"/>
          <p:cNvSpPr>
            <a:spLocks noGrp="1"/>
          </p:cNvSpPr>
          <p:nvPr>
            <p:ph idx="1" hasCustomPrompt="1"/>
          </p:nvPr>
        </p:nvSpPr>
        <p:spPr>
          <a:xfrm>
            <a:off x="5985932" y="2155532"/>
            <a:ext cx="2700867" cy="2249355"/>
          </a:xfrm>
        </p:spPr>
        <p:txBody>
          <a:bodyPr>
            <a:normAutofit/>
          </a:bodyPr>
          <a:lstStyle>
            <a:lvl1pPr marL="0" indent="0">
              <a:spcAft>
                <a:spcPts val="1200"/>
              </a:spcAft>
              <a:buFontTx/>
              <a:buNone/>
              <a:defRPr sz="1600" baseline="0">
                <a:solidFill>
                  <a:srgbClr val="505050"/>
                </a:solidFill>
              </a:defRPr>
            </a:lvl1pPr>
            <a:lvl2pPr marL="457200" indent="0">
              <a:buFontTx/>
              <a:buNone/>
              <a:defRPr sz="1600">
                <a:solidFill>
                  <a:srgbClr val="505050"/>
                </a:solidFill>
              </a:defRPr>
            </a:lvl2pPr>
            <a:lvl3pPr marL="914400" indent="0">
              <a:buFontTx/>
              <a:buNone/>
              <a:defRPr>
                <a:solidFill>
                  <a:srgbClr val="FFFFFF"/>
                </a:solidFill>
              </a:defRPr>
            </a:lvl3pPr>
            <a:lvl4pPr marL="1371600" indent="0">
              <a:buFontTx/>
              <a:buNone/>
              <a:defRPr>
                <a:solidFill>
                  <a:srgbClr val="FFFFFF"/>
                </a:solidFill>
              </a:defRPr>
            </a:lvl4pPr>
            <a:lvl5pPr marL="1828800" indent="0">
              <a:buFontTx/>
              <a:buNone/>
              <a:defRPr>
                <a:solidFill>
                  <a:srgbClr val="FFFFFF"/>
                </a:solidFill>
              </a:defRPr>
            </a:lvl5pPr>
          </a:lstStyle>
          <a:p>
            <a:pPr lvl="0"/>
            <a:r>
              <a:rPr lang="en-US" dirty="0" smtClean="0"/>
              <a:t>Click to add text</a:t>
            </a:r>
          </a:p>
        </p:txBody>
      </p:sp>
      <p:sp>
        <p:nvSpPr>
          <p:cNvPr id="8" name="Picture Placeholder 15"/>
          <p:cNvSpPr>
            <a:spLocks noGrp="1"/>
          </p:cNvSpPr>
          <p:nvPr>
            <p:ph type="pic" sz="quarter" idx="10" hasCustomPrompt="1"/>
          </p:nvPr>
        </p:nvSpPr>
        <p:spPr>
          <a:xfrm>
            <a:off x="-25659" y="1473708"/>
            <a:ext cx="4488587" cy="2810404"/>
          </a:xfrm>
          <a:solidFill>
            <a:schemeClr val="bg2"/>
          </a:solidFill>
          <a:ln>
            <a:noFill/>
          </a:ln>
        </p:spPr>
        <p:txBody>
          <a:bodyPr>
            <a:normAutofit/>
          </a:bodyPr>
          <a:lstStyle>
            <a:lvl1pPr marL="0" indent="0">
              <a:buFontTx/>
              <a:buNone/>
              <a:defRPr sz="1800" baseline="0"/>
            </a:lvl1pPr>
          </a:lstStyle>
          <a:p>
            <a:r>
              <a:rPr lang="en-US" dirty="0" smtClean="0"/>
              <a:t>Click to add picture</a:t>
            </a:r>
            <a:endParaRPr lang="en-US" dirty="0"/>
          </a:p>
        </p:txBody>
      </p:sp>
      <p:sp>
        <p:nvSpPr>
          <p:cNvPr id="10" name="Text Placeholder 9"/>
          <p:cNvSpPr>
            <a:spLocks noGrp="1"/>
          </p:cNvSpPr>
          <p:nvPr>
            <p:ph type="body" sz="quarter" idx="11"/>
          </p:nvPr>
        </p:nvSpPr>
        <p:spPr>
          <a:xfrm>
            <a:off x="5360989" y="1232665"/>
            <a:ext cx="3325812" cy="754063"/>
          </a:xfrm>
        </p:spPr>
        <p:txBody>
          <a:bodyPr>
            <a:noAutofit/>
          </a:bodyPr>
          <a:lstStyle>
            <a:lvl1pPr marL="0" indent="0">
              <a:buFontTx/>
              <a:buNone/>
              <a:defRPr sz="16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smtClean="0"/>
              <a:t>Click to edit Master text styles</a:t>
            </a:r>
          </a:p>
        </p:txBody>
      </p:sp>
    </p:spTree>
    <p:extLst>
      <p:ext uri="{BB962C8B-B14F-4D97-AF65-F5344CB8AC3E}">
        <p14:creationId xmlns:p14="http://schemas.microsoft.com/office/powerpoint/2010/main" val="1648555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PARTNER COVER SLIDE">
    <p:spTree>
      <p:nvGrpSpPr>
        <p:cNvPr id="1" name=""/>
        <p:cNvGrpSpPr/>
        <p:nvPr/>
      </p:nvGrpSpPr>
      <p:grpSpPr>
        <a:xfrm>
          <a:off x="0" y="0"/>
          <a:ext cx="0" cy="0"/>
          <a:chOff x="0" y="0"/>
          <a:chExt cx="0" cy="0"/>
        </a:xfrm>
      </p:grpSpPr>
      <p:sp>
        <p:nvSpPr>
          <p:cNvPr id="3" name="Rectangle 2"/>
          <p:cNvSpPr/>
          <p:nvPr userDrawn="1"/>
        </p:nvSpPr>
        <p:spPr>
          <a:xfrm>
            <a:off x="0" y="0"/>
            <a:ext cx="3294433" cy="51435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830412" y="1069913"/>
            <a:ext cx="1471340" cy="345513"/>
          </a:xfrm>
          <a:prstGeom prst="rect">
            <a:avLst/>
          </a:prstGeom>
        </p:spPr>
      </p:pic>
      <p:sp>
        <p:nvSpPr>
          <p:cNvPr id="15" name="Text Placeholder 9"/>
          <p:cNvSpPr>
            <a:spLocks noGrp="1"/>
          </p:cNvSpPr>
          <p:nvPr>
            <p:ph type="body" sz="quarter" idx="10"/>
          </p:nvPr>
        </p:nvSpPr>
        <p:spPr>
          <a:xfrm>
            <a:off x="3294535" y="2154207"/>
            <a:ext cx="5389022" cy="1156641"/>
          </a:xfrm>
        </p:spPr>
        <p:txBody>
          <a:bodyPr>
            <a:noAutofit/>
          </a:bodyPr>
          <a:lstStyle>
            <a:lvl1pPr marL="0" indent="0">
              <a:lnSpc>
                <a:spcPts val="3500"/>
              </a:lnSpc>
              <a:buNone/>
              <a:defRPr lang="en-US" sz="3200" b="1" kern="1200" dirty="0" smtClean="0">
                <a:solidFill>
                  <a:schemeClr val="accent1"/>
                </a:solidFill>
                <a:latin typeface="Calibri" charset="0"/>
                <a:ea typeface="Calibri" charset="0"/>
                <a:cs typeface="Calibri" charset="0"/>
              </a:defRPr>
            </a:lvl1pPr>
            <a:lvl2pPr>
              <a:defRPr lang="en-US" sz="3200" b="1" kern="1200" dirty="0" smtClean="0">
                <a:solidFill>
                  <a:schemeClr val="bg1"/>
                </a:solidFill>
                <a:latin typeface="PT Sans"/>
                <a:ea typeface="PT Sans" pitchFamily="34" charset="0"/>
                <a:cs typeface="PT Sans"/>
              </a:defRPr>
            </a:lvl2pPr>
            <a:lvl3pPr>
              <a:defRPr lang="en-US" sz="3200" b="1" kern="1200" dirty="0" smtClean="0">
                <a:solidFill>
                  <a:schemeClr val="bg1"/>
                </a:solidFill>
                <a:latin typeface="PT Sans"/>
                <a:ea typeface="PT Sans" pitchFamily="34" charset="0"/>
                <a:cs typeface="PT Sans"/>
              </a:defRPr>
            </a:lvl3pPr>
            <a:lvl4pPr>
              <a:defRPr lang="en-US" sz="3200" b="1" kern="1200" dirty="0" smtClean="0">
                <a:solidFill>
                  <a:schemeClr val="bg1"/>
                </a:solidFill>
                <a:latin typeface="PT Sans"/>
                <a:ea typeface="PT Sans" pitchFamily="34" charset="0"/>
                <a:cs typeface="PT Sans"/>
              </a:defRPr>
            </a:lvl4pPr>
            <a:lvl5pPr>
              <a:defRPr lang="en-US" sz="3200" b="1" kern="1200" dirty="0">
                <a:solidFill>
                  <a:schemeClr val="bg1"/>
                </a:solidFill>
                <a:latin typeface="PT Sans"/>
                <a:ea typeface="PT Sans" pitchFamily="34" charset="0"/>
                <a:cs typeface="PT Sans"/>
              </a:defRPr>
            </a:lvl5pPr>
          </a:lstStyle>
          <a:p>
            <a:pPr lvl="0"/>
            <a:r>
              <a:rPr lang="en-US" dirty="0" smtClean="0"/>
              <a:t>Click to edit Master text styles</a:t>
            </a:r>
          </a:p>
        </p:txBody>
      </p:sp>
      <p:sp>
        <p:nvSpPr>
          <p:cNvPr id="16" name="Text Placeholder 12"/>
          <p:cNvSpPr>
            <a:spLocks noGrp="1"/>
          </p:cNvSpPr>
          <p:nvPr>
            <p:ph type="body" sz="quarter" idx="11"/>
          </p:nvPr>
        </p:nvSpPr>
        <p:spPr>
          <a:xfrm>
            <a:off x="3301277" y="3310848"/>
            <a:ext cx="5382606" cy="396775"/>
          </a:xfrm>
        </p:spPr>
        <p:txBody>
          <a:bodyPr>
            <a:noAutofit/>
          </a:bodyPr>
          <a:lstStyle>
            <a:lvl1pPr marL="0" indent="0">
              <a:buNone/>
              <a:defRPr lang="en-US" sz="1800" b="1" kern="1200" dirty="0">
                <a:solidFill>
                  <a:srgbClr val="5A5B5E"/>
                </a:solidFill>
                <a:latin typeface="+mn-lt"/>
                <a:ea typeface="+mn-ea"/>
                <a:cs typeface="+mn-cs"/>
              </a:defRPr>
            </a:lvl1pPr>
            <a:lvl2pPr marL="457200" indent="0">
              <a:buNone/>
              <a:defRPr sz="1400" b="1">
                <a:solidFill>
                  <a:schemeClr val="bg2">
                    <a:lumMod val="10000"/>
                  </a:schemeClr>
                </a:solidFill>
              </a:defRPr>
            </a:lvl2pPr>
            <a:lvl3pPr marL="914400" indent="0">
              <a:buNone/>
              <a:defRPr sz="1200" b="1">
                <a:solidFill>
                  <a:schemeClr val="bg2">
                    <a:lumMod val="10000"/>
                  </a:schemeClr>
                </a:solidFill>
              </a:defRPr>
            </a:lvl3pPr>
            <a:lvl4pPr marL="1371600" indent="0">
              <a:buNone/>
              <a:defRPr sz="1100" b="1">
                <a:solidFill>
                  <a:schemeClr val="bg2">
                    <a:lumMod val="10000"/>
                  </a:schemeClr>
                </a:solidFill>
              </a:defRPr>
            </a:lvl4pPr>
            <a:lvl5pPr marL="1828800" indent="0">
              <a:buNone/>
              <a:defRPr sz="1600" b="1">
                <a:solidFill>
                  <a:schemeClr val="bg2">
                    <a:lumMod val="10000"/>
                  </a:schemeClr>
                </a:solidFill>
              </a:defRPr>
            </a:lvl5pPr>
          </a:lstStyle>
          <a:p>
            <a:pPr lvl="0"/>
            <a:r>
              <a:rPr lang="en-US" smtClean="0"/>
              <a:t>Click to edit Master text styles</a:t>
            </a:r>
          </a:p>
        </p:txBody>
      </p:sp>
      <p:sp>
        <p:nvSpPr>
          <p:cNvPr id="17" name="Text Placeholder 12"/>
          <p:cNvSpPr>
            <a:spLocks noGrp="1"/>
          </p:cNvSpPr>
          <p:nvPr>
            <p:ph type="body" sz="quarter" idx="12"/>
          </p:nvPr>
        </p:nvSpPr>
        <p:spPr>
          <a:xfrm>
            <a:off x="3301277" y="3714108"/>
            <a:ext cx="5382605" cy="702249"/>
          </a:xfrm>
        </p:spPr>
        <p:txBody>
          <a:bodyPr>
            <a:noAutofit/>
          </a:bodyPr>
          <a:lstStyle>
            <a:lvl1pPr marL="0" indent="0" algn="l" defTabSz="457200" rtl="0" eaLnBrk="1" fontAlgn="base" latinLnBrk="0" hangingPunct="1">
              <a:spcBef>
                <a:spcPct val="20000"/>
              </a:spcBef>
              <a:spcAft>
                <a:spcPct val="0"/>
              </a:spcAft>
              <a:buFont typeface="Arial" panose="020B0604020202020204" pitchFamily="34" charset="0"/>
              <a:buNone/>
              <a:defRPr lang="en-US" sz="1600" kern="1200" dirty="0">
                <a:solidFill>
                  <a:srgbClr val="5A5B5E"/>
                </a:solidFill>
                <a:latin typeface="+mn-lt"/>
                <a:ea typeface="+mn-ea"/>
                <a:cs typeface="+mn-cs"/>
              </a:defRPr>
            </a:lvl1pPr>
            <a:lvl2pPr marL="457200" indent="0">
              <a:buNone/>
              <a:defRPr sz="1400" b="1">
                <a:solidFill>
                  <a:schemeClr val="bg2">
                    <a:lumMod val="10000"/>
                  </a:schemeClr>
                </a:solidFill>
              </a:defRPr>
            </a:lvl2pPr>
            <a:lvl3pPr marL="914400" indent="0">
              <a:buNone/>
              <a:defRPr sz="1200" b="1">
                <a:solidFill>
                  <a:schemeClr val="bg2">
                    <a:lumMod val="10000"/>
                  </a:schemeClr>
                </a:solidFill>
              </a:defRPr>
            </a:lvl3pPr>
            <a:lvl4pPr marL="1371600" indent="0">
              <a:buNone/>
              <a:defRPr sz="1100" b="1">
                <a:solidFill>
                  <a:schemeClr val="bg2">
                    <a:lumMod val="10000"/>
                  </a:schemeClr>
                </a:solidFill>
              </a:defRPr>
            </a:lvl4pPr>
            <a:lvl5pPr marL="1828800" indent="0">
              <a:buNone/>
              <a:defRPr sz="1600" b="1">
                <a:solidFill>
                  <a:schemeClr val="bg2">
                    <a:lumMod val="10000"/>
                  </a:schemeClr>
                </a:solidFill>
              </a:defRPr>
            </a:lvl5pPr>
          </a:lstStyle>
          <a:p>
            <a:pPr lvl="0"/>
            <a:r>
              <a:rPr lang="en-US" dirty="0" smtClean="0"/>
              <a:t>Click to edit Master text styles</a:t>
            </a:r>
          </a:p>
        </p:txBody>
      </p:sp>
      <p:sp>
        <p:nvSpPr>
          <p:cNvPr id="5" name="Rectangle 4"/>
          <p:cNvSpPr/>
          <p:nvPr userDrawn="1"/>
        </p:nvSpPr>
        <p:spPr>
          <a:xfrm>
            <a:off x="7568119" y="4695217"/>
            <a:ext cx="1309992" cy="4020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reeform 9"/>
          <p:cNvSpPr/>
          <p:nvPr userDrawn="1"/>
        </p:nvSpPr>
        <p:spPr>
          <a:xfrm rot="544769">
            <a:off x="-312989" y="-40553"/>
            <a:ext cx="3880399" cy="3492558"/>
          </a:xfrm>
          <a:custGeom>
            <a:avLst/>
            <a:gdLst>
              <a:gd name="connsiteX0" fmla="*/ 915098 w 3293666"/>
              <a:gd name="connsiteY0" fmla="*/ 113210 h 2964468"/>
              <a:gd name="connsiteX1" fmla="*/ 2851258 w 3293666"/>
              <a:gd name="connsiteY1" fmla="*/ 915098 h 2964468"/>
              <a:gd name="connsiteX2" fmla="*/ 2934542 w 3293666"/>
              <a:gd name="connsiteY2" fmla="*/ 1777390 h 2964468"/>
              <a:gd name="connsiteX3" fmla="*/ 2912806 w 3293666"/>
              <a:gd name="connsiteY3" fmla="*/ 1862749 h 2964468"/>
              <a:gd name="connsiteX4" fmla="*/ 3293666 w 3293666"/>
              <a:gd name="connsiteY4" fmla="*/ 2546058 h 2964468"/>
              <a:gd name="connsiteX5" fmla="*/ 2512528 w 3293666"/>
              <a:gd name="connsiteY5" fmla="*/ 2546058 h 2964468"/>
              <a:gd name="connsiteX6" fmla="*/ 2430979 w 3293666"/>
              <a:gd name="connsiteY6" fmla="*/ 2621061 h 2964468"/>
              <a:gd name="connsiteX7" fmla="*/ 2049371 w 3293666"/>
              <a:gd name="connsiteY7" fmla="*/ 2851258 h 2964468"/>
              <a:gd name="connsiteX8" fmla="*/ 113210 w 3293666"/>
              <a:gd name="connsiteY8" fmla="*/ 2049371 h 2964468"/>
              <a:gd name="connsiteX9" fmla="*/ 915098 w 3293666"/>
              <a:gd name="connsiteY9" fmla="*/ 113210 h 296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3666" h="2964468">
                <a:moveTo>
                  <a:pt x="915098" y="113210"/>
                </a:moveTo>
                <a:cubicBezTo>
                  <a:pt x="1671188" y="-200011"/>
                  <a:pt x="2538038" y="159007"/>
                  <a:pt x="2851258" y="915098"/>
                </a:cubicBezTo>
                <a:cubicBezTo>
                  <a:pt x="2968716" y="1198632"/>
                  <a:pt x="2991640" y="1497741"/>
                  <a:pt x="2934542" y="1777390"/>
                </a:cubicBezTo>
                <a:lnTo>
                  <a:pt x="2912806" y="1862749"/>
                </a:lnTo>
                <a:lnTo>
                  <a:pt x="3293666" y="2546058"/>
                </a:lnTo>
                <a:lnTo>
                  <a:pt x="2512528" y="2546058"/>
                </a:lnTo>
                <a:lnTo>
                  <a:pt x="2430979" y="2621061"/>
                </a:lnTo>
                <a:cubicBezTo>
                  <a:pt x="2318945" y="2714337"/>
                  <a:pt x="2191138" y="2792529"/>
                  <a:pt x="2049371" y="2851258"/>
                </a:cubicBezTo>
                <a:cubicBezTo>
                  <a:pt x="1293280" y="3164479"/>
                  <a:pt x="426431" y="2805461"/>
                  <a:pt x="113210" y="2049371"/>
                </a:cubicBezTo>
                <a:cubicBezTo>
                  <a:pt x="-200011" y="1293280"/>
                  <a:pt x="159007" y="426431"/>
                  <a:pt x="915098" y="11321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reeform 13"/>
          <p:cNvSpPr/>
          <p:nvPr userDrawn="1"/>
        </p:nvSpPr>
        <p:spPr>
          <a:xfrm rot="5672989">
            <a:off x="2841146" y="663072"/>
            <a:ext cx="961783" cy="865653"/>
          </a:xfrm>
          <a:custGeom>
            <a:avLst/>
            <a:gdLst>
              <a:gd name="connsiteX0" fmla="*/ 915098 w 3293666"/>
              <a:gd name="connsiteY0" fmla="*/ 113210 h 2964468"/>
              <a:gd name="connsiteX1" fmla="*/ 2851258 w 3293666"/>
              <a:gd name="connsiteY1" fmla="*/ 915098 h 2964468"/>
              <a:gd name="connsiteX2" fmla="*/ 2934542 w 3293666"/>
              <a:gd name="connsiteY2" fmla="*/ 1777390 h 2964468"/>
              <a:gd name="connsiteX3" fmla="*/ 2912806 w 3293666"/>
              <a:gd name="connsiteY3" fmla="*/ 1862749 h 2964468"/>
              <a:gd name="connsiteX4" fmla="*/ 3293666 w 3293666"/>
              <a:gd name="connsiteY4" fmla="*/ 2546058 h 2964468"/>
              <a:gd name="connsiteX5" fmla="*/ 2512528 w 3293666"/>
              <a:gd name="connsiteY5" fmla="*/ 2546058 h 2964468"/>
              <a:gd name="connsiteX6" fmla="*/ 2430979 w 3293666"/>
              <a:gd name="connsiteY6" fmla="*/ 2621061 h 2964468"/>
              <a:gd name="connsiteX7" fmla="*/ 2049371 w 3293666"/>
              <a:gd name="connsiteY7" fmla="*/ 2851258 h 2964468"/>
              <a:gd name="connsiteX8" fmla="*/ 113210 w 3293666"/>
              <a:gd name="connsiteY8" fmla="*/ 2049371 h 2964468"/>
              <a:gd name="connsiteX9" fmla="*/ 915098 w 3293666"/>
              <a:gd name="connsiteY9" fmla="*/ 113210 h 296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3666" h="2964468">
                <a:moveTo>
                  <a:pt x="915098" y="113210"/>
                </a:moveTo>
                <a:cubicBezTo>
                  <a:pt x="1671188" y="-200011"/>
                  <a:pt x="2538038" y="159007"/>
                  <a:pt x="2851258" y="915098"/>
                </a:cubicBezTo>
                <a:cubicBezTo>
                  <a:pt x="2968716" y="1198632"/>
                  <a:pt x="2991640" y="1497741"/>
                  <a:pt x="2934542" y="1777390"/>
                </a:cubicBezTo>
                <a:lnTo>
                  <a:pt x="2912806" y="1862749"/>
                </a:lnTo>
                <a:lnTo>
                  <a:pt x="3293666" y="2546058"/>
                </a:lnTo>
                <a:lnTo>
                  <a:pt x="2512528" y="2546058"/>
                </a:lnTo>
                <a:lnTo>
                  <a:pt x="2430979" y="2621061"/>
                </a:lnTo>
                <a:cubicBezTo>
                  <a:pt x="2318945" y="2714337"/>
                  <a:pt x="2191138" y="2792529"/>
                  <a:pt x="2049371" y="2851258"/>
                </a:cubicBezTo>
                <a:cubicBezTo>
                  <a:pt x="1293280" y="3164479"/>
                  <a:pt x="426431" y="2805461"/>
                  <a:pt x="113210" y="2049371"/>
                </a:cubicBezTo>
                <a:cubicBezTo>
                  <a:pt x="-200011" y="1293280"/>
                  <a:pt x="159007" y="426431"/>
                  <a:pt x="915098" y="113210"/>
                </a:cubicBezTo>
                <a:close/>
              </a:path>
            </a:pathLst>
          </a:cu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941" y="677588"/>
            <a:ext cx="2881733" cy="1920962"/>
          </a:xfrm>
          <a:prstGeom prst="rect">
            <a:avLst/>
          </a:prstGeom>
        </p:spPr>
      </p:pic>
    </p:spTree>
    <p:extLst>
      <p:ext uri="{BB962C8B-B14F-4D97-AF65-F5344CB8AC3E}">
        <p14:creationId xmlns:p14="http://schemas.microsoft.com/office/powerpoint/2010/main" val="31115547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Multiple Laptop Screens Shot">
    <p:spTree>
      <p:nvGrpSpPr>
        <p:cNvPr id="1" name=""/>
        <p:cNvGrpSpPr/>
        <p:nvPr/>
      </p:nvGrpSpPr>
      <p:grpSpPr>
        <a:xfrm>
          <a:off x="0" y="0"/>
          <a:ext cx="0" cy="0"/>
          <a:chOff x="0" y="0"/>
          <a:chExt cx="0" cy="0"/>
        </a:xfrm>
      </p:grpSpPr>
      <p:pic>
        <p:nvPicPr>
          <p:cNvPr id="9" name="Picture 2" descr="MacBookPro-Mask.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04253" y="1192882"/>
            <a:ext cx="5291340" cy="319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marL="0" marR="0" indent="0" algn="l" defTabSz="457200" rtl="0" eaLnBrk="1" fontAlgn="auto" latinLnBrk="0" hangingPunct="1">
              <a:lnSpc>
                <a:spcPct val="100000"/>
              </a:lnSpc>
              <a:spcBef>
                <a:spcPct val="0"/>
              </a:spcBef>
              <a:spcAft>
                <a:spcPts val="0"/>
              </a:spcAft>
              <a:buClrTx/>
              <a:buSzTx/>
              <a:buFontTx/>
              <a:buNone/>
              <a:tabLst/>
              <a:defRPr>
                <a:solidFill>
                  <a:srgbClr val="5A5C5D"/>
                </a:solidFill>
              </a:defRPr>
            </a:lvl1pPr>
          </a:lstStyle>
          <a:p>
            <a:r>
              <a:rPr lang="en-US" smtClean="0"/>
              <a:t>Click to edit Master title style</a:t>
            </a:r>
            <a:endParaRPr lang="en-US" dirty="0"/>
          </a:p>
        </p:txBody>
      </p:sp>
      <p:sp>
        <p:nvSpPr>
          <p:cNvPr id="8" name="Picture Placeholder 15"/>
          <p:cNvSpPr>
            <a:spLocks noGrp="1"/>
          </p:cNvSpPr>
          <p:nvPr>
            <p:ph type="pic" sz="quarter" idx="10" hasCustomPrompt="1"/>
          </p:nvPr>
        </p:nvSpPr>
        <p:spPr>
          <a:xfrm>
            <a:off x="0" y="1403249"/>
            <a:ext cx="3906298" cy="2407485"/>
          </a:xfrm>
          <a:solidFill>
            <a:schemeClr val="bg2"/>
          </a:solidFill>
          <a:ln>
            <a:noFill/>
          </a:ln>
        </p:spPr>
        <p:txBody>
          <a:bodyPr>
            <a:normAutofit/>
          </a:bodyPr>
          <a:lstStyle>
            <a:lvl1pPr marL="0" indent="0">
              <a:buFontTx/>
              <a:buNone/>
              <a:defRPr sz="1800" baseline="0"/>
            </a:lvl1pPr>
          </a:lstStyle>
          <a:p>
            <a:r>
              <a:rPr lang="en-US" dirty="0" smtClean="0"/>
              <a:t>Click to add picture</a:t>
            </a:r>
            <a:endParaRPr lang="en-US" dirty="0"/>
          </a:p>
        </p:txBody>
      </p:sp>
      <p:pic>
        <p:nvPicPr>
          <p:cNvPr id="12" name="Picture 2" descr="MacBookPro-Mask.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548600" y="1192882"/>
            <a:ext cx="5291340" cy="319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Picture Placeholder 15"/>
          <p:cNvSpPr>
            <a:spLocks noGrp="1"/>
          </p:cNvSpPr>
          <p:nvPr>
            <p:ph type="pic" sz="quarter" idx="11" hasCustomPrompt="1"/>
          </p:nvPr>
        </p:nvSpPr>
        <p:spPr>
          <a:xfrm>
            <a:off x="5237702" y="1403250"/>
            <a:ext cx="3906298" cy="2407485"/>
          </a:xfrm>
          <a:solidFill>
            <a:schemeClr val="bg2"/>
          </a:solidFill>
          <a:ln>
            <a:noFill/>
          </a:ln>
        </p:spPr>
        <p:txBody>
          <a:bodyPr>
            <a:normAutofit/>
          </a:bodyPr>
          <a:lstStyle>
            <a:lvl1pPr marL="0" indent="0">
              <a:buFontTx/>
              <a:buNone/>
              <a:defRPr sz="1800" baseline="0"/>
            </a:lvl1pPr>
          </a:lstStyle>
          <a:p>
            <a:r>
              <a:rPr lang="en-US" dirty="0" smtClean="0"/>
              <a:t>Click to add picture</a:t>
            </a:r>
            <a:endParaRPr lang="en-US" dirty="0"/>
          </a:p>
        </p:txBody>
      </p:sp>
    </p:spTree>
    <p:extLst>
      <p:ext uri="{BB962C8B-B14F-4D97-AF65-F5344CB8AC3E}">
        <p14:creationId xmlns:p14="http://schemas.microsoft.com/office/powerpoint/2010/main" val="16414125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t Size GUI">
    <p:spTree>
      <p:nvGrpSpPr>
        <p:cNvPr id="1" name=""/>
        <p:cNvGrpSpPr/>
        <p:nvPr/>
      </p:nvGrpSpPr>
      <p:grpSpPr>
        <a:xfrm>
          <a:off x="0" y="0"/>
          <a:ext cx="0" cy="0"/>
          <a:chOff x="0" y="0"/>
          <a:chExt cx="0" cy="0"/>
        </a:xfrm>
      </p:grpSpPr>
      <p:pic>
        <p:nvPicPr>
          <p:cNvPr id="3" name="Picture 3" descr="iPad-Mini-Mockup_V2.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05328" y="1004570"/>
            <a:ext cx="2406199" cy="3897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457200" y="205979"/>
            <a:ext cx="8229600" cy="857250"/>
          </a:xfrm>
        </p:spPr>
        <p:txBody>
          <a:bodyPr/>
          <a:lstStyle/>
          <a:p>
            <a:r>
              <a:rPr lang="en-US" smtClean="0"/>
              <a:t>Click to edit Master title style</a:t>
            </a:r>
            <a:endParaRPr lang="en-US" dirty="0"/>
          </a:p>
        </p:txBody>
      </p:sp>
      <p:sp>
        <p:nvSpPr>
          <p:cNvPr id="11" name="TextBox 10"/>
          <p:cNvSpPr txBox="1"/>
          <p:nvPr userDrawn="1"/>
        </p:nvSpPr>
        <p:spPr>
          <a:xfrm>
            <a:off x="2735776" y="1472279"/>
            <a:ext cx="184666" cy="369332"/>
          </a:xfrm>
          <a:prstGeom prst="rect">
            <a:avLst/>
          </a:prstGeom>
          <a:noFill/>
        </p:spPr>
        <p:txBody>
          <a:bodyPr wrap="none" rtlCol="0">
            <a:spAutoFit/>
          </a:bodyPr>
          <a:lstStyle/>
          <a:p>
            <a:endParaRPr lang="en-US" dirty="0"/>
          </a:p>
        </p:txBody>
      </p:sp>
      <p:sp>
        <p:nvSpPr>
          <p:cNvPr id="17" name="Picture Placeholder 15"/>
          <p:cNvSpPr>
            <a:spLocks noGrp="1"/>
          </p:cNvSpPr>
          <p:nvPr>
            <p:ph type="pic" sz="quarter" idx="10" hasCustomPrompt="1"/>
          </p:nvPr>
        </p:nvSpPr>
        <p:spPr>
          <a:xfrm>
            <a:off x="655993" y="1371442"/>
            <a:ext cx="2121868" cy="2802625"/>
          </a:xfrm>
          <a:solidFill>
            <a:schemeClr val="bg2"/>
          </a:solidFill>
        </p:spPr>
        <p:txBody>
          <a:bodyPr>
            <a:normAutofit/>
          </a:bodyPr>
          <a:lstStyle>
            <a:lvl1pPr marL="0" indent="0">
              <a:buFontTx/>
              <a:buNone/>
              <a:defRPr sz="1800" baseline="0"/>
            </a:lvl1pPr>
          </a:lstStyle>
          <a:p>
            <a:r>
              <a:rPr lang="en-US" dirty="0" smtClean="0"/>
              <a:t>Click to add picture</a:t>
            </a:r>
            <a:endParaRPr lang="en-US" dirty="0"/>
          </a:p>
        </p:txBody>
      </p:sp>
      <p:sp>
        <p:nvSpPr>
          <p:cNvPr id="18" name="Content Placeholder 2"/>
          <p:cNvSpPr>
            <a:spLocks noGrp="1"/>
          </p:cNvSpPr>
          <p:nvPr>
            <p:ph idx="1" hasCustomPrompt="1"/>
          </p:nvPr>
        </p:nvSpPr>
        <p:spPr>
          <a:xfrm>
            <a:off x="3163401" y="1076694"/>
            <a:ext cx="4304969" cy="2249355"/>
          </a:xfrm>
        </p:spPr>
        <p:txBody>
          <a:bodyPr>
            <a:normAutofit/>
          </a:bodyPr>
          <a:lstStyle>
            <a:lvl1pPr marL="0" indent="0">
              <a:spcAft>
                <a:spcPts val="1200"/>
              </a:spcAft>
              <a:buFontTx/>
              <a:buNone/>
              <a:defRPr sz="1600" baseline="0">
                <a:solidFill>
                  <a:srgbClr val="505050"/>
                </a:solidFill>
              </a:defRPr>
            </a:lvl1pPr>
            <a:lvl2pPr marL="457200" indent="0">
              <a:buFontTx/>
              <a:buNone/>
              <a:defRPr sz="1600">
                <a:solidFill>
                  <a:srgbClr val="505050"/>
                </a:solidFill>
              </a:defRPr>
            </a:lvl2pPr>
            <a:lvl3pPr marL="914400" indent="0">
              <a:buFontTx/>
              <a:buNone/>
              <a:defRPr>
                <a:solidFill>
                  <a:srgbClr val="FFFFFF"/>
                </a:solidFill>
              </a:defRPr>
            </a:lvl3pPr>
            <a:lvl4pPr marL="1371600" indent="0">
              <a:buFontTx/>
              <a:buNone/>
              <a:defRPr>
                <a:solidFill>
                  <a:srgbClr val="FFFFFF"/>
                </a:solidFill>
              </a:defRPr>
            </a:lvl4pPr>
            <a:lvl5pPr marL="1828800" indent="0">
              <a:buFontTx/>
              <a:buNone/>
              <a:defRPr>
                <a:solidFill>
                  <a:srgbClr val="FFFFFF"/>
                </a:solidFill>
              </a:defRPr>
            </a:lvl5pPr>
          </a:lstStyle>
          <a:p>
            <a:pPr lvl="0"/>
            <a:r>
              <a:rPr lang="en-US" dirty="0" smtClean="0"/>
              <a:t>Click to add text</a:t>
            </a:r>
          </a:p>
        </p:txBody>
      </p:sp>
    </p:spTree>
    <p:extLst>
      <p:ext uri="{BB962C8B-B14F-4D97-AF65-F5344CB8AC3E}">
        <p14:creationId xmlns:p14="http://schemas.microsoft.com/office/powerpoint/2010/main" val="39513734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260438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284399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599174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52490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Full Page Image - Large Text">
    <p:spTree>
      <p:nvGrpSpPr>
        <p:cNvPr id="1" name=""/>
        <p:cNvGrpSpPr/>
        <p:nvPr/>
      </p:nvGrpSpPr>
      <p:grpSpPr>
        <a:xfrm>
          <a:off x="0" y="0"/>
          <a:ext cx="0" cy="0"/>
          <a:chOff x="0" y="0"/>
          <a:chExt cx="0" cy="0"/>
        </a:xfrm>
      </p:grpSpPr>
      <p:sp>
        <p:nvSpPr>
          <p:cNvPr id="8" name="Picture Placeholder 7"/>
          <p:cNvSpPr>
            <a:spLocks noGrp="1" noChangeAspect="1"/>
          </p:cNvSpPr>
          <p:nvPr>
            <p:ph type="pic" sz="quarter" idx="10"/>
          </p:nvPr>
        </p:nvSpPr>
        <p:spPr>
          <a:xfrm>
            <a:off x="0" y="2"/>
            <a:ext cx="9364266" cy="4475793"/>
          </a:xfrm>
          <a:noFill/>
        </p:spPr>
        <p:txBody>
          <a:bodyPr/>
          <a:lstStyle/>
          <a:p>
            <a:pPr lvl="0"/>
            <a:r>
              <a:rPr lang="en-US" noProof="0" smtClean="0"/>
              <a:t>Click icon to add picture</a:t>
            </a:r>
            <a:endParaRPr lang="en-US" noProof="0" dirty="0"/>
          </a:p>
        </p:txBody>
      </p:sp>
      <p:sp>
        <p:nvSpPr>
          <p:cNvPr id="2" name="Title 1"/>
          <p:cNvSpPr>
            <a:spLocks noGrp="1"/>
          </p:cNvSpPr>
          <p:nvPr>
            <p:ph type="ctrTitle"/>
          </p:nvPr>
        </p:nvSpPr>
        <p:spPr>
          <a:xfrm>
            <a:off x="346435" y="2571750"/>
            <a:ext cx="7772400" cy="977674"/>
          </a:xfrm>
        </p:spPr>
        <p:txBody>
          <a:bodyPr/>
          <a:lstStyle>
            <a:lvl1pPr>
              <a:defRPr sz="3300">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508915892"/>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Divider Page Option 2">
    <p:spTree>
      <p:nvGrpSpPr>
        <p:cNvPr id="1" name=""/>
        <p:cNvGrpSpPr/>
        <p:nvPr/>
      </p:nvGrpSpPr>
      <p:grpSpPr>
        <a:xfrm>
          <a:off x="0" y="0"/>
          <a:ext cx="0" cy="0"/>
          <a:chOff x="0" y="0"/>
          <a:chExt cx="0" cy="0"/>
        </a:xfrm>
      </p:grpSpPr>
      <p:sp>
        <p:nvSpPr>
          <p:cNvPr id="7" name="Picture Placeholder 6"/>
          <p:cNvSpPr>
            <a:spLocks noGrp="1"/>
          </p:cNvSpPr>
          <p:nvPr>
            <p:ph type="pic" sz="quarter" idx="12"/>
          </p:nvPr>
        </p:nvSpPr>
        <p:spPr>
          <a:xfrm>
            <a:off x="0" y="3"/>
            <a:ext cx="9144000" cy="2850356"/>
          </a:xfrm>
        </p:spPr>
        <p:txBody>
          <a:bodyPr rtlCol="0">
            <a:normAutofit/>
          </a:bodyPr>
          <a:lstStyle>
            <a:lvl1pPr marL="0" indent="0">
              <a:buNone/>
              <a:defRPr sz="1400"/>
            </a:lvl1pPr>
          </a:lstStyle>
          <a:p>
            <a:pPr lvl="0"/>
            <a:r>
              <a:rPr lang="en-US" noProof="0" smtClean="0"/>
              <a:t>Click icon to add picture</a:t>
            </a:r>
            <a:endParaRPr lang="en-US" noProof="0"/>
          </a:p>
        </p:txBody>
      </p:sp>
      <p:grpSp>
        <p:nvGrpSpPr>
          <p:cNvPr id="8" name="Group 7"/>
          <p:cNvGrpSpPr/>
          <p:nvPr userDrawn="1"/>
        </p:nvGrpSpPr>
        <p:grpSpPr>
          <a:xfrm>
            <a:off x="6715242" y="294761"/>
            <a:ext cx="1708148" cy="1537421"/>
            <a:chOff x="-9663" y="61499"/>
            <a:chExt cx="3610549" cy="3249679"/>
          </a:xfrm>
        </p:grpSpPr>
        <p:sp>
          <p:nvSpPr>
            <p:cNvPr id="9" name="Freeform 8"/>
            <p:cNvSpPr/>
            <p:nvPr userDrawn="1"/>
          </p:nvSpPr>
          <p:spPr>
            <a:xfrm rot="1350146">
              <a:off x="-9663" y="61499"/>
              <a:ext cx="3610549" cy="3249679"/>
            </a:xfrm>
            <a:custGeom>
              <a:avLst/>
              <a:gdLst>
                <a:gd name="connsiteX0" fmla="*/ 915098 w 3293666"/>
                <a:gd name="connsiteY0" fmla="*/ 113210 h 2964468"/>
                <a:gd name="connsiteX1" fmla="*/ 2851258 w 3293666"/>
                <a:gd name="connsiteY1" fmla="*/ 915098 h 2964468"/>
                <a:gd name="connsiteX2" fmla="*/ 2934542 w 3293666"/>
                <a:gd name="connsiteY2" fmla="*/ 1777390 h 2964468"/>
                <a:gd name="connsiteX3" fmla="*/ 2912806 w 3293666"/>
                <a:gd name="connsiteY3" fmla="*/ 1862749 h 2964468"/>
                <a:gd name="connsiteX4" fmla="*/ 3293666 w 3293666"/>
                <a:gd name="connsiteY4" fmla="*/ 2546058 h 2964468"/>
                <a:gd name="connsiteX5" fmla="*/ 2512528 w 3293666"/>
                <a:gd name="connsiteY5" fmla="*/ 2546058 h 2964468"/>
                <a:gd name="connsiteX6" fmla="*/ 2430979 w 3293666"/>
                <a:gd name="connsiteY6" fmla="*/ 2621061 h 2964468"/>
                <a:gd name="connsiteX7" fmla="*/ 2049371 w 3293666"/>
                <a:gd name="connsiteY7" fmla="*/ 2851258 h 2964468"/>
                <a:gd name="connsiteX8" fmla="*/ 113210 w 3293666"/>
                <a:gd name="connsiteY8" fmla="*/ 2049371 h 2964468"/>
                <a:gd name="connsiteX9" fmla="*/ 915098 w 3293666"/>
                <a:gd name="connsiteY9" fmla="*/ 113210 h 296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3666" h="2964468">
                  <a:moveTo>
                    <a:pt x="915098" y="113210"/>
                  </a:moveTo>
                  <a:cubicBezTo>
                    <a:pt x="1671188" y="-200011"/>
                    <a:pt x="2538038" y="159007"/>
                    <a:pt x="2851258" y="915098"/>
                  </a:cubicBezTo>
                  <a:cubicBezTo>
                    <a:pt x="2968716" y="1198632"/>
                    <a:pt x="2991640" y="1497741"/>
                    <a:pt x="2934542" y="1777390"/>
                  </a:cubicBezTo>
                  <a:lnTo>
                    <a:pt x="2912806" y="1862749"/>
                  </a:lnTo>
                  <a:lnTo>
                    <a:pt x="3293666" y="2546058"/>
                  </a:lnTo>
                  <a:lnTo>
                    <a:pt x="2512528" y="2546058"/>
                  </a:lnTo>
                  <a:lnTo>
                    <a:pt x="2430979" y="2621061"/>
                  </a:lnTo>
                  <a:cubicBezTo>
                    <a:pt x="2318945" y="2714337"/>
                    <a:pt x="2191138" y="2792529"/>
                    <a:pt x="2049371" y="2851258"/>
                  </a:cubicBezTo>
                  <a:cubicBezTo>
                    <a:pt x="1293280" y="3164479"/>
                    <a:pt x="426431" y="2805461"/>
                    <a:pt x="113210" y="2049371"/>
                  </a:cubicBezTo>
                  <a:cubicBezTo>
                    <a:pt x="-200011" y="1293280"/>
                    <a:pt x="159007" y="426431"/>
                    <a:pt x="915098" y="11321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8486" y="953720"/>
              <a:ext cx="2563107" cy="1275702"/>
            </a:xfrm>
            <a:prstGeom prst="rect">
              <a:avLst/>
            </a:prstGeom>
          </p:spPr>
        </p:pic>
      </p:grpSp>
      <p:sp>
        <p:nvSpPr>
          <p:cNvPr id="11" name="Freeform 10"/>
          <p:cNvSpPr/>
          <p:nvPr userDrawn="1"/>
        </p:nvSpPr>
        <p:spPr>
          <a:xfrm rot="5672989">
            <a:off x="8130335" y="1339815"/>
            <a:ext cx="541309" cy="487206"/>
          </a:xfrm>
          <a:custGeom>
            <a:avLst/>
            <a:gdLst>
              <a:gd name="connsiteX0" fmla="*/ 915098 w 3293666"/>
              <a:gd name="connsiteY0" fmla="*/ 113210 h 2964468"/>
              <a:gd name="connsiteX1" fmla="*/ 2851258 w 3293666"/>
              <a:gd name="connsiteY1" fmla="*/ 915098 h 2964468"/>
              <a:gd name="connsiteX2" fmla="*/ 2934542 w 3293666"/>
              <a:gd name="connsiteY2" fmla="*/ 1777390 h 2964468"/>
              <a:gd name="connsiteX3" fmla="*/ 2912806 w 3293666"/>
              <a:gd name="connsiteY3" fmla="*/ 1862749 h 2964468"/>
              <a:gd name="connsiteX4" fmla="*/ 3293666 w 3293666"/>
              <a:gd name="connsiteY4" fmla="*/ 2546058 h 2964468"/>
              <a:gd name="connsiteX5" fmla="*/ 2512528 w 3293666"/>
              <a:gd name="connsiteY5" fmla="*/ 2546058 h 2964468"/>
              <a:gd name="connsiteX6" fmla="*/ 2430979 w 3293666"/>
              <a:gd name="connsiteY6" fmla="*/ 2621061 h 2964468"/>
              <a:gd name="connsiteX7" fmla="*/ 2049371 w 3293666"/>
              <a:gd name="connsiteY7" fmla="*/ 2851258 h 2964468"/>
              <a:gd name="connsiteX8" fmla="*/ 113210 w 3293666"/>
              <a:gd name="connsiteY8" fmla="*/ 2049371 h 2964468"/>
              <a:gd name="connsiteX9" fmla="*/ 915098 w 3293666"/>
              <a:gd name="connsiteY9" fmla="*/ 113210 h 296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3666" h="2964468">
                <a:moveTo>
                  <a:pt x="915098" y="113210"/>
                </a:moveTo>
                <a:cubicBezTo>
                  <a:pt x="1671188" y="-200011"/>
                  <a:pt x="2538038" y="159007"/>
                  <a:pt x="2851258" y="915098"/>
                </a:cubicBezTo>
                <a:cubicBezTo>
                  <a:pt x="2968716" y="1198632"/>
                  <a:pt x="2991640" y="1497741"/>
                  <a:pt x="2934542" y="1777390"/>
                </a:cubicBezTo>
                <a:lnTo>
                  <a:pt x="2912806" y="1862749"/>
                </a:lnTo>
                <a:lnTo>
                  <a:pt x="3293666" y="2546058"/>
                </a:lnTo>
                <a:lnTo>
                  <a:pt x="2512528" y="2546058"/>
                </a:lnTo>
                <a:lnTo>
                  <a:pt x="2430979" y="2621061"/>
                </a:lnTo>
                <a:cubicBezTo>
                  <a:pt x="2318945" y="2714337"/>
                  <a:pt x="2191138" y="2792529"/>
                  <a:pt x="2049371" y="2851258"/>
                </a:cubicBezTo>
                <a:cubicBezTo>
                  <a:pt x="1293280" y="3164479"/>
                  <a:pt x="426431" y="2805461"/>
                  <a:pt x="113210" y="2049371"/>
                </a:cubicBezTo>
                <a:cubicBezTo>
                  <a:pt x="-200011" y="1293280"/>
                  <a:pt x="159007" y="426431"/>
                  <a:pt x="915098" y="113210"/>
                </a:cubicBezTo>
                <a:close/>
              </a:path>
            </a:pathLst>
          </a:cu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3572996"/>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contents">
    <p:spTree>
      <p:nvGrpSpPr>
        <p:cNvPr id="1" name=""/>
        <p:cNvGrpSpPr/>
        <p:nvPr/>
      </p:nvGrpSpPr>
      <p:grpSpPr>
        <a:xfrm>
          <a:off x="0" y="0"/>
          <a:ext cx="0" cy="0"/>
          <a:chOff x="0" y="0"/>
          <a:chExt cx="0" cy="0"/>
        </a:xfrm>
      </p:grpSpPr>
      <p:pic>
        <p:nvPicPr>
          <p:cNvPr id="2" name="Immagin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2286"/>
            <a:ext cx="9144000" cy="5148071"/>
          </a:xfrm>
          <a:prstGeom prst="rect">
            <a:avLst/>
          </a:prstGeom>
        </p:spPr>
      </p:pic>
      <p:sp>
        <p:nvSpPr>
          <p:cNvPr id="7" name="Segnaposto contenuto 4"/>
          <p:cNvSpPr>
            <a:spLocks noGrp="1"/>
          </p:cNvSpPr>
          <p:nvPr>
            <p:ph sz="quarter" idx="11"/>
          </p:nvPr>
        </p:nvSpPr>
        <p:spPr>
          <a:xfrm>
            <a:off x="351766" y="1209694"/>
            <a:ext cx="8324690" cy="3127850"/>
          </a:xfrm>
          <a:prstGeom prst="rect">
            <a:avLst/>
          </a:prstGeom>
        </p:spPr>
        <p:txBody>
          <a:bodyPr/>
          <a:lstStyle>
            <a:lvl1pPr marL="257175" indent="-257175" algn="just">
              <a:spcBef>
                <a:spcPts val="900"/>
              </a:spcBef>
              <a:buClr>
                <a:schemeClr val="tx1"/>
              </a:buClr>
              <a:buSzPct val="100000"/>
              <a:buFontTx/>
              <a:buChar char="●"/>
              <a:defRPr sz="1050">
                <a:solidFill>
                  <a:schemeClr val="tx1"/>
                </a:solidFill>
                <a:latin typeface="+mn-lt"/>
              </a:defRPr>
            </a:lvl1pPr>
            <a:lvl2pPr marL="557213" indent="-214313" algn="just">
              <a:spcBef>
                <a:spcPts val="450"/>
              </a:spcBef>
              <a:buClr>
                <a:schemeClr val="tx1"/>
              </a:buClr>
              <a:buSzPct val="100000"/>
              <a:buFont typeface="Wingdings" panose="05000000000000000000" pitchFamily="2" charset="2"/>
              <a:buChar char="§"/>
              <a:defRPr sz="900">
                <a:solidFill>
                  <a:schemeClr val="tx1"/>
                </a:solidFill>
                <a:latin typeface="+mn-lt"/>
              </a:defRPr>
            </a:lvl2pPr>
            <a:lvl3pPr marL="857250" indent="-171450" algn="just">
              <a:spcBef>
                <a:spcPts val="450"/>
              </a:spcBef>
              <a:buClr>
                <a:schemeClr val="tx1"/>
              </a:buClr>
              <a:buSzPct val="100000"/>
              <a:buFontTx/>
              <a:buChar char="‒"/>
              <a:defRPr sz="750">
                <a:solidFill>
                  <a:schemeClr val="tx1"/>
                </a:solidFill>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5" name="Titolo 1"/>
          <p:cNvSpPr>
            <a:spLocks noGrp="1"/>
          </p:cNvSpPr>
          <p:nvPr>
            <p:ph type="title" hasCustomPrompt="1"/>
          </p:nvPr>
        </p:nvSpPr>
        <p:spPr>
          <a:xfrm>
            <a:off x="351766" y="195487"/>
            <a:ext cx="8324690" cy="478631"/>
          </a:xfrm>
          <a:prstGeom prst="rect">
            <a:avLst/>
          </a:prstGeom>
        </p:spPr>
        <p:txBody>
          <a:bodyPr/>
          <a:lstStyle>
            <a:lvl1pPr algn="l" rtl="0" eaLnBrk="1" fontAlgn="base" hangingPunct="1">
              <a:spcBef>
                <a:spcPct val="0"/>
              </a:spcBef>
              <a:spcAft>
                <a:spcPct val="0"/>
              </a:spcAft>
              <a:defRPr lang="en-US" sz="2100" b="0" kern="1200" noProof="0" dirty="0">
                <a:solidFill>
                  <a:schemeClr val="accent2"/>
                </a:solidFill>
                <a:latin typeface="+mj-lt"/>
                <a:ea typeface="+mj-ea"/>
                <a:cs typeface="Calibri" charset="0"/>
              </a:defRPr>
            </a:lvl1pPr>
          </a:lstStyle>
          <a:p>
            <a:pPr lvl="0" algn="l" rtl="0" eaLnBrk="1" fontAlgn="base" hangingPunct="1">
              <a:spcBef>
                <a:spcPct val="0"/>
              </a:spcBef>
              <a:spcAft>
                <a:spcPct val="0"/>
              </a:spcAft>
            </a:pPr>
            <a:r>
              <a:rPr lang="en-US" noProof="0" dirty="0" smtClean="0"/>
              <a:t>Click to edit Master title</a:t>
            </a:r>
            <a:endParaRPr lang="en-US" noProof="0" dirty="0"/>
          </a:p>
        </p:txBody>
      </p:sp>
      <p:sp>
        <p:nvSpPr>
          <p:cNvPr id="9" name="Segnaposto numero diapositiva 19"/>
          <p:cNvSpPr txBox="1">
            <a:spLocks/>
          </p:cNvSpPr>
          <p:nvPr userDrawn="1"/>
        </p:nvSpPr>
        <p:spPr bwMode="auto">
          <a:xfrm>
            <a:off x="7629661" y="4835629"/>
            <a:ext cx="332686" cy="173285"/>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bodyPr>
          <a:lstStyle>
            <a:defPPr>
              <a:defRPr lang="it-IT"/>
            </a:defPPr>
            <a:lvl1pPr algn="r" rtl="0" fontAlgn="base">
              <a:spcBef>
                <a:spcPct val="0"/>
              </a:spcBef>
              <a:spcAft>
                <a:spcPct val="0"/>
              </a:spcAft>
              <a:defRPr sz="1400" b="0" kern="1200">
                <a:solidFill>
                  <a:schemeClr val="tx1"/>
                </a:solidFill>
                <a:latin typeface="+mj-lt"/>
                <a:ea typeface="+mn-ea"/>
                <a:cs typeface="+mn-cs"/>
              </a:defRPr>
            </a:lvl1pPr>
            <a:lvl2pPr marL="457200" algn="l" rtl="0" fontAlgn="base">
              <a:spcBef>
                <a:spcPct val="0"/>
              </a:spcBef>
              <a:spcAft>
                <a:spcPct val="0"/>
              </a:spcAft>
              <a:defRPr sz="2600" b="1" kern="1200">
                <a:solidFill>
                  <a:srgbClr val="61656A"/>
                </a:solidFill>
                <a:latin typeface="Helvetica" pitchFamily="34" charset="0"/>
                <a:ea typeface="+mn-ea"/>
                <a:cs typeface="Arial" charset="0"/>
              </a:defRPr>
            </a:lvl2pPr>
            <a:lvl3pPr marL="914400" algn="l" rtl="0" fontAlgn="base">
              <a:spcBef>
                <a:spcPct val="0"/>
              </a:spcBef>
              <a:spcAft>
                <a:spcPct val="0"/>
              </a:spcAft>
              <a:defRPr sz="2600" b="1" kern="1200">
                <a:solidFill>
                  <a:srgbClr val="61656A"/>
                </a:solidFill>
                <a:latin typeface="Helvetica" pitchFamily="34" charset="0"/>
                <a:ea typeface="+mn-ea"/>
                <a:cs typeface="Arial" charset="0"/>
              </a:defRPr>
            </a:lvl3pPr>
            <a:lvl4pPr marL="1371600" algn="l" rtl="0" fontAlgn="base">
              <a:spcBef>
                <a:spcPct val="0"/>
              </a:spcBef>
              <a:spcAft>
                <a:spcPct val="0"/>
              </a:spcAft>
              <a:defRPr sz="2600" b="1" kern="1200">
                <a:solidFill>
                  <a:srgbClr val="61656A"/>
                </a:solidFill>
                <a:latin typeface="Helvetica" pitchFamily="34" charset="0"/>
                <a:ea typeface="+mn-ea"/>
                <a:cs typeface="Arial" charset="0"/>
              </a:defRPr>
            </a:lvl4pPr>
            <a:lvl5pPr marL="1828800" algn="l" rtl="0" fontAlgn="base">
              <a:spcBef>
                <a:spcPct val="0"/>
              </a:spcBef>
              <a:spcAft>
                <a:spcPct val="0"/>
              </a:spcAft>
              <a:defRPr sz="2600" b="1" kern="1200">
                <a:solidFill>
                  <a:srgbClr val="61656A"/>
                </a:solidFill>
                <a:latin typeface="Helvetica" pitchFamily="34" charset="0"/>
                <a:ea typeface="+mn-ea"/>
                <a:cs typeface="Arial" charset="0"/>
              </a:defRPr>
            </a:lvl5pPr>
            <a:lvl6pPr marL="2286000" algn="l" defTabSz="914400" rtl="0" eaLnBrk="1" latinLnBrk="0" hangingPunct="1">
              <a:defRPr sz="2600" b="1" kern="1200">
                <a:solidFill>
                  <a:srgbClr val="61656A"/>
                </a:solidFill>
                <a:latin typeface="Helvetica" pitchFamily="34" charset="0"/>
                <a:ea typeface="+mn-ea"/>
                <a:cs typeface="Arial" charset="0"/>
              </a:defRPr>
            </a:lvl6pPr>
            <a:lvl7pPr marL="2743200" algn="l" defTabSz="914400" rtl="0" eaLnBrk="1" latinLnBrk="0" hangingPunct="1">
              <a:defRPr sz="2600" b="1" kern="1200">
                <a:solidFill>
                  <a:srgbClr val="61656A"/>
                </a:solidFill>
                <a:latin typeface="Helvetica" pitchFamily="34" charset="0"/>
                <a:ea typeface="+mn-ea"/>
                <a:cs typeface="Arial" charset="0"/>
              </a:defRPr>
            </a:lvl7pPr>
            <a:lvl8pPr marL="3200400" algn="l" defTabSz="914400" rtl="0" eaLnBrk="1" latinLnBrk="0" hangingPunct="1">
              <a:defRPr sz="2600" b="1" kern="1200">
                <a:solidFill>
                  <a:srgbClr val="61656A"/>
                </a:solidFill>
                <a:latin typeface="Helvetica" pitchFamily="34" charset="0"/>
                <a:ea typeface="+mn-ea"/>
                <a:cs typeface="Arial" charset="0"/>
              </a:defRPr>
            </a:lvl8pPr>
            <a:lvl9pPr marL="3657600" algn="l" defTabSz="914400" rtl="0" eaLnBrk="1" latinLnBrk="0" hangingPunct="1">
              <a:defRPr sz="2600" b="1" kern="1200">
                <a:solidFill>
                  <a:srgbClr val="61656A"/>
                </a:solidFill>
                <a:latin typeface="Helvetica" pitchFamily="34" charset="0"/>
                <a:ea typeface="+mn-ea"/>
                <a:cs typeface="Arial" charset="0"/>
              </a:defRPr>
            </a:lvl9pPr>
          </a:lstStyle>
          <a:p>
            <a:pPr algn="l"/>
            <a:fld id="{68144B80-572D-40C5-899C-C859039AFF8F}" type="slidenum">
              <a:rPr lang="it-IT" sz="1050" smtClean="0">
                <a:solidFill>
                  <a:schemeClr val="bg1"/>
                </a:solidFill>
                <a:latin typeface="+mn-lt"/>
                <a:cs typeface="Calibri" charset="0"/>
              </a:rPr>
              <a:pPr algn="l"/>
              <a:t>‹#›</a:t>
            </a:fld>
            <a:endParaRPr lang="it-IT" sz="1050" dirty="0">
              <a:solidFill>
                <a:schemeClr val="bg1"/>
              </a:solidFill>
              <a:latin typeface="+mn-lt"/>
              <a:cs typeface="Calibri" charset="0"/>
            </a:endParaRPr>
          </a:p>
        </p:txBody>
      </p:sp>
      <p:pic>
        <p:nvPicPr>
          <p:cNvPr id="10" name="Immagin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176591" y="4868577"/>
            <a:ext cx="405458" cy="108000"/>
          </a:xfrm>
          <a:prstGeom prst="rect">
            <a:avLst/>
          </a:prstGeom>
        </p:spPr>
      </p:pic>
    </p:spTree>
    <p:extLst>
      <p:ext uri="{BB962C8B-B14F-4D97-AF65-F5344CB8AC3E}">
        <p14:creationId xmlns:p14="http://schemas.microsoft.com/office/powerpoint/2010/main" val="21787113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 vertical titles and contents">
    <p:spTree>
      <p:nvGrpSpPr>
        <p:cNvPr id="1" name=""/>
        <p:cNvGrpSpPr/>
        <p:nvPr/>
      </p:nvGrpSpPr>
      <p:grpSpPr>
        <a:xfrm>
          <a:off x="0" y="0"/>
          <a:ext cx="0" cy="0"/>
          <a:chOff x="0" y="0"/>
          <a:chExt cx="0" cy="0"/>
        </a:xfrm>
      </p:grpSpPr>
      <p:pic>
        <p:nvPicPr>
          <p:cNvPr id="11" name="Immagin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2286"/>
            <a:ext cx="9144000" cy="5148071"/>
          </a:xfrm>
          <a:prstGeom prst="rect">
            <a:avLst/>
          </a:prstGeom>
        </p:spPr>
      </p:pic>
      <p:sp>
        <p:nvSpPr>
          <p:cNvPr id="9" name="Titolo 1"/>
          <p:cNvSpPr>
            <a:spLocks noGrp="1"/>
          </p:cNvSpPr>
          <p:nvPr>
            <p:ph type="title" hasCustomPrompt="1"/>
          </p:nvPr>
        </p:nvSpPr>
        <p:spPr>
          <a:xfrm>
            <a:off x="351766" y="195487"/>
            <a:ext cx="8324690" cy="483418"/>
          </a:xfrm>
          <a:prstGeom prst="rect">
            <a:avLst/>
          </a:prstGeom>
        </p:spPr>
        <p:txBody>
          <a:bodyPr/>
          <a:lstStyle>
            <a:lvl1pPr algn="l" rtl="0" eaLnBrk="1" fontAlgn="base" hangingPunct="1">
              <a:spcBef>
                <a:spcPct val="0"/>
              </a:spcBef>
              <a:spcAft>
                <a:spcPct val="0"/>
              </a:spcAft>
              <a:defRPr lang="en-US" sz="2100" b="0" kern="1200" noProof="0" dirty="0" smtClean="0">
                <a:solidFill>
                  <a:schemeClr val="accent2"/>
                </a:solidFill>
                <a:latin typeface="+mj-lt"/>
                <a:ea typeface="+mj-ea"/>
                <a:cs typeface="Calibri" charset="0"/>
              </a:defRPr>
            </a:lvl1pPr>
          </a:lstStyle>
          <a:p>
            <a:pPr lvl="0" algn="l" rtl="0" eaLnBrk="1" fontAlgn="base" hangingPunct="1">
              <a:spcBef>
                <a:spcPct val="0"/>
              </a:spcBef>
              <a:spcAft>
                <a:spcPct val="0"/>
              </a:spcAft>
            </a:pPr>
            <a:r>
              <a:rPr lang="en-US" noProof="0" dirty="0" smtClean="0"/>
              <a:t>Click to edit Master title</a:t>
            </a:r>
            <a:endParaRPr lang="en-US" noProof="0" dirty="0"/>
          </a:p>
        </p:txBody>
      </p:sp>
      <p:sp>
        <p:nvSpPr>
          <p:cNvPr id="16" name="Segnaposto testo 15"/>
          <p:cNvSpPr>
            <a:spLocks noGrp="1"/>
          </p:cNvSpPr>
          <p:nvPr>
            <p:ph type="body" sz="quarter" idx="15" hasCustomPrompt="1"/>
          </p:nvPr>
        </p:nvSpPr>
        <p:spPr>
          <a:xfrm>
            <a:off x="351767" y="1400023"/>
            <a:ext cx="3600000" cy="323676"/>
          </a:xfrm>
          <a:prstGeom prst="rect">
            <a:avLst/>
          </a:prstGeom>
        </p:spPr>
        <p:txBody>
          <a:bodyPr anchor="t"/>
          <a:lstStyle>
            <a:lvl1pPr algn="l">
              <a:buClr>
                <a:schemeClr val="accent1"/>
              </a:buClr>
              <a:buNone/>
              <a:defRPr lang="en-US" sz="1200" b="1" noProof="0" dirty="0" smtClean="0">
                <a:solidFill>
                  <a:schemeClr val="tx1"/>
                </a:solidFill>
                <a:latin typeface="+mn-lt"/>
                <a:ea typeface="Calibri" charset="0"/>
                <a:cs typeface="Calibri" charset="0"/>
              </a:defRPr>
            </a:lvl1pPr>
            <a:lvl2pPr>
              <a:buNone/>
              <a:defRPr/>
            </a:lvl2pPr>
            <a:lvl3pPr>
              <a:buNone/>
              <a:defRPr/>
            </a:lvl3pPr>
            <a:lvl4pPr>
              <a:buNone/>
              <a:defRPr/>
            </a:lvl4pPr>
            <a:lvl5pPr>
              <a:buNone/>
              <a:defRPr/>
            </a:lvl5pPr>
          </a:lstStyle>
          <a:p>
            <a:pPr lvl="0"/>
            <a:r>
              <a:rPr lang="en-US" noProof="0" dirty="0" smtClean="0"/>
              <a:t>Click to edit title</a:t>
            </a:r>
          </a:p>
        </p:txBody>
      </p:sp>
      <p:sp>
        <p:nvSpPr>
          <p:cNvPr id="12" name="Segnaposto testo 15"/>
          <p:cNvSpPr>
            <a:spLocks noGrp="1"/>
          </p:cNvSpPr>
          <p:nvPr>
            <p:ph type="body" sz="quarter" idx="16" hasCustomPrompt="1"/>
          </p:nvPr>
        </p:nvSpPr>
        <p:spPr>
          <a:xfrm>
            <a:off x="5076456" y="1400023"/>
            <a:ext cx="3600000" cy="323676"/>
          </a:xfrm>
          <a:prstGeom prst="rect">
            <a:avLst/>
          </a:prstGeom>
        </p:spPr>
        <p:txBody>
          <a:bodyPr anchor="t"/>
          <a:lstStyle>
            <a:lvl1pPr algn="l">
              <a:buClr>
                <a:schemeClr val="accent1"/>
              </a:buClr>
              <a:buNone/>
              <a:defRPr lang="en-US" sz="1200" b="1" noProof="0" dirty="0" smtClean="0">
                <a:solidFill>
                  <a:schemeClr val="tx1"/>
                </a:solidFill>
                <a:latin typeface="+mn-lt"/>
                <a:ea typeface="Calibri" charset="0"/>
                <a:cs typeface="Calibri" charset="0"/>
              </a:defRPr>
            </a:lvl1pPr>
            <a:lvl2pPr>
              <a:buNone/>
              <a:defRPr/>
            </a:lvl2pPr>
            <a:lvl3pPr>
              <a:buNone/>
              <a:defRPr/>
            </a:lvl3pPr>
            <a:lvl4pPr>
              <a:buNone/>
              <a:defRPr/>
            </a:lvl4pPr>
            <a:lvl5pPr>
              <a:buNone/>
              <a:defRPr/>
            </a:lvl5pPr>
          </a:lstStyle>
          <a:p>
            <a:pPr lvl="0"/>
            <a:r>
              <a:rPr lang="en-US" noProof="0" dirty="0" smtClean="0"/>
              <a:t>Click to edit title</a:t>
            </a:r>
          </a:p>
        </p:txBody>
      </p:sp>
      <p:sp>
        <p:nvSpPr>
          <p:cNvPr id="10" name="Segnaposto contenuto 4"/>
          <p:cNvSpPr>
            <a:spLocks noGrp="1"/>
          </p:cNvSpPr>
          <p:nvPr>
            <p:ph sz="quarter" idx="13"/>
          </p:nvPr>
        </p:nvSpPr>
        <p:spPr>
          <a:xfrm>
            <a:off x="351766" y="1805024"/>
            <a:ext cx="3600000" cy="2656937"/>
          </a:xfrm>
          <a:prstGeom prst="rect">
            <a:avLst/>
          </a:prstGeom>
        </p:spPr>
        <p:txBody>
          <a:bodyPr/>
          <a:lstStyle>
            <a:lvl1pPr marL="257175" indent="-257175" algn="just">
              <a:spcBef>
                <a:spcPts val="900"/>
              </a:spcBef>
              <a:buClr>
                <a:schemeClr val="tx1"/>
              </a:buClr>
              <a:buSzPct val="100000"/>
              <a:buFontTx/>
              <a:buChar char="●"/>
              <a:defRPr sz="1050">
                <a:solidFill>
                  <a:schemeClr val="tx1"/>
                </a:solidFill>
                <a:latin typeface="+mn-lt"/>
              </a:defRPr>
            </a:lvl1pPr>
            <a:lvl2pPr marL="557213" indent="-214313" algn="just">
              <a:spcBef>
                <a:spcPts val="450"/>
              </a:spcBef>
              <a:buClr>
                <a:schemeClr val="tx1"/>
              </a:buClr>
              <a:buSzPct val="100000"/>
              <a:buFont typeface="Wingdings" panose="05000000000000000000" pitchFamily="2" charset="2"/>
              <a:buChar char="§"/>
              <a:defRPr sz="900">
                <a:solidFill>
                  <a:schemeClr val="tx1"/>
                </a:solidFill>
                <a:latin typeface="+mn-lt"/>
              </a:defRPr>
            </a:lvl2pPr>
            <a:lvl3pPr marL="857250" indent="-171450" algn="just">
              <a:spcBef>
                <a:spcPts val="450"/>
              </a:spcBef>
              <a:buClr>
                <a:schemeClr val="tx1"/>
              </a:buClr>
              <a:buSzPct val="100000"/>
              <a:buFontTx/>
              <a:buChar char="‒"/>
              <a:defRPr sz="750">
                <a:solidFill>
                  <a:schemeClr val="tx1"/>
                </a:solidFill>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15" name="Segnaposto contenuto 4"/>
          <p:cNvSpPr>
            <a:spLocks noGrp="1"/>
          </p:cNvSpPr>
          <p:nvPr>
            <p:ph sz="quarter" idx="18"/>
          </p:nvPr>
        </p:nvSpPr>
        <p:spPr>
          <a:xfrm>
            <a:off x="5076256" y="1805024"/>
            <a:ext cx="3600000" cy="2656937"/>
          </a:xfrm>
          <a:prstGeom prst="rect">
            <a:avLst/>
          </a:prstGeom>
        </p:spPr>
        <p:txBody>
          <a:bodyPr/>
          <a:lstStyle>
            <a:lvl1pPr marL="257175" indent="-257175" algn="just">
              <a:spcBef>
                <a:spcPts val="900"/>
              </a:spcBef>
              <a:buClr>
                <a:schemeClr val="tx1"/>
              </a:buClr>
              <a:buSzPct val="100000"/>
              <a:buFontTx/>
              <a:buChar char="●"/>
              <a:defRPr sz="1050">
                <a:solidFill>
                  <a:schemeClr val="tx1"/>
                </a:solidFill>
                <a:latin typeface="+mn-lt"/>
              </a:defRPr>
            </a:lvl1pPr>
            <a:lvl2pPr marL="557213" indent="-214313" algn="just">
              <a:spcBef>
                <a:spcPts val="450"/>
              </a:spcBef>
              <a:buClr>
                <a:schemeClr val="tx1"/>
              </a:buClr>
              <a:buSzPct val="100000"/>
              <a:buFont typeface="Wingdings" panose="05000000000000000000" pitchFamily="2" charset="2"/>
              <a:buChar char="§"/>
              <a:defRPr sz="900">
                <a:solidFill>
                  <a:schemeClr val="tx1"/>
                </a:solidFill>
                <a:latin typeface="+mn-lt"/>
              </a:defRPr>
            </a:lvl2pPr>
            <a:lvl3pPr marL="857250" indent="-171450" algn="just">
              <a:spcBef>
                <a:spcPts val="450"/>
              </a:spcBef>
              <a:buClr>
                <a:schemeClr val="tx1"/>
              </a:buClr>
              <a:buSzPct val="100000"/>
              <a:buFontTx/>
              <a:buChar char="‒"/>
              <a:defRPr sz="750">
                <a:solidFill>
                  <a:schemeClr val="tx1"/>
                </a:solidFill>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13" name="Segnaposto numero diapositiva 19"/>
          <p:cNvSpPr txBox="1">
            <a:spLocks/>
          </p:cNvSpPr>
          <p:nvPr userDrawn="1"/>
        </p:nvSpPr>
        <p:spPr bwMode="auto">
          <a:xfrm>
            <a:off x="7629661" y="4835629"/>
            <a:ext cx="332686" cy="173285"/>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bodyPr>
          <a:lstStyle>
            <a:defPPr>
              <a:defRPr lang="it-IT"/>
            </a:defPPr>
            <a:lvl1pPr algn="r" rtl="0" fontAlgn="base">
              <a:spcBef>
                <a:spcPct val="0"/>
              </a:spcBef>
              <a:spcAft>
                <a:spcPct val="0"/>
              </a:spcAft>
              <a:defRPr sz="1400" b="0" kern="1200">
                <a:solidFill>
                  <a:schemeClr val="tx1"/>
                </a:solidFill>
                <a:latin typeface="+mj-lt"/>
                <a:ea typeface="+mn-ea"/>
                <a:cs typeface="+mn-cs"/>
              </a:defRPr>
            </a:lvl1pPr>
            <a:lvl2pPr marL="457200" algn="l" rtl="0" fontAlgn="base">
              <a:spcBef>
                <a:spcPct val="0"/>
              </a:spcBef>
              <a:spcAft>
                <a:spcPct val="0"/>
              </a:spcAft>
              <a:defRPr sz="2600" b="1" kern="1200">
                <a:solidFill>
                  <a:srgbClr val="61656A"/>
                </a:solidFill>
                <a:latin typeface="Helvetica" pitchFamily="34" charset="0"/>
                <a:ea typeface="+mn-ea"/>
                <a:cs typeface="Arial" charset="0"/>
              </a:defRPr>
            </a:lvl2pPr>
            <a:lvl3pPr marL="914400" algn="l" rtl="0" fontAlgn="base">
              <a:spcBef>
                <a:spcPct val="0"/>
              </a:spcBef>
              <a:spcAft>
                <a:spcPct val="0"/>
              </a:spcAft>
              <a:defRPr sz="2600" b="1" kern="1200">
                <a:solidFill>
                  <a:srgbClr val="61656A"/>
                </a:solidFill>
                <a:latin typeface="Helvetica" pitchFamily="34" charset="0"/>
                <a:ea typeface="+mn-ea"/>
                <a:cs typeface="Arial" charset="0"/>
              </a:defRPr>
            </a:lvl3pPr>
            <a:lvl4pPr marL="1371600" algn="l" rtl="0" fontAlgn="base">
              <a:spcBef>
                <a:spcPct val="0"/>
              </a:spcBef>
              <a:spcAft>
                <a:spcPct val="0"/>
              </a:spcAft>
              <a:defRPr sz="2600" b="1" kern="1200">
                <a:solidFill>
                  <a:srgbClr val="61656A"/>
                </a:solidFill>
                <a:latin typeface="Helvetica" pitchFamily="34" charset="0"/>
                <a:ea typeface="+mn-ea"/>
                <a:cs typeface="Arial" charset="0"/>
              </a:defRPr>
            </a:lvl4pPr>
            <a:lvl5pPr marL="1828800" algn="l" rtl="0" fontAlgn="base">
              <a:spcBef>
                <a:spcPct val="0"/>
              </a:spcBef>
              <a:spcAft>
                <a:spcPct val="0"/>
              </a:spcAft>
              <a:defRPr sz="2600" b="1" kern="1200">
                <a:solidFill>
                  <a:srgbClr val="61656A"/>
                </a:solidFill>
                <a:latin typeface="Helvetica" pitchFamily="34" charset="0"/>
                <a:ea typeface="+mn-ea"/>
                <a:cs typeface="Arial" charset="0"/>
              </a:defRPr>
            </a:lvl5pPr>
            <a:lvl6pPr marL="2286000" algn="l" defTabSz="914400" rtl="0" eaLnBrk="1" latinLnBrk="0" hangingPunct="1">
              <a:defRPr sz="2600" b="1" kern="1200">
                <a:solidFill>
                  <a:srgbClr val="61656A"/>
                </a:solidFill>
                <a:latin typeface="Helvetica" pitchFamily="34" charset="0"/>
                <a:ea typeface="+mn-ea"/>
                <a:cs typeface="Arial" charset="0"/>
              </a:defRPr>
            </a:lvl6pPr>
            <a:lvl7pPr marL="2743200" algn="l" defTabSz="914400" rtl="0" eaLnBrk="1" latinLnBrk="0" hangingPunct="1">
              <a:defRPr sz="2600" b="1" kern="1200">
                <a:solidFill>
                  <a:srgbClr val="61656A"/>
                </a:solidFill>
                <a:latin typeface="Helvetica" pitchFamily="34" charset="0"/>
                <a:ea typeface="+mn-ea"/>
                <a:cs typeface="Arial" charset="0"/>
              </a:defRPr>
            </a:lvl7pPr>
            <a:lvl8pPr marL="3200400" algn="l" defTabSz="914400" rtl="0" eaLnBrk="1" latinLnBrk="0" hangingPunct="1">
              <a:defRPr sz="2600" b="1" kern="1200">
                <a:solidFill>
                  <a:srgbClr val="61656A"/>
                </a:solidFill>
                <a:latin typeface="Helvetica" pitchFamily="34" charset="0"/>
                <a:ea typeface="+mn-ea"/>
                <a:cs typeface="Arial" charset="0"/>
              </a:defRPr>
            </a:lvl8pPr>
            <a:lvl9pPr marL="3657600" algn="l" defTabSz="914400" rtl="0" eaLnBrk="1" latinLnBrk="0" hangingPunct="1">
              <a:defRPr sz="2600" b="1" kern="1200">
                <a:solidFill>
                  <a:srgbClr val="61656A"/>
                </a:solidFill>
                <a:latin typeface="Helvetica" pitchFamily="34" charset="0"/>
                <a:ea typeface="+mn-ea"/>
                <a:cs typeface="Arial" charset="0"/>
              </a:defRPr>
            </a:lvl9pPr>
          </a:lstStyle>
          <a:p>
            <a:pPr algn="l"/>
            <a:fld id="{68144B80-572D-40C5-899C-C859039AFF8F}" type="slidenum">
              <a:rPr lang="it-IT" sz="1050" smtClean="0">
                <a:solidFill>
                  <a:schemeClr val="bg1"/>
                </a:solidFill>
                <a:latin typeface="+mn-lt"/>
                <a:cs typeface="Calibri" charset="0"/>
              </a:rPr>
              <a:pPr algn="l"/>
              <a:t>‹#›</a:t>
            </a:fld>
            <a:endParaRPr lang="it-IT" sz="1050" dirty="0">
              <a:solidFill>
                <a:schemeClr val="bg1"/>
              </a:solidFill>
              <a:latin typeface="+mn-lt"/>
              <a:cs typeface="Calibri" charset="0"/>
            </a:endParaRPr>
          </a:p>
        </p:txBody>
      </p:sp>
      <p:pic>
        <p:nvPicPr>
          <p:cNvPr id="17" name="Immagine 1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176591" y="4868577"/>
            <a:ext cx="405458" cy="108000"/>
          </a:xfrm>
          <a:prstGeom prst="rect">
            <a:avLst/>
          </a:prstGeom>
        </p:spPr>
      </p:pic>
    </p:spTree>
    <p:extLst>
      <p:ext uri="{BB962C8B-B14F-4D97-AF65-F5344CB8AC3E}">
        <p14:creationId xmlns:p14="http://schemas.microsoft.com/office/powerpoint/2010/main" val="151008096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vider_light orange">
    <p:spTree>
      <p:nvGrpSpPr>
        <p:cNvPr id="1" name=""/>
        <p:cNvGrpSpPr/>
        <p:nvPr/>
      </p:nvGrpSpPr>
      <p:grpSpPr>
        <a:xfrm>
          <a:off x="0" y="0"/>
          <a:ext cx="0" cy="0"/>
          <a:chOff x="0" y="0"/>
          <a:chExt cx="0" cy="0"/>
        </a:xfrm>
      </p:grpSpPr>
      <p:sp>
        <p:nvSpPr>
          <p:cNvPr id="3" name="Rectangle 2"/>
          <p:cNvSpPr/>
          <p:nvPr userDrawn="1"/>
        </p:nvSpPr>
        <p:spPr>
          <a:xfrm>
            <a:off x="1" y="0"/>
            <a:ext cx="9144000" cy="51435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itle 1"/>
          <p:cNvSpPr>
            <a:spLocks noGrp="1"/>
          </p:cNvSpPr>
          <p:nvPr userDrawn="1"/>
        </p:nvSpPr>
        <p:spPr bwMode="auto">
          <a:xfrm>
            <a:off x="458356" y="2428706"/>
            <a:ext cx="7803107" cy="60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0"/>
              </a:spcBef>
              <a:spcAft>
                <a:spcPct val="0"/>
              </a:spcAft>
              <a:defRPr sz="3600" b="1" kern="1200">
                <a:solidFill>
                  <a:schemeClr val="bg2"/>
                </a:solidFill>
                <a:latin typeface="PT Sans"/>
                <a:ea typeface="PT Sans" pitchFamily="34" charset="0"/>
                <a:cs typeface="PT Sans"/>
              </a:defRPr>
            </a:lvl1pPr>
            <a:lvl2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2pPr>
            <a:lvl3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3pPr>
            <a:lvl4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4pPr>
            <a:lvl5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5pPr>
            <a:lvl6pPr marL="4572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6pPr>
            <a:lvl7pPr marL="9144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7pPr>
            <a:lvl8pPr marL="13716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8pPr>
            <a:lvl9pPr marL="18288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9pPr>
          </a:lstStyle>
          <a:p>
            <a:pPr>
              <a:lnSpc>
                <a:spcPct val="90000"/>
              </a:lnSpc>
            </a:pPr>
            <a:endParaRPr lang="en-US" sz="3000" kern="1200" dirty="0">
              <a:solidFill>
                <a:schemeClr val="bg1"/>
              </a:solidFill>
              <a:latin typeface="Calibri" charset="0"/>
              <a:ea typeface="Calibri" charset="0"/>
              <a:cs typeface="Calibri" charset="0"/>
            </a:endParaRPr>
          </a:p>
        </p:txBody>
      </p:sp>
      <p:sp>
        <p:nvSpPr>
          <p:cNvPr id="7" name="Title 1"/>
          <p:cNvSpPr>
            <a:spLocks noGrp="1"/>
          </p:cNvSpPr>
          <p:nvPr userDrawn="1"/>
        </p:nvSpPr>
        <p:spPr bwMode="auto">
          <a:xfrm>
            <a:off x="458357" y="2892031"/>
            <a:ext cx="5058098" cy="60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0"/>
              </a:spcBef>
              <a:spcAft>
                <a:spcPct val="0"/>
              </a:spcAft>
              <a:defRPr sz="3600" b="1" kern="1200">
                <a:solidFill>
                  <a:schemeClr val="bg2"/>
                </a:solidFill>
                <a:latin typeface="PT Sans"/>
                <a:ea typeface="PT Sans" pitchFamily="34" charset="0"/>
                <a:cs typeface="PT Sans"/>
              </a:defRPr>
            </a:lvl1pPr>
            <a:lvl2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2pPr>
            <a:lvl3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3pPr>
            <a:lvl4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4pPr>
            <a:lvl5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5pPr>
            <a:lvl6pPr marL="4572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6pPr>
            <a:lvl7pPr marL="9144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7pPr>
            <a:lvl8pPr marL="13716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8pPr>
            <a:lvl9pPr marL="18288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9pPr>
          </a:lstStyle>
          <a:p>
            <a:endParaRPr lang="en-US" sz="2400" dirty="0">
              <a:solidFill>
                <a:srgbClr val="000000"/>
              </a:solidFill>
              <a:latin typeface="Calibri" charset="0"/>
              <a:ea typeface="Calibri" charset="0"/>
              <a:cs typeface="Calibri" charset="0"/>
            </a:endParaRPr>
          </a:p>
        </p:txBody>
      </p:sp>
      <p:sp>
        <p:nvSpPr>
          <p:cNvPr id="9" name="Text Placeholder 7"/>
          <p:cNvSpPr>
            <a:spLocks noGrp="1"/>
          </p:cNvSpPr>
          <p:nvPr>
            <p:ph type="body" sz="quarter" idx="10"/>
          </p:nvPr>
        </p:nvSpPr>
        <p:spPr>
          <a:xfrm>
            <a:off x="458355" y="1855810"/>
            <a:ext cx="7353300" cy="1036221"/>
          </a:xfrm>
        </p:spPr>
        <p:txBody>
          <a:bodyPr anchor="b"/>
          <a:lstStyle>
            <a:lvl1pPr marL="0" indent="0">
              <a:buFontTx/>
              <a:buNone/>
              <a:defRPr sz="3600" b="1">
                <a:solidFill>
                  <a:schemeClr val="bg1"/>
                </a:solidFill>
              </a:defRPr>
            </a:lvl1pPr>
            <a:lvl2pPr marL="457200" indent="0">
              <a:buFontTx/>
              <a:buNone/>
              <a:defRPr sz="3200" b="1">
                <a:solidFill>
                  <a:schemeClr val="bg2">
                    <a:lumMod val="10000"/>
                  </a:schemeClr>
                </a:solidFill>
              </a:defRPr>
            </a:lvl2pPr>
            <a:lvl3pPr marL="914400" indent="0">
              <a:buFontTx/>
              <a:buNone/>
              <a:defRPr sz="3200" b="1">
                <a:solidFill>
                  <a:schemeClr val="bg1"/>
                </a:solidFill>
              </a:defRPr>
            </a:lvl3pPr>
            <a:lvl4pPr marL="1371600" indent="0">
              <a:buFontTx/>
              <a:buNone/>
              <a:defRPr sz="2800" b="1">
                <a:solidFill>
                  <a:schemeClr val="bg1"/>
                </a:solidFill>
              </a:defRPr>
            </a:lvl4pPr>
            <a:lvl5pPr marL="1828800" indent="0">
              <a:buFontTx/>
              <a:buNone/>
              <a:defRPr sz="2800" b="1">
                <a:solidFill>
                  <a:schemeClr val="bg1"/>
                </a:solidFill>
              </a:defRPr>
            </a:lvl5pPr>
          </a:lstStyle>
          <a:p>
            <a:pPr lvl="0"/>
            <a:r>
              <a:rPr lang="en-US" dirty="0" smtClean="0"/>
              <a:t>Click to edit Master text styles</a:t>
            </a:r>
          </a:p>
        </p:txBody>
      </p:sp>
      <p:sp>
        <p:nvSpPr>
          <p:cNvPr id="10" name="Text Placeholder 7"/>
          <p:cNvSpPr>
            <a:spLocks noGrp="1"/>
          </p:cNvSpPr>
          <p:nvPr>
            <p:ph type="body" sz="quarter" idx="11"/>
          </p:nvPr>
        </p:nvSpPr>
        <p:spPr>
          <a:xfrm>
            <a:off x="458355" y="2892768"/>
            <a:ext cx="7353300" cy="979487"/>
          </a:xfrm>
        </p:spPr>
        <p:txBody>
          <a:bodyPr>
            <a:normAutofit/>
          </a:bodyPr>
          <a:lstStyle>
            <a:lvl1pPr marL="0" indent="0">
              <a:buNone/>
              <a:defRPr lang="en-US" sz="2400" b="1" kern="1200" dirty="0" smtClean="0">
                <a:solidFill>
                  <a:schemeClr val="tx1"/>
                </a:solidFill>
                <a:latin typeface="Calibri"/>
                <a:ea typeface="Calibri" charset="0"/>
                <a:cs typeface="Calibri" charset="0"/>
              </a:defRPr>
            </a:lvl1pPr>
          </a:lstStyle>
          <a:p>
            <a:pPr lvl="0"/>
            <a:r>
              <a:rPr lang="en-US" dirty="0" smtClean="0"/>
              <a:t>Click to edit Master text styles</a:t>
            </a:r>
          </a:p>
        </p:txBody>
      </p:sp>
      <p:sp>
        <p:nvSpPr>
          <p:cNvPr id="13" name="Freeform 12"/>
          <p:cNvSpPr/>
          <p:nvPr userDrawn="1"/>
        </p:nvSpPr>
        <p:spPr>
          <a:xfrm rot="1350146">
            <a:off x="6715242" y="294761"/>
            <a:ext cx="1708148" cy="1537421"/>
          </a:xfrm>
          <a:custGeom>
            <a:avLst/>
            <a:gdLst>
              <a:gd name="connsiteX0" fmla="*/ 915098 w 3293666"/>
              <a:gd name="connsiteY0" fmla="*/ 113210 h 2964468"/>
              <a:gd name="connsiteX1" fmla="*/ 2851258 w 3293666"/>
              <a:gd name="connsiteY1" fmla="*/ 915098 h 2964468"/>
              <a:gd name="connsiteX2" fmla="*/ 2934542 w 3293666"/>
              <a:gd name="connsiteY2" fmla="*/ 1777390 h 2964468"/>
              <a:gd name="connsiteX3" fmla="*/ 2912806 w 3293666"/>
              <a:gd name="connsiteY3" fmla="*/ 1862749 h 2964468"/>
              <a:gd name="connsiteX4" fmla="*/ 3293666 w 3293666"/>
              <a:gd name="connsiteY4" fmla="*/ 2546058 h 2964468"/>
              <a:gd name="connsiteX5" fmla="*/ 2512528 w 3293666"/>
              <a:gd name="connsiteY5" fmla="*/ 2546058 h 2964468"/>
              <a:gd name="connsiteX6" fmla="*/ 2430979 w 3293666"/>
              <a:gd name="connsiteY6" fmla="*/ 2621061 h 2964468"/>
              <a:gd name="connsiteX7" fmla="*/ 2049371 w 3293666"/>
              <a:gd name="connsiteY7" fmla="*/ 2851258 h 2964468"/>
              <a:gd name="connsiteX8" fmla="*/ 113210 w 3293666"/>
              <a:gd name="connsiteY8" fmla="*/ 2049371 h 2964468"/>
              <a:gd name="connsiteX9" fmla="*/ 915098 w 3293666"/>
              <a:gd name="connsiteY9" fmla="*/ 113210 h 296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3666" h="2964468">
                <a:moveTo>
                  <a:pt x="915098" y="113210"/>
                </a:moveTo>
                <a:cubicBezTo>
                  <a:pt x="1671188" y="-200011"/>
                  <a:pt x="2538038" y="159007"/>
                  <a:pt x="2851258" y="915098"/>
                </a:cubicBezTo>
                <a:cubicBezTo>
                  <a:pt x="2968716" y="1198632"/>
                  <a:pt x="2991640" y="1497741"/>
                  <a:pt x="2934542" y="1777390"/>
                </a:cubicBezTo>
                <a:lnTo>
                  <a:pt x="2912806" y="1862749"/>
                </a:lnTo>
                <a:lnTo>
                  <a:pt x="3293666" y="2546058"/>
                </a:lnTo>
                <a:lnTo>
                  <a:pt x="2512528" y="2546058"/>
                </a:lnTo>
                <a:lnTo>
                  <a:pt x="2430979" y="2621061"/>
                </a:lnTo>
                <a:cubicBezTo>
                  <a:pt x="2318945" y="2714337"/>
                  <a:pt x="2191138" y="2792529"/>
                  <a:pt x="2049371" y="2851258"/>
                </a:cubicBezTo>
                <a:cubicBezTo>
                  <a:pt x="1293280" y="3164479"/>
                  <a:pt x="426431" y="2805461"/>
                  <a:pt x="113210" y="2049371"/>
                </a:cubicBezTo>
                <a:cubicBezTo>
                  <a:pt x="-200011" y="1293280"/>
                  <a:pt x="159007" y="426431"/>
                  <a:pt x="915098" y="11321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reeform 14"/>
          <p:cNvSpPr/>
          <p:nvPr userDrawn="1"/>
        </p:nvSpPr>
        <p:spPr>
          <a:xfrm rot="5672989">
            <a:off x="8130335" y="1339815"/>
            <a:ext cx="541309" cy="487206"/>
          </a:xfrm>
          <a:custGeom>
            <a:avLst/>
            <a:gdLst>
              <a:gd name="connsiteX0" fmla="*/ 915098 w 3293666"/>
              <a:gd name="connsiteY0" fmla="*/ 113210 h 2964468"/>
              <a:gd name="connsiteX1" fmla="*/ 2851258 w 3293666"/>
              <a:gd name="connsiteY1" fmla="*/ 915098 h 2964468"/>
              <a:gd name="connsiteX2" fmla="*/ 2934542 w 3293666"/>
              <a:gd name="connsiteY2" fmla="*/ 1777390 h 2964468"/>
              <a:gd name="connsiteX3" fmla="*/ 2912806 w 3293666"/>
              <a:gd name="connsiteY3" fmla="*/ 1862749 h 2964468"/>
              <a:gd name="connsiteX4" fmla="*/ 3293666 w 3293666"/>
              <a:gd name="connsiteY4" fmla="*/ 2546058 h 2964468"/>
              <a:gd name="connsiteX5" fmla="*/ 2512528 w 3293666"/>
              <a:gd name="connsiteY5" fmla="*/ 2546058 h 2964468"/>
              <a:gd name="connsiteX6" fmla="*/ 2430979 w 3293666"/>
              <a:gd name="connsiteY6" fmla="*/ 2621061 h 2964468"/>
              <a:gd name="connsiteX7" fmla="*/ 2049371 w 3293666"/>
              <a:gd name="connsiteY7" fmla="*/ 2851258 h 2964468"/>
              <a:gd name="connsiteX8" fmla="*/ 113210 w 3293666"/>
              <a:gd name="connsiteY8" fmla="*/ 2049371 h 2964468"/>
              <a:gd name="connsiteX9" fmla="*/ 915098 w 3293666"/>
              <a:gd name="connsiteY9" fmla="*/ 113210 h 296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3666" h="2964468">
                <a:moveTo>
                  <a:pt x="915098" y="113210"/>
                </a:moveTo>
                <a:cubicBezTo>
                  <a:pt x="1671188" y="-200011"/>
                  <a:pt x="2538038" y="159007"/>
                  <a:pt x="2851258" y="915098"/>
                </a:cubicBezTo>
                <a:cubicBezTo>
                  <a:pt x="2968716" y="1198632"/>
                  <a:pt x="2991640" y="1497741"/>
                  <a:pt x="2934542" y="1777390"/>
                </a:cubicBezTo>
                <a:lnTo>
                  <a:pt x="2912806" y="1862749"/>
                </a:lnTo>
                <a:lnTo>
                  <a:pt x="3293666" y="2546058"/>
                </a:lnTo>
                <a:lnTo>
                  <a:pt x="2512528" y="2546058"/>
                </a:lnTo>
                <a:lnTo>
                  <a:pt x="2430979" y="2621061"/>
                </a:lnTo>
                <a:cubicBezTo>
                  <a:pt x="2318945" y="2714337"/>
                  <a:pt x="2191138" y="2792529"/>
                  <a:pt x="2049371" y="2851258"/>
                </a:cubicBezTo>
                <a:cubicBezTo>
                  <a:pt x="1293280" y="3164479"/>
                  <a:pt x="426431" y="2805461"/>
                  <a:pt x="113210" y="2049371"/>
                </a:cubicBezTo>
                <a:cubicBezTo>
                  <a:pt x="-200011" y="1293280"/>
                  <a:pt x="159007" y="426431"/>
                  <a:pt x="915098" y="113210"/>
                </a:cubicBez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743378" y="570324"/>
            <a:ext cx="1430661" cy="953678"/>
          </a:xfrm>
          <a:prstGeom prst="rect">
            <a:avLst/>
          </a:prstGeom>
        </p:spPr>
      </p:pic>
    </p:spTree>
    <p:extLst>
      <p:ext uri="{BB962C8B-B14F-4D97-AF65-F5344CB8AC3E}">
        <p14:creationId xmlns:p14="http://schemas.microsoft.com/office/powerpoint/2010/main" val="32194634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and 3 Content">
    <p:spTree>
      <p:nvGrpSpPr>
        <p:cNvPr id="1" name=""/>
        <p:cNvGrpSpPr/>
        <p:nvPr/>
      </p:nvGrpSpPr>
      <p:grpSpPr>
        <a:xfrm>
          <a:off x="0" y="0"/>
          <a:ext cx="0" cy="0"/>
          <a:chOff x="0" y="0"/>
          <a:chExt cx="0" cy="0"/>
        </a:xfrm>
      </p:grpSpPr>
      <p:sp>
        <p:nvSpPr>
          <p:cNvPr id="8" name="Segnaposto numero diapositiva 19"/>
          <p:cNvSpPr txBox="1">
            <a:spLocks/>
          </p:cNvSpPr>
          <p:nvPr userDrawn="1"/>
        </p:nvSpPr>
        <p:spPr bwMode="auto">
          <a:xfrm>
            <a:off x="8460432" y="4706629"/>
            <a:ext cx="332686" cy="173285"/>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bodyPr>
          <a:lstStyle>
            <a:defPPr>
              <a:defRPr lang="it-IT"/>
            </a:defPPr>
            <a:lvl1pPr algn="r" rtl="0" fontAlgn="base">
              <a:spcBef>
                <a:spcPct val="0"/>
              </a:spcBef>
              <a:spcAft>
                <a:spcPct val="0"/>
              </a:spcAft>
              <a:defRPr sz="1400" b="0" kern="1200">
                <a:solidFill>
                  <a:schemeClr val="tx1"/>
                </a:solidFill>
                <a:latin typeface="+mj-lt"/>
                <a:ea typeface="+mn-ea"/>
                <a:cs typeface="+mn-cs"/>
              </a:defRPr>
            </a:lvl1pPr>
            <a:lvl2pPr marL="457200" algn="l" rtl="0" fontAlgn="base">
              <a:spcBef>
                <a:spcPct val="0"/>
              </a:spcBef>
              <a:spcAft>
                <a:spcPct val="0"/>
              </a:spcAft>
              <a:defRPr sz="2600" b="1" kern="1200">
                <a:solidFill>
                  <a:srgbClr val="61656A"/>
                </a:solidFill>
                <a:latin typeface="Helvetica" pitchFamily="34" charset="0"/>
                <a:ea typeface="+mn-ea"/>
                <a:cs typeface="Arial" charset="0"/>
              </a:defRPr>
            </a:lvl2pPr>
            <a:lvl3pPr marL="914400" algn="l" rtl="0" fontAlgn="base">
              <a:spcBef>
                <a:spcPct val="0"/>
              </a:spcBef>
              <a:spcAft>
                <a:spcPct val="0"/>
              </a:spcAft>
              <a:defRPr sz="2600" b="1" kern="1200">
                <a:solidFill>
                  <a:srgbClr val="61656A"/>
                </a:solidFill>
                <a:latin typeface="Helvetica" pitchFamily="34" charset="0"/>
                <a:ea typeface="+mn-ea"/>
                <a:cs typeface="Arial" charset="0"/>
              </a:defRPr>
            </a:lvl3pPr>
            <a:lvl4pPr marL="1371600" algn="l" rtl="0" fontAlgn="base">
              <a:spcBef>
                <a:spcPct val="0"/>
              </a:spcBef>
              <a:spcAft>
                <a:spcPct val="0"/>
              </a:spcAft>
              <a:defRPr sz="2600" b="1" kern="1200">
                <a:solidFill>
                  <a:srgbClr val="61656A"/>
                </a:solidFill>
                <a:latin typeface="Helvetica" pitchFamily="34" charset="0"/>
                <a:ea typeface="+mn-ea"/>
                <a:cs typeface="Arial" charset="0"/>
              </a:defRPr>
            </a:lvl4pPr>
            <a:lvl5pPr marL="1828800" algn="l" rtl="0" fontAlgn="base">
              <a:spcBef>
                <a:spcPct val="0"/>
              </a:spcBef>
              <a:spcAft>
                <a:spcPct val="0"/>
              </a:spcAft>
              <a:defRPr sz="2600" b="1" kern="1200">
                <a:solidFill>
                  <a:srgbClr val="61656A"/>
                </a:solidFill>
                <a:latin typeface="Helvetica" pitchFamily="34" charset="0"/>
                <a:ea typeface="+mn-ea"/>
                <a:cs typeface="Arial" charset="0"/>
              </a:defRPr>
            </a:lvl5pPr>
            <a:lvl6pPr marL="2286000" algn="l" defTabSz="914400" rtl="0" eaLnBrk="1" latinLnBrk="0" hangingPunct="1">
              <a:defRPr sz="2600" b="1" kern="1200">
                <a:solidFill>
                  <a:srgbClr val="61656A"/>
                </a:solidFill>
                <a:latin typeface="Helvetica" pitchFamily="34" charset="0"/>
                <a:ea typeface="+mn-ea"/>
                <a:cs typeface="Arial" charset="0"/>
              </a:defRPr>
            </a:lvl6pPr>
            <a:lvl7pPr marL="2743200" algn="l" defTabSz="914400" rtl="0" eaLnBrk="1" latinLnBrk="0" hangingPunct="1">
              <a:defRPr sz="2600" b="1" kern="1200">
                <a:solidFill>
                  <a:srgbClr val="61656A"/>
                </a:solidFill>
                <a:latin typeface="Helvetica" pitchFamily="34" charset="0"/>
                <a:ea typeface="+mn-ea"/>
                <a:cs typeface="Arial" charset="0"/>
              </a:defRPr>
            </a:lvl7pPr>
            <a:lvl8pPr marL="3200400" algn="l" defTabSz="914400" rtl="0" eaLnBrk="1" latinLnBrk="0" hangingPunct="1">
              <a:defRPr sz="2600" b="1" kern="1200">
                <a:solidFill>
                  <a:srgbClr val="61656A"/>
                </a:solidFill>
                <a:latin typeface="Helvetica" pitchFamily="34" charset="0"/>
                <a:ea typeface="+mn-ea"/>
                <a:cs typeface="Arial" charset="0"/>
              </a:defRPr>
            </a:lvl8pPr>
            <a:lvl9pPr marL="3657600" algn="l" defTabSz="914400" rtl="0" eaLnBrk="1" latinLnBrk="0" hangingPunct="1">
              <a:defRPr sz="2600" b="1" kern="1200">
                <a:solidFill>
                  <a:srgbClr val="61656A"/>
                </a:solidFill>
                <a:latin typeface="Helvetica" pitchFamily="34" charset="0"/>
                <a:ea typeface="+mn-ea"/>
                <a:cs typeface="Arial" charset="0"/>
              </a:defRPr>
            </a:lvl9pPr>
          </a:lstStyle>
          <a:p>
            <a:pPr algn="l"/>
            <a:fld id="{68144B80-572D-40C5-899C-C859039AFF8F}" type="slidenum">
              <a:rPr lang="it-IT" sz="900" smtClean="0">
                <a:solidFill>
                  <a:schemeClr val="tx1"/>
                </a:solidFill>
                <a:latin typeface="+mn-lt"/>
                <a:cs typeface="Calibri" charset="0"/>
              </a:rPr>
              <a:pPr algn="l"/>
              <a:t>‹#›</a:t>
            </a:fld>
            <a:endParaRPr lang="it-IT" sz="900" dirty="0">
              <a:solidFill>
                <a:schemeClr val="tx1"/>
              </a:solidFill>
              <a:latin typeface="+mn-lt"/>
              <a:cs typeface="Calibri" charset="0"/>
            </a:endParaRPr>
          </a:p>
        </p:txBody>
      </p:sp>
      <p:pic>
        <p:nvPicPr>
          <p:cNvPr id="6" name="Immagin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24669" y="4681079"/>
            <a:ext cx="506822" cy="135000"/>
          </a:xfrm>
          <a:prstGeom prst="rect">
            <a:avLst/>
          </a:prstGeom>
        </p:spPr>
      </p:pic>
      <p:sp>
        <p:nvSpPr>
          <p:cNvPr id="10" name="Content Placeholder 2"/>
          <p:cNvSpPr>
            <a:spLocks noGrp="1"/>
          </p:cNvSpPr>
          <p:nvPr>
            <p:ph sz="half" idx="1"/>
          </p:nvPr>
        </p:nvSpPr>
        <p:spPr>
          <a:xfrm>
            <a:off x="351766" y="1761660"/>
            <a:ext cx="2673000" cy="2592288"/>
          </a:xfrm>
        </p:spPr>
        <p:txBody>
          <a:bodyPr/>
          <a:lstStyle>
            <a:lvl1pPr>
              <a:defRPr sz="1050">
                <a:solidFill>
                  <a:schemeClr val="accent3">
                    <a:lumMod val="75000"/>
                  </a:schemeClr>
                </a:solidFill>
              </a:defRPr>
            </a:lvl1pPr>
            <a:lvl2pPr>
              <a:defRPr sz="900">
                <a:solidFill>
                  <a:schemeClr val="accent3">
                    <a:lumMod val="75000"/>
                  </a:schemeClr>
                </a:solidFill>
              </a:defRPr>
            </a:lvl2pPr>
            <a:lvl3pPr>
              <a:defRPr sz="825">
                <a:solidFill>
                  <a:schemeClr val="accent3">
                    <a:lumMod val="75000"/>
                  </a:schemeClr>
                </a:solidFill>
              </a:defRPr>
            </a:lvl3pPr>
            <a:lvl4pPr>
              <a:defRPr sz="788">
                <a:solidFill>
                  <a:schemeClr val="accent3">
                    <a:lumMod val="75000"/>
                  </a:schemeClr>
                </a:solidFill>
              </a:defRPr>
            </a:lvl4pPr>
            <a:lvl5pPr>
              <a:defRPr sz="788">
                <a:solidFill>
                  <a:schemeClr val="accent3">
                    <a:lumMod val="75000"/>
                  </a:schemeClr>
                </a:solidFill>
              </a:defRPr>
            </a:lvl5pPr>
            <a:lvl6pPr>
              <a:defRPr sz="1350"/>
            </a:lvl6pPr>
            <a:lvl7pPr>
              <a:defRPr sz="1350"/>
            </a:lvl7pPr>
            <a:lvl8pPr>
              <a:defRPr sz="1350"/>
            </a:lvl8pPr>
            <a:lvl9pPr>
              <a:defRPr sz="135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9" name="Text Placeholder 2"/>
          <p:cNvSpPr>
            <a:spLocks noGrp="1"/>
          </p:cNvSpPr>
          <p:nvPr>
            <p:ph type="body" idx="12"/>
          </p:nvPr>
        </p:nvSpPr>
        <p:spPr>
          <a:xfrm>
            <a:off x="351766" y="1167594"/>
            <a:ext cx="2673000" cy="453584"/>
          </a:xfrm>
        </p:spPr>
        <p:txBody>
          <a:bodyPr anchor="b">
            <a:normAutofit/>
          </a:bodyPr>
          <a:lstStyle>
            <a:lvl1pPr marL="0" indent="0">
              <a:buNone/>
              <a:defRPr lang="en-US" sz="1350" b="1" kern="1200" dirty="0" smtClean="0">
                <a:solidFill>
                  <a:schemeClr val="tx1"/>
                </a:solidFill>
                <a:latin typeface="+mj-lt"/>
                <a:ea typeface="Calibri" charset="0"/>
                <a:cs typeface="Calibri" charset="0"/>
              </a:defRPr>
            </a:lvl1pPr>
            <a:lvl2pPr marL="257198" indent="0">
              <a:buNone/>
              <a:defRPr sz="1125" b="1"/>
            </a:lvl2pPr>
            <a:lvl3pPr marL="514397" indent="0">
              <a:buNone/>
              <a:defRPr sz="1050" b="1"/>
            </a:lvl3pPr>
            <a:lvl4pPr marL="771596" indent="0">
              <a:buNone/>
              <a:defRPr sz="900" b="1"/>
            </a:lvl4pPr>
            <a:lvl5pPr marL="1028795" indent="0">
              <a:buNone/>
              <a:defRPr sz="900" b="1"/>
            </a:lvl5pPr>
            <a:lvl6pPr marL="1285993" indent="0">
              <a:buNone/>
              <a:defRPr sz="900" b="1"/>
            </a:lvl6pPr>
            <a:lvl7pPr marL="1543191" indent="0">
              <a:buNone/>
              <a:defRPr sz="900" b="1"/>
            </a:lvl7pPr>
            <a:lvl8pPr marL="1800390" indent="0">
              <a:buNone/>
              <a:defRPr sz="900" b="1"/>
            </a:lvl8pPr>
            <a:lvl9pPr marL="2057589" indent="0">
              <a:buNone/>
              <a:defRPr sz="900" b="1"/>
            </a:lvl9pPr>
          </a:lstStyle>
          <a:p>
            <a:pPr marL="0" lvl="0" indent="0" algn="l" defTabSz="257198" rtl="0" eaLnBrk="1" latinLnBrk="0" hangingPunct="1">
              <a:spcBef>
                <a:spcPct val="20000"/>
              </a:spcBef>
              <a:buFont typeface="Arial"/>
              <a:buNone/>
            </a:pPr>
            <a:r>
              <a:rPr lang="it-IT" dirty="0" smtClean="0"/>
              <a:t>Fare clic per modificare stili del testo dello schema</a:t>
            </a:r>
          </a:p>
        </p:txBody>
      </p:sp>
      <p:sp>
        <p:nvSpPr>
          <p:cNvPr id="18" name="Content Placeholder 2"/>
          <p:cNvSpPr>
            <a:spLocks noGrp="1"/>
          </p:cNvSpPr>
          <p:nvPr>
            <p:ph sz="half" idx="13" hasCustomPrompt="1"/>
          </p:nvPr>
        </p:nvSpPr>
        <p:spPr>
          <a:xfrm>
            <a:off x="3221850" y="1761660"/>
            <a:ext cx="2673000" cy="2592288"/>
          </a:xfrm>
        </p:spPr>
        <p:txBody>
          <a:bodyPr>
            <a:normAutofit/>
          </a:bodyPr>
          <a:lstStyle>
            <a:lvl1pPr algn="l" rtl="0" eaLnBrk="1" fontAlgn="base" hangingPunct="1">
              <a:spcBef>
                <a:spcPct val="20000"/>
              </a:spcBef>
              <a:spcAft>
                <a:spcPct val="0"/>
              </a:spcAft>
              <a:defRPr lang="en-US" altLang="en-US" sz="1050" b="0" kern="1200" dirty="0" smtClean="0">
                <a:solidFill>
                  <a:schemeClr val="accent3">
                    <a:lumMod val="75000"/>
                  </a:schemeClr>
                </a:solidFill>
                <a:latin typeface="+mn-lt"/>
                <a:ea typeface="+mn-ea"/>
                <a:cs typeface="Calibri" charset="0"/>
              </a:defRPr>
            </a:lvl1pPr>
            <a:lvl2pPr marL="600061" indent="-257175" algn="l" rtl="0" eaLnBrk="1" fontAlgn="base" hangingPunct="1">
              <a:spcBef>
                <a:spcPct val="20000"/>
              </a:spcBef>
              <a:spcAft>
                <a:spcPct val="0"/>
              </a:spcAft>
              <a:defRPr lang="en-US" altLang="en-US" sz="900" kern="1200" dirty="0" smtClean="0">
                <a:solidFill>
                  <a:schemeClr val="accent3">
                    <a:lumMod val="75000"/>
                  </a:schemeClr>
                </a:solidFill>
                <a:latin typeface="+mn-lt"/>
                <a:ea typeface="+mn-ea"/>
                <a:cs typeface="Calibri" charset="0"/>
              </a:defRPr>
            </a:lvl2pPr>
            <a:lvl3pPr marL="942946" indent="-257175" algn="l" rtl="0" eaLnBrk="1" fontAlgn="base" hangingPunct="1">
              <a:spcBef>
                <a:spcPct val="20000"/>
              </a:spcBef>
              <a:spcAft>
                <a:spcPct val="0"/>
              </a:spcAft>
              <a:defRPr lang="en-US" altLang="en-US" sz="825" kern="1200" dirty="0" smtClean="0">
                <a:solidFill>
                  <a:schemeClr val="accent3">
                    <a:lumMod val="75000"/>
                  </a:schemeClr>
                </a:solidFill>
                <a:latin typeface="+mn-lt"/>
                <a:ea typeface="+mn-ea"/>
                <a:cs typeface="Calibri" charset="0"/>
              </a:defRPr>
            </a:lvl3pPr>
            <a:lvl4pPr marL="1242970" indent="-214313" algn="l" rtl="0" eaLnBrk="1" fontAlgn="base" hangingPunct="1">
              <a:spcBef>
                <a:spcPct val="20000"/>
              </a:spcBef>
              <a:spcAft>
                <a:spcPct val="0"/>
              </a:spcAft>
              <a:defRPr lang="en-US" altLang="en-US" sz="788" kern="1200" dirty="0" smtClean="0">
                <a:solidFill>
                  <a:schemeClr val="accent3">
                    <a:lumMod val="75000"/>
                  </a:schemeClr>
                </a:solidFill>
                <a:latin typeface="+mn-lt"/>
                <a:ea typeface="+mn-ea"/>
                <a:cs typeface="Calibri" charset="0"/>
              </a:defRPr>
            </a:lvl4pPr>
            <a:lvl5pPr marL="1585855" indent="-214313" algn="l" rtl="0" eaLnBrk="1" fontAlgn="base" hangingPunct="1">
              <a:spcBef>
                <a:spcPct val="20000"/>
              </a:spcBef>
              <a:spcAft>
                <a:spcPct val="0"/>
              </a:spcAft>
              <a:defRPr lang="en-US" altLang="en-US" sz="788" kern="1200" dirty="0">
                <a:solidFill>
                  <a:schemeClr val="accent3">
                    <a:lumMod val="75000"/>
                  </a:schemeClr>
                </a:solidFill>
                <a:latin typeface="+mn-lt"/>
                <a:ea typeface="+mn-ea"/>
                <a:cs typeface="Calibri" charset="0"/>
              </a:defRPr>
            </a:lvl5pPr>
            <a:lvl6pPr>
              <a:defRPr sz="1350"/>
            </a:lvl6pPr>
            <a:lvl7pPr>
              <a:defRPr sz="1350"/>
            </a:lvl7pPr>
            <a:lvl8pPr>
              <a:defRPr sz="1350"/>
            </a:lvl8pPr>
            <a:lvl9pPr>
              <a:defRPr sz="1350"/>
            </a:lvl9pPr>
          </a:lstStyle>
          <a:p>
            <a:pPr lvl="0"/>
            <a:r>
              <a:rPr lang="en-US" dirty="0" smtClean="0"/>
              <a:t>Click to edit Master text styles</a:t>
            </a:r>
          </a:p>
          <a:p>
            <a:pPr marL="600061" lvl="1" indent="-257175" algn="l" rtl="0" eaLnBrk="1" fontAlgn="base" hangingPunct="1">
              <a:spcBef>
                <a:spcPct val="20000"/>
              </a:spcBef>
              <a:spcAft>
                <a:spcPct val="0"/>
              </a:spcAft>
              <a:buChar char="–"/>
            </a:pPr>
            <a:r>
              <a:rPr lang="en-US" dirty="0" smtClean="0"/>
              <a:t>Second level</a:t>
            </a:r>
          </a:p>
          <a:p>
            <a:pPr marL="942946" lvl="2" indent="-257175" algn="l" rtl="0" eaLnBrk="1" fontAlgn="base" hangingPunct="1">
              <a:spcBef>
                <a:spcPct val="20000"/>
              </a:spcBef>
              <a:spcAft>
                <a:spcPct val="0"/>
              </a:spcAft>
              <a:buChar char="•"/>
            </a:pPr>
            <a:r>
              <a:rPr lang="en-US" dirty="0" smtClean="0"/>
              <a:t>Third level</a:t>
            </a:r>
          </a:p>
          <a:p>
            <a:pPr marL="1242970" lvl="3" indent="-214313" algn="l" rtl="0" eaLnBrk="1" fontAlgn="base" hangingPunct="1">
              <a:spcBef>
                <a:spcPct val="20000"/>
              </a:spcBef>
              <a:spcAft>
                <a:spcPct val="0"/>
              </a:spcAft>
              <a:buChar char="–"/>
            </a:pPr>
            <a:r>
              <a:rPr lang="en-US" dirty="0" smtClean="0"/>
              <a:t>Fourth level</a:t>
            </a:r>
          </a:p>
          <a:p>
            <a:pPr marL="1585855" lvl="4" indent="-214313" algn="l" rtl="0" eaLnBrk="1" fontAlgn="base" hangingPunct="1">
              <a:spcBef>
                <a:spcPct val="20000"/>
              </a:spcBef>
              <a:spcAft>
                <a:spcPct val="0"/>
              </a:spcAft>
              <a:buChar char="»"/>
            </a:pPr>
            <a:r>
              <a:rPr lang="en-US" dirty="0" smtClean="0"/>
              <a:t>Fifth level</a:t>
            </a:r>
            <a:endParaRPr lang="en-US" dirty="0"/>
          </a:p>
        </p:txBody>
      </p:sp>
      <p:sp>
        <p:nvSpPr>
          <p:cNvPr id="19" name="Text Placeholder 2"/>
          <p:cNvSpPr>
            <a:spLocks noGrp="1"/>
          </p:cNvSpPr>
          <p:nvPr>
            <p:ph type="body" idx="14"/>
          </p:nvPr>
        </p:nvSpPr>
        <p:spPr>
          <a:xfrm>
            <a:off x="3221850" y="1167594"/>
            <a:ext cx="2673000" cy="453584"/>
          </a:xfrm>
        </p:spPr>
        <p:txBody>
          <a:bodyPr anchor="b">
            <a:normAutofit/>
          </a:bodyPr>
          <a:lstStyle>
            <a:lvl1pPr marL="0" indent="0">
              <a:buNone/>
              <a:defRPr lang="en-US" sz="1350" b="1" kern="1200" dirty="0" smtClean="0">
                <a:solidFill>
                  <a:schemeClr val="tx1"/>
                </a:solidFill>
                <a:latin typeface="+mj-lt"/>
                <a:ea typeface="Calibri" charset="0"/>
                <a:cs typeface="Calibri" charset="0"/>
              </a:defRPr>
            </a:lvl1pPr>
            <a:lvl2pPr marL="257198" indent="0">
              <a:buNone/>
              <a:defRPr sz="1125" b="1"/>
            </a:lvl2pPr>
            <a:lvl3pPr marL="514397" indent="0">
              <a:buNone/>
              <a:defRPr sz="1050" b="1"/>
            </a:lvl3pPr>
            <a:lvl4pPr marL="771596" indent="0">
              <a:buNone/>
              <a:defRPr sz="900" b="1"/>
            </a:lvl4pPr>
            <a:lvl5pPr marL="1028795" indent="0">
              <a:buNone/>
              <a:defRPr sz="900" b="1"/>
            </a:lvl5pPr>
            <a:lvl6pPr marL="1285993" indent="0">
              <a:buNone/>
              <a:defRPr sz="900" b="1"/>
            </a:lvl6pPr>
            <a:lvl7pPr marL="1543191" indent="0">
              <a:buNone/>
              <a:defRPr sz="900" b="1"/>
            </a:lvl7pPr>
            <a:lvl8pPr marL="1800390" indent="0">
              <a:buNone/>
              <a:defRPr sz="900" b="1"/>
            </a:lvl8pPr>
            <a:lvl9pPr marL="2057589" indent="0">
              <a:buNone/>
              <a:defRPr sz="900" b="1"/>
            </a:lvl9pPr>
          </a:lstStyle>
          <a:p>
            <a:pPr marL="0" lvl="0" indent="0" algn="l" defTabSz="257198" rtl="0" eaLnBrk="1" latinLnBrk="0" hangingPunct="1">
              <a:spcBef>
                <a:spcPct val="20000"/>
              </a:spcBef>
              <a:buFont typeface="Arial"/>
              <a:buNone/>
            </a:pPr>
            <a:r>
              <a:rPr lang="it-IT" dirty="0" smtClean="0"/>
              <a:t>Fare clic per modificare stili del testo dello schema</a:t>
            </a:r>
          </a:p>
        </p:txBody>
      </p:sp>
      <p:sp>
        <p:nvSpPr>
          <p:cNvPr id="20" name="Content Placeholder 2"/>
          <p:cNvSpPr>
            <a:spLocks noGrp="1"/>
          </p:cNvSpPr>
          <p:nvPr>
            <p:ph sz="half" idx="15"/>
          </p:nvPr>
        </p:nvSpPr>
        <p:spPr>
          <a:xfrm>
            <a:off x="6192180" y="1761660"/>
            <a:ext cx="2673000" cy="2592288"/>
          </a:xfrm>
        </p:spPr>
        <p:txBody>
          <a:bodyPr/>
          <a:lstStyle>
            <a:lvl1pPr>
              <a:defRPr lang="en-US" altLang="en-US" sz="1050" b="0" kern="1200" dirty="0" smtClean="0">
                <a:solidFill>
                  <a:schemeClr val="accent3">
                    <a:lumMod val="75000"/>
                  </a:schemeClr>
                </a:solidFill>
                <a:latin typeface="+mn-lt"/>
                <a:ea typeface="+mn-ea"/>
                <a:cs typeface="Calibri" charset="0"/>
              </a:defRPr>
            </a:lvl1pPr>
            <a:lvl2pPr marL="600061" indent="-257175">
              <a:defRPr lang="en-US" altLang="en-US" sz="900" kern="1200" dirty="0" smtClean="0">
                <a:solidFill>
                  <a:schemeClr val="accent3">
                    <a:lumMod val="75000"/>
                  </a:schemeClr>
                </a:solidFill>
                <a:latin typeface="+mn-lt"/>
                <a:ea typeface="+mn-ea"/>
                <a:cs typeface="Calibri" charset="0"/>
              </a:defRPr>
            </a:lvl2pPr>
            <a:lvl3pPr marL="942946" indent="-257175">
              <a:defRPr lang="en-US" altLang="en-US" sz="825" kern="1200" dirty="0" smtClean="0">
                <a:solidFill>
                  <a:schemeClr val="accent3">
                    <a:lumMod val="75000"/>
                  </a:schemeClr>
                </a:solidFill>
                <a:latin typeface="+mn-lt"/>
                <a:ea typeface="+mn-ea"/>
                <a:cs typeface="Calibri" charset="0"/>
              </a:defRPr>
            </a:lvl3pPr>
            <a:lvl4pPr marL="1242970" indent="-214313">
              <a:defRPr lang="en-US" altLang="en-US" sz="788" kern="1200" dirty="0" smtClean="0">
                <a:solidFill>
                  <a:schemeClr val="accent3">
                    <a:lumMod val="75000"/>
                  </a:schemeClr>
                </a:solidFill>
                <a:latin typeface="+mn-lt"/>
                <a:ea typeface="+mn-ea"/>
                <a:cs typeface="Calibri" charset="0"/>
              </a:defRPr>
            </a:lvl4pPr>
            <a:lvl5pPr marL="1585855" indent="-214313">
              <a:defRPr lang="en-US" altLang="en-US" sz="788" kern="1200" dirty="0">
                <a:solidFill>
                  <a:schemeClr val="accent3">
                    <a:lumMod val="75000"/>
                  </a:schemeClr>
                </a:solidFill>
                <a:latin typeface="+mn-lt"/>
                <a:ea typeface="+mn-ea"/>
                <a:cs typeface="Calibri" charset="0"/>
              </a:defRPr>
            </a:lvl5pPr>
            <a:lvl6pPr>
              <a:defRPr sz="1350"/>
            </a:lvl6pPr>
            <a:lvl7pPr>
              <a:defRPr sz="1350"/>
            </a:lvl7pPr>
            <a:lvl8pPr>
              <a:defRPr sz="1350"/>
            </a:lvl8pPr>
            <a:lvl9pPr>
              <a:defRPr sz="1350"/>
            </a:lvl9pPr>
          </a:lstStyle>
          <a:p>
            <a:pPr marL="0" lvl="0" indent="0" algn="l" rtl="0" eaLnBrk="1" fontAlgn="base" hangingPunct="1">
              <a:spcBef>
                <a:spcPct val="20000"/>
              </a:spcBef>
              <a:spcAft>
                <a:spcPct val="0"/>
              </a:spcAft>
              <a:buNone/>
            </a:pPr>
            <a:r>
              <a:rPr lang="it-IT" dirty="0" smtClean="0"/>
              <a:t>Fare clic per modificare stili del testo dello schema</a:t>
            </a:r>
          </a:p>
          <a:p>
            <a:pPr marL="0" lvl="1" indent="0" algn="l" rtl="0" eaLnBrk="1" fontAlgn="base" hangingPunct="1">
              <a:spcBef>
                <a:spcPct val="20000"/>
              </a:spcBef>
              <a:spcAft>
                <a:spcPct val="0"/>
              </a:spcAft>
              <a:buNone/>
            </a:pPr>
            <a:r>
              <a:rPr lang="it-IT" dirty="0" smtClean="0"/>
              <a:t>Secondo livello</a:t>
            </a:r>
          </a:p>
          <a:p>
            <a:pPr marL="0" lvl="2" indent="0" algn="l" rtl="0" eaLnBrk="1" fontAlgn="base" hangingPunct="1">
              <a:spcBef>
                <a:spcPct val="20000"/>
              </a:spcBef>
              <a:spcAft>
                <a:spcPct val="0"/>
              </a:spcAft>
              <a:buNone/>
            </a:pPr>
            <a:r>
              <a:rPr lang="it-IT" dirty="0" smtClean="0"/>
              <a:t>Terzo livello</a:t>
            </a:r>
          </a:p>
          <a:p>
            <a:pPr marL="0" lvl="3" indent="0" algn="l" rtl="0" eaLnBrk="1" fontAlgn="base" hangingPunct="1">
              <a:spcBef>
                <a:spcPct val="20000"/>
              </a:spcBef>
              <a:spcAft>
                <a:spcPct val="0"/>
              </a:spcAft>
              <a:buNone/>
            </a:pPr>
            <a:r>
              <a:rPr lang="it-IT" dirty="0" smtClean="0"/>
              <a:t>Quarto livello</a:t>
            </a:r>
          </a:p>
          <a:p>
            <a:pPr marL="0" lvl="4" indent="0" algn="l" rtl="0" eaLnBrk="1" fontAlgn="base" hangingPunct="1">
              <a:spcBef>
                <a:spcPct val="20000"/>
              </a:spcBef>
              <a:spcAft>
                <a:spcPct val="0"/>
              </a:spcAft>
              <a:buNone/>
            </a:pPr>
            <a:r>
              <a:rPr lang="it-IT" dirty="0" smtClean="0"/>
              <a:t>Quinto livello</a:t>
            </a:r>
            <a:endParaRPr lang="en-US" dirty="0"/>
          </a:p>
        </p:txBody>
      </p:sp>
      <p:sp>
        <p:nvSpPr>
          <p:cNvPr id="21" name="Text Placeholder 2"/>
          <p:cNvSpPr>
            <a:spLocks noGrp="1"/>
          </p:cNvSpPr>
          <p:nvPr>
            <p:ph type="body" idx="16"/>
          </p:nvPr>
        </p:nvSpPr>
        <p:spPr>
          <a:xfrm>
            <a:off x="6192179" y="1167594"/>
            <a:ext cx="2673000" cy="453584"/>
          </a:xfrm>
        </p:spPr>
        <p:txBody>
          <a:bodyPr anchor="b">
            <a:normAutofit/>
          </a:bodyPr>
          <a:lstStyle>
            <a:lvl1pPr marL="0" indent="0">
              <a:buNone/>
              <a:defRPr lang="en-US" sz="1350" b="1" kern="1200" dirty="0" smtClean="0">
                <a:solidFill>
                  <a:schemeClr val="tx1"/>
                </a:solidFill>
                <a:latin typeface="+mj-lt"/>
                <a:ea typeface="Calibri" charset="0"/>
                <a:cs typeface="Calibri" charset="0"/>
              </a:defRPr>
            </a:lvl1pPr>
            <a:lvl2pPr marL="257198" indent="0">
              <a:buNone/>
              <a:defRPr sz="1125" b="1"/>
            </a:lvl2pPr>
            <a:lvl3pPr marL="514397" indent="0">
              <a:buNone/>
              <a:defRPr sz="1050" b="1"/>
            </a:lvl3pPr>
            <a:lvl4pPr marL="771596" indent="0">
              <a:buNone/>
              <a:defRPr sz="900" b="1"/>
            </a:lvl4pPr>
            <a:lvl5pPr marL="1028795" indent="0">
              <a:buNone/>
              <a:defRPr sz="900" b="1"/>
            </a:lvl5pPr>
            <a:lvl6pPr marL="1285993" indent="0">
              <a:buNone/>
              <a:defRPr sz="900" b="1"/>
            </a:lvl6pPr>
            <a:lvl7pPr marL="1543191" indent="0">
              <a:buNone/>
              <a:defRPr sz="900" b="1"/>
            </a:lvl7pPr>
            <a:lvl8pPr marL="1800390" indent="0">
              <a:buNone/>
              <a:defRPr sz="900" b="1"/>
            </a:lvl8pPr>
            <a:lvl9pPr marL="2057589" indent="0">
              <a:buNone/>
              <a:defRPr sz="900" b="1"/>
            </a:lvl9pPr>
          </a:lstStyle>
          <a:p>
            <a:pPr marL="0" lvl="0" indent="0" algn="l" defTabSz="257198" rtl="0" eaLnBrk="1" latinLnBrk="0" hangingPunct="1">
              <a:spcBef>
                <a:spcPct val="20000"/>
              </a:spcBef>
              <a:buFont typeface="Arial"/>
              <a:buNone/>
            </a:pPr>
            <a:r>
              <a:rPr lang="it-IT" dirty="0" smtClean="0"/>
              <a:t>Fare clic per modificare stili del testo dello schema</a:t>
            </a:r>
          </a:p>
        </p:txBody>
      </p:sp>
      <p:sp>
        <p:nvSpPr>
          <p:cNvPr id="22" name="Titolo 1"/>
          <p:cNvSpPr>
            <a:spLocks noGrp="1"/>
          </p:cNvSpPr>
          <p:nvPr>
            <p:ph type="title" hasCustomPrompt="1"/>
          </p:nvPr>
        </p:nvSpPr>
        <p:spPr>
          <a:xfrm>
            <a:off x="351766" y="97711"/>
            <a:ext cx="8324690" cy="864096"/>
          </a:xfrm>
          <a:prstGeom prst="rect">
            <a:avLst/>
          </a:prstGeom>
        </p:spPr>
        <p:txBody>
          <a:bodyPr anchor="b">
            <a:noAutofit/>
          </a:bodyPr>
          <a:lstStyle>
            <a:lvl1pPr marL="0" indent="0" algn="l" rtl="0" eaLnBrk="1" fontAlgn="base" hangingPunct="1">
              <a:spcBef>
                <a:spcPct val="20000"/>
              </a:spcBef>
              <a:spcAft>
                <a:spcPct val="0"/>
              </a:spcAft>
              <a:buNone/>
              <a:defRPr lang="en-US" sz="2700" b="1" kern="0" noProof="0" dirty="0">
                <a:solidFill>
                  <a:schemeClr val="tx1"/>
                </a:solidFill>
                <a:latin typeface="+mj-lt"/>
                <a:ea typeface="+mn-ea"/>
                <a:cs typeface="+mn-cs"/>
              </a:defRPr>
            </a:lvl1pPr>
          </a:lstStyle>
          <a:p>
            <a:pPr marL="0" lvl="0" indent="0" algn="l" rtl="0" eaLnBrk="1" fontAlgn="base" hangingPunct="1">
              <a:spcBef>
                <a:spcPct val="20000"/>
              </a:spcBef>
              <a:spcAft>
                <a:spcPct val="0"/>
              </a:spcAft>
              <a:buNone/>
            </a:pPr>
            <a:r>
              <a:rPr lang="en-US" noProof="0" dirty="0" smtClean="0"/>
              <a:t>Click to edit Master title</a:t>
            </a:r>
            <a:endParaRPr lang="en-US" noProof="0" dirty="0"/>
          </a:p>
        </p:txBody>
      </p:sp>
    </p:spTree>
    <p:extLst>
      <p:ext uri="{BB962C8B-B14F-4D97-AF65-F5344CB8AC3E}">
        <p14:creationId xmlns:p14="http://schemas.microsoft.com/office/powerpoint/2010/main" val="1582152040"/>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404042"/>
                </a:solidFill>
                <a:latin typeface="Calibri"/>
                <a:cs typeface="Calibri"/>
              </a:defRPr>
            </a:lvl1pPr>
          </a:lstStyle>
          <a:p>
            <a:endParaRPr/>
          </a:p>
        </p:txBody>
      </p:sp>
      <p:sp>
        <p:nvSpPr>
          <p:cNvPr id="3" name="Holder 3"/>
          <p:cNvSpPr>
            <a:spLocks noGrp="1"/>
          </p:cNvSpPr>
          <p:nvPr>
            <p:ph sz="half" idx="2"/>
          </p:nvPr>
        </p:nvSpPr>
        <p:spPr>
          <a:xfrm>
            <a:off x="457200" y="1183005"/>
            <a:ext cx="397764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59" y="1183005"/>
            <a:ext cx="3977640" cy="3693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825804" y="4843641"/>
            <a:ext cx="1823720" cy="126209"/>
          </a:xfrm>
          <a:prstGeom prst="rect">
            <a:avLst/>
          </a:prstGeom>
        </p:spPr>
        <p:txBody>
          <a:bodyPr lIns="0" tIns="0" rIns="0" bIns="0"/>
          <a:lstStyle>
            <a:lvl1pPr>
              <a:defRPr sz="600" b="0" i="0">
                <a:solidFill>
                  <a:srgbClr val="B5B5B5"/>
                </a:solidFill>
                <a:latin typeface="Calibri"/>
                <a:cs typeface="Calibri"/>
              </a:defRPr>
            </a:lvl1pPr>
          </a:lstStyle>
          <a:p>
            <a:pPr marL="12700">
              <a:lnSpc>
                <a:spcPct val="100000"/>
              </a:lnSpc>
            </a:pPr>
            <a:r>
              <a:rPr sz="800" spc="-10" dirty="0"/>
              <a:t>©</a:t>
            </a:r>
            <a:r>
              <a:rPr sz="800" spc="-5" dirty="0"/>
              <a:t> </a:t>
            </a:r>
            <a:r>
              <a:rPr sz="800" dirty="0"/>
              <a:t>C</a:t>
            </a:r>
            <a:r>
              <a:rPr sz="800" spc="-15" dirty="0"/>
              <a:t>op</a:t>
            </a:r>
            <a:r>
              <a:rPr sz="800" spc="-10" dirty="0"/>
              <a:t>y</a:t>
            </a:r>
            <a:r>
              <a:rPr sz="800" dirty="0"/>
              <a:t>rig</a:t>
            </a:r>
            <a:r>
              <a:rPr sz="800" spc="-15" dirty="0"/>
              <a:t>h</a:t>
            </a:r>
            <a:r>
              <a:rPr sz="800" spc="-10" dirty="0"/>
              <a:t>t</a:t>
            </a:r>
            <a:r>
              <a:rPr sz="800" spc="15" dirty="0"/>
              <a:t> </a:t>
            </a:r>
            <a:r>
              <a:rPr sz="800" spc="-5" dirty="0"/>
              <a:t>10/21/201</a:t>
            </a:r>
            <a:r>
              <a:rPr sz="800" spc="-10" dirty="0"/>
              <a:t>4</a:t>
            </a:r>
            <a:r>
              <a:rPr sz="800" spc="-55" dirty="0"/>
              <a:t> </a:t>
            </a:r>
            <a:r>
              <a:rPr sz="800" spc="-10" dirty="0"/>
              <a:t>B</a:t>
            </a:r>
            <a:r>
              <a:rPr sz="800" spc="-20" dirty="0"/>
              <a:t>M</a:t>
            </a:r>
            <a:r>
              <a:rPr sz="800" spc="-5" dirty="0"/>
              <a:t>C</a:t>
            </a:r>
            <a:r>
              <a:rPr sz="800" spc="15" dirty="0"/>
              <a:t> </a:t>
            </a:r>
            <a:r>
              <a:rPr sz="800" spc="-10" dirty="0"/>
              <a:t>S</a:t>
            </a:r>
            <a:r>
              <a:rPr sz="800" spc="-15" dirty="0"/>
              <a:t>o</a:t>
            </a:r>
            <a:r>
              <a:rPr sz="800" spc="-10" dirty="0"/>
              <a:t>ftw</a:t>
            </a:r>
            <a:r>
              <a:rPr sz="800" spc="-5" dirty="0"/>
              <a:t>a</a:t>
            </a:r>
            <a:r>
              <a:rPr sz="800" dirty="0"/>
              <a:t>r</a:t>
            </a:r>
            <a:r>
              <a:rPr sz="800" spc="-20" dirty="0"/>
              <a:t>e</a:t>
            </a:r>
            <a:r>
              <a:rPr sz="800" spc="-5" dirty="0"/>
              <a:t>,</a:t>
            </a:r>
            <a:r>
              <a:rPr sz="800" spc="25" dirty="0"/>
              <a:t> </a:t>
            </a:r>
            <a:r>
              <a:rPr sz="800" spc="-15" dirty="0"/>
              <a:t>In</a:t>
            </a:r>
            <a:r>
              <a:rPr sz="800" spc="-10" dirty="0"/>
              <a:t>c</a:t>
            </a:r>
            <a:endParaRPr sz="800" dirty="0"/>
          </a:p>
        </p:txBody>
      </p:sp>
      <p:sp>
        <p:nvSpPr>
          <p:cNvPr id="6" name="Holder 6"/>
          <p:cNvSpPr>
            <a:spLocks noGrp="1"/>
          </p:cNvSpPr>
          <p:nvPr>
            <p:ph type="dt" sz="half" idx="6"/>
          </p:nvPr>
        </p:nvSpPr>
        <p:spPr>
          <a:xfrm>
            <a:off x="457200" y="4783456"/>
            <a:ext cx="2103120" cy="257174"/>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2015-09-02</a:t>
            </a:fld>
            <a:endParaRPr lang="en-US" dirty="0"/>
          </a:p>
        </p:txBody>
      </p:sp>
      <p:sp>
        <p:nvSpPr>
          <p:cNvPr id="7" name="Holder 7"/>
          <p:cNvSpPr>
            <a:spLocks noGrp="1"/>
          </p:cNvSpPr>
          <p:nvPr>
            <p:ph type="sldNum" sz="quarter" idx="7"/>
          </p:nvPr>
        </p:nvSpPr>
        <p:spPr>
          <a:xfrm>
            <a:off x="524461" y="4837553"/>
            <a:ext cx="130175" cy="101475"/>
          </a:xfrm>
          <a:prstGeom prst="rect">
            <a:avLst/>
          </a:prstGeom>
        </p:spPr>
        <p:txBody>
          <a:bodyPr lIns="0" tIns="0" rIns="0" bIns="0"/>
          <a:lstStyle>
            <a:lvl1pPr>
              <a:defRPr sz="600" b="1" i="0">
                <a:solidFill>
                  <a:srgbClr val="B5B5B5"/>
                </a:solidFill>
                <a:latin typeface="Calibri"/>
                <a:cs typeface="Calibri"/>
              </a:defRPr>
            </a:lvl1pPr>
          </a:lstStyle>
          <a:p>
            <a:pPr marL="25400">
              <a:lnSpc>
                <a:spcPct val="100000"/>
              </a:lnSpc>
            </a:pPr>
            <a:fld id="{81D60167-4931-47E6-BA6A-407CBD079E47}" type="slidenum">
              <a:rPr spc="-5" dirty="0"/>
              <a:t>‹#›</a:t>
            </a:fld>
            <a:endParaRPr spc="-5" dirty="0"/>
          </a:p>
        </p:txBody>
      </p:sp>
    </p:spTree>
    <p:extLst>
      <p:ext uri="{BB962C8B-B14F-4D97-AF65-F5344CB8AC3E}">
        <p14:creationId xmlns:p14="http://schemas.microsoft.com/office/powerpoint/2010/main" val="328944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_Mid Orange">
    <p:spTree>
      <p:nvGrpSpPr>
        <p:cNvPr id="1" name=""/>
        <p:cNvGrpSpPr/>
        <p:nvPr/>
      </p:nvGrpSpPr>
      <p:grpSpPr>
        <a:xfrm>
          <a:off x="0" y="0"/>
          <a:ext cx="0" cy="0"/>
          <a:chOff x="0" y="0"/>
          <a:chExt cx="0" cy="0"/>
        </a:xfrm>
      </p:grpSpPr>
      <p:sp>
        <p:nvSpPr>
          <p:cNvPr id="3" name="Rectangle 2"/>
          <p:cNvSpPr/>
          <p:nvPr userDrawn="1"/>
        </p:nvSpPr>
        <p:spPr>
          <a:xfrm>
            <a:off x="1" y="0"/>
            <a:ext cx="9144000" cy="5143500"/>
          </a:xfrm>
          <a:prstGeom prst="rect">
            <a:avLst/>
          </a:prstGeom>
          <a:solidFill>
            <a:srgbClr val="F86E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itle 1"/>
          <p:cNvSpPr>
            <a:spLocks noGrp="1"/>
          </p:cNvSpPr>
          <p:nvPr userDrawn="1"/>
        </p:nvSpPr>
        <p:spPr bwMode="auto">
          <a:xfrm>
            <a:off x="458356" y="2428706"/>
            <a:ext cx="7803107" cy="60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0"/>
              </a:spcBef>
              <a:spcAft>
                <a:spcPct val="0"/>
              </a:spcAft>
              <a:defRPr sz="3600" b="1" kern="1200">
                <a:solidFill>
                  <a:schemeClr val="bg2"/>
                </a:solidFill>
                <a:latin typeface="PT Sans"/>
                <a:ea typeface="PT Sans" pitchFamily="34" charset="0"/>
                <a:cs typeface="PT Sans"/>
              </a:defRPr>
            </a:lvl1pPr>
            <a:lvl2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2pPr>
            <a:lvl3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3pPr>
            <a:lvl4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4pPr>
            <a:lvl5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5pPr>
            <a:lvl6pPr marL="4572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6pPr>
            <a:lvl7pPr marL="9144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7pPr>
            <a:lvl8pPr marL="13716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8pPr>
            <a:lvl9pPr marL="18288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9pPr>
          </a:lstStyle>
          <a:p>
            <a:pPr>
              <a:lnSpc>
                <a:spcPct val="90000"/>
              </a:lnSpc>
            </a:pPr>
            <a:endParaRPr lang="en-US" sz="3000" kern="1200" dirty="0">
              <a:solidFill>
                <a:schemeClr val="bg1"/>
              </a:solidFill>
              <a:latin typeface="Calibri" charset="0"/>
              <a:ea typeface="Calibri" charset="0"/>
              <a:cs typeface="Calibri" charset="0"/>
            </a:endParaRPr>
          </a:p>
        </p:txBody>
      </p:sp>
      <p:sp>
        <p:nvSpPr>
          <p:cNvPr id="7" name="Title 1"/>
          <p:cNvSpPr>
            <a:spLocks noGrp="1"/>
          </p:cNvSpPr>
          <p:nvPr userDrawn="1"/>
        </p:nvSpPr>
        <p:spPr bwMode="auto">
          <a:xfrm>
            <a:off x="458357" y="2892031"/>
            <a:ext cx="5058098" cy="60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0"/>
              </a:spcBef>
              <a:spcAft>
                <a:spcPct val="0"/>
              </a:spcAft>
              <a:defRPr sz="3600" b="1" kern="1200">
                <a:solidFill>
                  <a:schemeClr val="bg2"/>
                </a:solidFill>
                <a:latin typeface="PT Sans"/>
                <a:ea typeface="PT Sans" pitchFamily="34" charset="0"/>
                <a:cs typeface="PT Sans"/>
              </a:defRPr>
            </a:lvl1pPr>
            <a:lvl2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2pPr>
            <a:lvl3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3pPr>
            <a:lvl4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4pPr>
            <a:lvl5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5pPr>
            <a:lvl6pPr marL="4572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6pPr>
            <a:lvl7pPr marL="9144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7pPr>
            <a:lvl8pPr marL="13716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8pPr>
            <a:lvl9pPr marL="18288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9pPr>
          </a:lstStyle>
          <a:p>
            <a:endParaRPr lang="en-US" sz="2400" dirty="0">
              <a:solidFill>
                <a:srgbClr val="000000"/>
              </a:solidFill>
              <a:latin typeface="Calibri" charset="0"/>
              <a:ea typeface="Calibri" charset="0"/>
              <a:cs typeface="Calibri" charset="0"/>
            </a:endParaRPr>
          </a:p>
        </p:txBody>
      </p:sp>
      <p:sp>
        <p:nvSpPr>
          <p:cNvPr id="9" name="Text Placeholder 7"/>
          <p:cNvSpPr>
            <a:spLocks noGrp="1"/>
          </p:cNvSpPr>
          <p:nvPr>
            <p:ph type="body" sz="quarter" idx="10"/>
          </p:nvPr>
        </p:nvSpPr>
        <p:spPr>
          <a:xfrm>
            <a:off x="458355" y="1855810"/>
            <a:ext cx="7353300" cy="1036221"/>
          </a:xfrm>
        </p:spPr>
        <p:txBody>
          <a:bodyPr anchor="b"/>
          <a:lstStyle>
            <a:lvl1pPr marL="0" indent="0">
              <a:buFontTx/>
              <a:buNone/>
              <a:defRPr sz="3600" b="1">
                <a:solidFill>
                  <a:schemeClr val="bg1"/>
                </a:solidFill>
              </a:defRPr>
            </a:lvl1pPr>
            <a:lvl2pPr marL="457200" indent="0">
              <a:buFontTx/>
              <a:buNone/>
              <a:defRPr sz="3200" b="1">
                <a:solidFill>
                  <a:schemeClr val="bg2">
                    <a:lumMod val="10000"/>
                  </a:schemeClr>
                </a:solidFill>
              </a:defRPr>
            </a:lvl2pPr>
            <a:lvl3pPr marL="914400" indent="0">
              <a:buFontTx/>
              <a:buNone/>
              <a:defRPr sz="3200" b="1">
                <a:solidFill>
                  <a:schemeClr val="bg1"/>
                </a:solidFill>
              </a:defRPr>
            </a:lvl3pPr>
            <a:lvl4pPr marL="1371600" indent="0">
              <a:buFontTx/>
              <a:buNone/>
              <a:defRPr sz="2800" b="1">
                <a:solidFill>
                  <a:schemeClr val="bg1"/>
                </a:solidFill>
              </a:defRPr>
            </a:lvl4pPr>
            <a:lvl5pPr marL="1828800" indent="0">
              <a:buFontTx/>
              <a:buNone/>
              <a:defRPr sz="2800" b="1">
                <a:solidFill>
                  <a:schemeClr val="bg1"/>
                </a:solidFill>
              </a:defRPr>
            </a:lvl5pPr>
          </a:lstStyle>
          <a:p>
            <a:pPr lvl="0"/>
            <a:r>
              <a:rPr lang="en-US" smtClean="0"/>
              <a:t>Click to edit Master text styles</a:t>
            </a:r>
          </a:p>
        </p:txBody>
      </p:sp>
      <p:sp>
        <p:nvSpPr>
          <p:cNvPr id="10" name="Text Placeholder 7"/>
          <p:cNvSpPr>
            <a:spLocks noGrp="1"/>
          </p:cNvSpPr>
          <p:nvPr>
            <p:ph type="body" sz="quarter" idx="11"/>
          </p:nvPr>
        </p:nvSpPr>
        <p:spPr>
          <a:xfrm>
            <a:off x="458355" y="2892768"/>
            <a:ext cx="7353300" cy="979487"/>
          </a:xfrm>
        </p:spPr>
        <p:txBody>
          <a:bodyPr/>
          <a:lstStyle>
            <a:lvl1pPr marL="0" indent="0">
              <a:buNone/>
              <a:defRPr lang="en-US" sz="2400" b="1" kern="1200" dirty="0" smtClean="0">
                <a:solidFill>
                  <a:schemeClr val="accent1"/>
                </a:solidFill>
                <a:latin typeface="Calibri"/>
                <a:ea typeface="Calibri" charset="0"/>
                <a:cs typeface="Calibri" charset="0"/>
              </a:defRPr>
            </a:lvl1pPr>
          </a:lstStyle>
          <a:p>
            <a:pPr lvl="0"/>
            <a:r>
              <a:rPr lang="en-US" dirty="0" smtClean="0"/>
              <a:t>Click to edit Master text styles</a:t>
            </a:r>
          </a:p>
        </p:txBody>
      </p:sp>
      <p:sp>
        <p:nvSpPr>
          <p:cNvPr id="12" name="Freeform 11"/>
          <p:cNvSpPr/>
          <p:nvPr userDrawn="1"/>
        </p:nvSpPr>
        <p:spPr>
          <a:xfrm rot="1350146">
            <a:off x="6715242" y="294761"/>
            <a:ext cx="1708148" cy="1537421"/>
          </a:xfrm>
          <a:custGeom>
            <a:avLst/>
            <a:gdLst>
              <a:gd name="connsiteX0" fmla="*/ 915098 w 3293666"/>
              <a:gd name="connsiteY0" fmla="*/ 113210 h 2964468"/>
              <a:gd name="connsiteX1" fmla="*/ 2851258 w 3293666"/>
              <a:gd name="connsiteY1" fmla="*/ 915098 h 2964468"/>
              <a:gd name="connsiteX2" fmla="*/ 2934542 w 3293666"/>
              <a:gd name="connsiteY2" fmla="*/ 1777390 h 2964468"/>
              <a:gd name="connsiteX3" fmla="*/ 2912806 w 3293666"/>
              <a:gd name="connsiteY3" fmla="*/ 1862749 h 2964468"/>
              <a:gd name="connsiteX4" fmla="*/ 3293666 w 3293666"/>
              <a:gd name="connsiteY4" fmla="*/ 2546058 h 2964468"/>
              <a:gd name="connsiteX5" fmla="*/ 2512528 w 3293666"/>
              <a:gd name="connsiteY5" fmla="*/ 2546058 h 2964468"/>
              <a:gd name="connsiteX6" fmla="*/ 2430979 w 3293666"/>
              <a:gd name="connsiteY6" fmla="*/ 2621061 h 2964468"/>
              <a:gd name="connsiteX7" fmla="*/ 2049371 w 3293666"/>
              <a:gd name="connsiteY7" fmla="*/ 2851258 h 2964468"/>
              <a:gd name="connsiteX8" fmla="*/ 113210 w 3293666"/>
              <a:gd name="connsiteY8" fmla="*/ 2049371 h 2964468"/>
              <a:gd name="connsiteX9" fmla="*/ 915098 w 3293666"/>
              <a:gd name="connsiteY9" fmla="*/ 113210 h 296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3666" h="2964468">
                <a:moveTo>
                  <a:pt x="915098" y="113210"/>
                </a:moveTo>
                <a:cubicBezTo>
                  <a:pt x="1671188" y="-200011"/>
                  <a:pt x="2538038" y="159007"/>
                  <a:pt x="2851258" y="915098"/>
                </a:cubicBezTo>
                <a:cubicBezTo>
                  <a:pt x="2968716" y="1198632"/>
                  <a:pt x="2991640" y="1497741"/>
                  <a:pt x="2934542" y="1777390"/>
                </a:cubicBezTo>
                <a:lnTo>
                  <a:pt x="2912806" y="1862749"/>
                </a:lnTo>
                <a:lnTo>
                  <a:pt x="3293666" y="2546058"/>
                </a:lnTo>
                <a:lnTo>
                  <a:pt x="2512528" y="2546058"/>
                </a:lnTo>
                <a:lnTo>
                  <a:pt x="2430979" y="2621061"/>
                </a:lnTo>
                <a:cubicBezTo>
                  <a:pt x="2318945" y="2714337"/>
                  <a:pt x="2191138" y="2792529"/>
                  <a:pt x="2049371" y="2851258"/>
                </a:cubicBezTo>
                <a:cubicBezTo>
                  <a:pt x="1293280" y="3164479"/>
                  <a:pt x="426431" y="2805461"/>
                  <a:pt x="113210" y="2049371"/>
                </a:cubicBezTo>
                <a:cubicBezTo>
                  <a:pt x="-200011" y="1293280"/>
                  <a:pt x="159007" y="426431"/>
                  <a:pt x="915098" y="11321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reeform 13"/>
          <p:cNvSpPr/>
          <p:nvPr userDrawn="1"/>
        </p:nvSpPr>
        <p:spPr>
          <a:xfrm rot="5672989">
            <a:off x="8130335" y="1339815"/>
            <a:ext cx="541309" cy="487206"/>
          </a:xfrm>
          <a:custGeom>
            <a:avLst/>
            <a:gdLst>
              <a:gd name="connsiteX0" fmla="*/ 915098 w 3293666"/>
              <a:gd name="connsiteY0" fmla="*/ 113210 h 2964468"/>
              <a:gd name="connsiteX1" fmla="*/ 2851258 w 3293666"/>
              <a:gd name="connsiteY1" fmla="*/ 915098 h 2964468"/>
              <a:gd name="connsiteX2" fmla="*/ 2934542 w 3293666"/>
              <a:gd name="connsiteY2" fmla="*/ 1777390 h 2964468"/>
              <a:gd name="connsiteX3" fmla="*/ 2912806 w 3293666"/>
              <a:gd name="connsiteY3" fmla="*/ 1862749 h 2964468"/>
              <a:gd name="connsiteX4" fmla="*/ 3293666 w 3293666"/>
              <a:gd name="connsiteY4" fmla="*/ 2546058 h 2964468"/>
              <a:gd name="connsiteX5" fmla="*/ 2512528 w 3293666"/>
              <a:gd name="connsiteY5" fmla="*/ 2546058 h 2964468"/>
              <a:gd name="connsiteX6" fmla="*/ 2430979 w 3293666"/>
              <a:gd name="connsiteY6" fmla="*/ 2621061 h 2964468"/>
              <a:gd name="connsiteX7" fmla="*/ 2049371 w 3293666"/>
              <a:gd name="connsiteY7" fmla="*/ 2851258 h 2964468"/>
              <a:gd name="connsiteX8" fmla="*/ 113210 w 3293666"/>
              <a:gd name="connsiteY8" fmla="*/ 2049371 h 2964468"/>
              <a:gd name="connsiteX9" fmla="*/ 915098 w 3293666"/>
              <a:gd name="connsiteY9" fmla="*/ 113210 h 296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3666" h="2964468">
                <a:moveTo>
                  <a:pt x="915098" y="113210"/>
                </a:moveTo>
                <a:cubicBezTo>
                  <a:pt x="1671188" y="-200011"/>
                  <a:pt x="2538038" y="159007"/>
                  <a:pt x="2851258" y="915098"/>
                </a:cubicBezTo>
                <a:cubicBezTo>
                  <a:pt x="2968716" y="1198632"/>
                  <a:pt x="2991640" y="1497741"/>
                  <a:pt x="2934542" y="1777390"/>
                </a:cubicBezTo>
                <a:lnTo>
                  <a:pt x="2912806" y="1862749"/>
                </a:lnTo>
                <a:lnTo>
                  <a:pt x="3293666" y="2546058"/>
                </a:lnTo>
                <a:lnTo>
                  <a:pt x="2512528" y="2546058"/>
                </a:lnTo>
                <a:lnTo>
                  <a:pt x="2430979" y="2621061"/>
                </a:lnTo>
                <a:cubicBezTo>
                  <a:pt x="2318945" y="2714337"/>
                  <a:pt x="2191138" y="2792529"/>
                  <a:pt x="2049371" y="2851258"/>
                </a:cubicBezTo>
                <a:cubicBezTo>
                  <a:pt x="1293280" y="3164479"/>
                  <a:pt x="426431" y="2805461"/>
                  <a:pt x="113210" y="2049371"/>
                </a:cubicBezTo>
                <a:cubicBezTo>
                  <a:pt x="-200011" y="1293280"/>
                  <a:pt x="159007" y="426431"/>
                  <a:pt x="915098" y="113210"/>
                </a:cubicBezTo>
                <a:close/>
              </a:path>
            </a:pathLst>
          </a:cu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743378" y="570324"/>
            <a:ext cx="1430661" cy="953678"/>
          </a:xfrm>
          <a:prstGeom prst="rect">
            <a:avLst/>
          </a:prstGeom>
        </p:spPr>
      </p:pic>
    </p:spTree>
    <p:extLst>
      <p:ext uri="{BB962C8B-B14F-4D97-AF65-F5344CB8AC3E}">
        <p14:creationId xmlns:p14="http://schemas.microsoft.com/office/powerpoint/2010/main" val="402117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Divider_Logo Orange">
    <p:spTree>
      <p:nvGrpSpPr>
        <p:cNvPr id="1" name=""/>
        <p:cNvGrpSpPr/>
        <p:nvPr/>
      </p:nvGrpSpPr>
      <p:grpSpPr>
        <a:xfrm>
          <a:off x="0" y="0"/>
          <a:ext cx="0" cy="0"/>
          <a:chOff x="0" y="0"/>
          <a:chExt cx="0" cy="0"/>
        </a:xfrm>
      </p:grpSpPr>
      <p:sp>
        <p:nvSpPr>
          <p:cNvPr id="3" name="Rectangle 2"/>
          <p:cNvSpPr/>
          <p:nvPr userDrawn="1"/>
        </p:nvSpPr>
        <p:spPr>
          <a:xfrm>
            <a:off x="1" y="0"/>
            <a:ext cx="9144000" cy="51435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itle 1"/>
          <p:cNvSpPr>
            <a:spLocks noGrp="1"/>
          </p:cNvSpPr>
          <p:nvPr userDrawn="1"/>
        </p:nvSpPr>
        <p:spPr bwMode="auto">
          <a:xfrm>
            <a:off x="458356" y="2428706"/>
            <a:ext cx="7803107" cy="60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0"/>
              </a:spcBef>
              <a:spcAft>
                <a:spcPct val="0"/>
              </a:spcAft>
              <a:defRPr sz="3600" b="1" kern="1200">
                <a:solidFill>
                  <a:schemeClr val="bg2"/>
                </a:solidFill>
                <a:latin typeface="PT Sans"/>
                <a:ea typeface="PT Sans" pitchFamily="34" charset="0"/>
                <a:cs typeface="PT Sans"/>
              </a:defRPr>
            </a:lvl1pPr>
            <a:lvl2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2pPr>
            <a:lvl3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3pPr>
            <a:lvl4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4pPr>
            <a:lvl5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5pPr>
            <a:lvl6pPr marL="4572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6pPr>
            <a:lvl7pPr marL="9144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7pPr>
            <a:lvl8pPr marL="13716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8pPr>
            <a:lvl9pPr marL="18288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9pPr>
          </a:lstStyle>
          <a:p>
            <a:pPr>
              <a:lnSpc>
                <a:spcPct val="90000"/>
              </a:lnSpc>
            </a:pPr>
            <a:endParaRPr lang="en-US" sz="3000" kern="1200" dirty="0">
              <a:solidFill>
                <a:schemeClr val="bg1"/>
              </a:solidFill>
              <a:latin typeface="Calibri" charset="0"/>
              <a:ea typeface="Calibri" charset="0"/>
              <a:cs typeface="Calibri" charset="0"/>
            </a:endParaRPr>
          </a:p>
        </p:txBody>
      </p:sp>
      <p:sp>
        <p:nvSpPr>
          <p:cNvPr id="7" name="Title 1"/>
          <p:cNvSpPr>
            <a:spLocks noGrp="1"/>
          </p:cNvSpPr>
          <p:nvPr userDrawn="1"/>
        </p:nvSpPr>
        <p:spPr bwMode="auto">
          <a:xfrm>
            <a:off x="458357" y="2892031"/>
            <a:ext cx="5058098" cy="60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0"/>
              </a:spcBef>
              <a:spcAft>
                <a:spcPct val="0"/>
              </a:spcAft>
              <a:defRPr sz="3600" b="1" kern="1200">
                <a:solidFill>
                  <a:schemeClr val="bg2"/>
                </a:solidFill>
                <a:latin typeface="PT Sans"/>
                <a:ea typeface="PT Sans" pitchFamily="34" charset="0"/>
                <a:cs typeface="PT Sans"/>
              </a:defRPr>
            </a:lvl1pPr>
            <a:lvl2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2pPr>
            <a:lvl3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3pPr>
            <a:lvl4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4pPr>
            <a:lvl5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5pPr>
            <a:lvl6pPr marL="4572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6pPr>
            <a:lvl7pPr marL="9144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7pPr>
            <a:lvl8pPr marL="13716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8pPr>
            <a:lvl9pPr marL="18288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9pPr>
          </a:lstStyle>
          <a:p>
            <a:endParaRPr lang="en-US" sz="2400" dirty="0">
              <a:solidFill>
                <a:srgbClr val="000000"/>
              </a:solidFill>
              <a:latin typeface="Calibri" charset="0"/>
              <a:ea typeface="Calibri" charset="0"/>
              <a:cs typeface="Calibri" charset="0"/>
            </a:endParaRPr>
          </a:p>
        </p:txBody>
      </p:sp>
      <p:sp>
        <p:nvSpPr>
          <p:cNvPr id="9" name="Text Placeholder 7"/>
          <p:cNvSpPr>
            <a:spLocks noGrp="1"/>
          </p:cNvSpPr>
          <p:nvPr>
            <p:ph type="body" sz="quarter" idx="10"/>
          </p:nvPr>
        </p:nvSpPr>
        <p:spPr>
          <a:xfrm>
            <a:off x="458355" y="1855810"/>
            <a:ext cx="7353300" cy="1036221"/>
          </a:xfrm>
        </p:spPr>
        <p:txBody>
          <a:bodyPr anchor="b"/>
          <a:lstStyle>
            <a:lvl1pPr marL="0" indent="0">
              <a:buFontTx/>
              <a:buNone/>
              <a:defRPr sz="3600" b="1">
                <a:solidFill>
                  <a:schemeClr val="bg1"/>
                </a:solidFill>
              </a:defRPr>
            </a:lvl1pPr>
            <a:lvl2pPr marL="457200" indent="0">
              <a:buFontTx/>
              <a:buNone/>
              <a:defRPr sz="3200" b="1">
                <a:solidFill>
                  <a:schemeClr val="bg2">
                    <a:lumMod val="10000"/>
                  </a:schemeClr>
                </a:solidFill>
              </a:defRPr>
            </a:lvl2pPr>
            <a:lvl3pPr marL="914400" indent="0">
              <a:buFontTx/>
              <a:buNone/>
              <a:defRPr sz="3200" b="1">
                <a:solidFill>
                  <a:schemeClr val="bg1"/>
                </a:solidFill>
              </a:defRPr>
            </a:lvl3pPr>
            <a:lvl4pPr marL="1371600" indent="0">
              <a:buFontTx/>
              <a:buNone/>
              <a:defRPr sz="2800" b="1">
                <a:solidFill>
                  <a:schemeClr val="bg1"/>
                </a:solidFill>
              </a:defRPr>
            </a:lvl4pPr>
            <a:lvl5pPr marL="1828800" indent="0">
              <a:buFontTx/>
              <a:buNone/>
              <a:defRPr sz="2800" b="1">
                <a:solidFill>
                  <a:schemeClr val="bg1"/>
                </a:solidFill>
              </a:defRPr>
            </a:lvl5pPr>
          </a:lstStyle>
          <a:p>
            <a:pPr lvl="0"/>
            <a:r>
              <a:rPr lang="en-US" smtClean="0"/>
              <a:t>Click to edit Master text styles</a:t>
            </a:r>
          </a:p>
        </p:txBody>
      </p:sp>
      <p:sp>
        <p:nvSpPr>
          <p:cNvPr id="10" name="Text Placeholder 7"/>
          <p:cNvSpPr>
            <a:spLocks noGrp="1"/>
          </p:cNvSpPr>
          <p:nvPr>
            <p:ph type="body" sz="quarter" idx="11"/>
          </p:nvPr>
        </p:nvSpPr>
        <p:spPr>
          <a:xfrm>
            <a:off x="458355" y="2892768"/>
            <a:ext cx="7353300" cy="979487"/>
          </a:xfrm>
        </p:spPr>
        <p:txBody>
          <a:bodyPr/>
          <a:lstStyle>
            <a:lvl1pPr marL="0" indent="0">
              <a:buNone/>
              <a:defRPr lang="en-US" sz="2400" b="1" kern="1200" dirty="0" smtClean="0">
                <a:solidFill>
                  <a:schemeClr val="accent1"/>
                </a:solidFill>
                <a:latin typeface="Calibri"/>
                <a:ea typeface="Calibri" charset="0"/>
                <a:cs typeface="Calibri" charset="0"/>
              </a:defRPr>
            </a:lvl1pPr>
          </a:lstStyle>
          <a:p>
            <a:pPr lvl="0"/>
            <a:r>
              <a:rPr lang="en-US" dirty="0" smtClean="0"/>
              <a:t>Click to edit Master text styles</a:t>
            </a:r>
          </a:p>
        </p:txBody>
      </p:sp>
      <p:sp>
        <p:nvSpPr>
          <p:cNvPr id="12" name="Freeform 11"/>
          <p:cNvSpPr/>
          <p:nvPr userDrawn="1"/>
        </p:nvSpPr>
        <p:spPr>
          <a:xfrm rot="1350146">
            <a:off x="6715242" y="294761"/>
            <a:ext cx="1708148" cy="1537421"/>
          </a:xfrm>
          <a:custGeom>
            <a:avLst/>
            <a:gdLst>
              <a:gd name="connsiteX0" fmla="*/ 915098 w 3293666"/>
              <a:gd name="connsiteY0" fmla="*/ 113210 h 2964468"/>
              <a:gd name="connsiteX1" fmla="*/ 2851258 w 3293666"/>
              <a:gd name="connsiteY1" fmla="*/ 915098 h 2964468"/>
              <a:gd name="connsiteX2" fmla="*/ 2934542 w 3293666"/>
              <a:gd name="connsiteY2" fmla="*/ 1777390 h 2964468"/>
              <a:gd name="connsiteX3" fmla="*/ 2912806 w 3293666"/>
              <a:gd name="connsiteY3" fmla="*/ 1862749 h 2964468"/>
              <a:gd name="connsiteX4" fmla="*/ 3293666 w 3293666"/>
              <a:gd name="connsiteY4" fmla="*/ 2546058 h 2964468"/>
              <a:gd name="connsiteX5" fmla="*/ 2512528 w 3293666"/>
              <a:gd name="connsiteY5" fmla="*/ 2546058 h 2964468"/>
              <a:gd name="connsiteX6" fmla="*/ 2430979 w 3293666"/>
              <a:gd name="connsiteY6" fmla="*/ 2621061 h 2964468"/>
              <a:gd name="connsiteX7" fmla="*/ 2049371 w 3293666"/>
              <a:gd name="connsiteY7" fmla="*/ 2851258 h 2964468"/>
              <a:gd name="connsiteX8" fmla="*/ 113210 w 3293666"/>
              <a:gd name="connsiteY8" fmla="*/ 2049371 h 2964468"/>
              <a:gd name="connsiteX9" fmla="*/ 915098 w 3293666"/>
              <a:gd name="connsiteY9" fmla="*/ 113210 h 296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3666" h="2964468">
                <a:moveTo>
                  <a:pt x="915098" y="113210"/>
                </a:moveTo>
                <a:cubicBezTo>
                  <a:pt x="1671188" y="-200011"/>
                  <a:pt x="2538038" y="159007"/>
                  <a:pt x="2851258" y="915098"/>
                </a:cubicBezTo>
                <a:cubicBezTo>
                  <a:pt x="2968716" y="1198632"/>
                  <a:pt x="2991640" y="1497741"/>
                  <a:pt x="2934542" y="1777390"/>
                </a:cubicBezTo>
                <a:lnTo>
                  <a:pt x="2912806" y="1862749"/>
                </a:lnTo>
                <a:lnTo>
                  <a:pt x="3293666" y="2546058"/>
                </a:lnTo>
                <a:lnTo>
                  <a:pt x="2512528" y="2546058"/>
                </a:lnTo>
                <a:lnTo>
                  <a:pt x="2430979" y="2621061"/>
                </a:lnTo>
                <a:cubicBezTo>
                  <a:pt x="2318945" y="2714337"/>
                  <a:pt x="2191138" y="2792529"/>
                  <a:pt x="2049371" y="2851258"/>
                </a:cubicBezTo>
                <a:cubicBezTo>
                  <a:pt x="1293280" y="3164479"/>
                  <a:pt x="426431" y="2805461"/>
                  <a:pt x="113210" y="2049371"/>
                </a:cubicBezTo>
                <a:cubicBezTo>
                  <a:pt x="-200011" y="1293280"/>
                  <a:pt x="159007" y="426431"/>
                  <a:pt x="915098" y="11321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reeform 17"/>
          <p:cNvSpPr/>
          <p:nvPr userDrawn="1"/>
        </p:nvSpPr>
        <p:spPr>
          <a:xfrm rot="5672989">
            <a:off x="8130335" y="1339815"/>
            <a:ext cx="541309" cy="487206"/>
          </a:xfrm>
          <a:custGeom>
            <a:avLst/>
            <a:gdLst>
              <a:gd name="connsiteX0" fmla="*/ 915098 w 3293666"/>
              <a:gd name="connsiteY0" fmla="*/ 113210 h 2964468"/>
              <a:gd name="connsiteX1" fmla="*/ 2851258 w 3293666"/>
              <a:gd name="connsiteY1" fmla="*/ 915098 h 2964468"/>
              <a:gd name="connsiteX2" fmla="*/ 2934542 w 3293666"/>
              <a:gd name="connsiteY2" fmla="*/ 1777390 h 2964468"/>
              <a:gd name="connsiteX3" fmla="*/ 2912806 w 3293666"/>
              <a:gd name="connsiteY3" fmla="*/ 1862749 h 2964468"/>
              <a:gd name="connsiteX4" fmla="*/ 3293666 w 3293666"/>
              <a:gd name="connsiteY4" fmla="*/ 2546058 h 2964468"/>
              <a:gd name="connsiteX5" fmla="*/ 2512528 w 3293666"/>
              <a:gd name="connsiteY5" fmla="*/ 2546058 h 2964468"/>
              <a:gd name="connsiteX6" fmla="*/ 2430979 w 3293666"/>
              <a:gd name="connsiteY6" fmla="*/ 2621061 h 2964468"/>
              <a:gd name="connsiteX7" fmla="*/ 2049371 w 3293666"/>
              <a:gd name="connsiteY7" fmla="*/ 2851258 h 2964468"/>
              <a:gd name="connsiteX8" fmla="*/ 113210 w 3293666"/>
              <a:gd name="connsiteY8" fmla="*/ 2049371 h 2964468"/>
              <a:gd name="connsiteX9" fmla="*/ 915098 w 3293666"/>
              <a:gd name="connsiteY9" fmla="*/ 113210 h 296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3666" h="2964468">
                <a:moveTo>
                  <a:pt x="915098" y="113210"/>
                </a:moveTo>
                <a:cubicBezTo>
                  <a:pt x="1671188" y="-200011"/>
                  <a:pt x="2538038" y="159007"/>
                  <a:pt x="2851258" y="915098"/>
                </a:cubicBezTo>
                <a:cubicBezTo>
                  <a:pt x="2968716" y="1198632"/>
                  <a:pt x="2991640" y="1497741"/>
                  <a:pt x="2934542" y="1777390"/>
                </a:cubicBezTo>
                <a:lnTo>
                  <a:pt x="2912806" y="1862749"/>
                </a:lnTo>
                <a:lnTo>
                  <a:pt x="3293666" y="2546058"/>
                </a:lnTo>
                <a:lnTo>
                  <a:pt x="2512528" y="2546058"/>
                </a:lnTo>
                <a:lnTo>
                  <a:pt x="2430979" y="2621061"/>
                </a:lnTo>
                <a:cubicBezTo>
                  <a:pt x="2318945" y="2714337"/>
                  <a:pt x="2191138" y="2792529"/>
                  <a:pt x="2049371" y="2851258"/>
                </a:cubicBezTo>
                <a:cubicBezTo>
                  <a:pt x="1293280" y="3164479"/>
                  <a:pt x="426431" y="2805461"/>
                  <a:pt x="113210" y="2049371"/>
                </a:cubicBezTo>
                <a:cubicBezTo>
                  <a:pt x="-200011" y="1293280"/>
                  <a:pt x="159007" y="426431"/>
                  <a:pt x="915098" y="113210"/>
                </a:cubicBez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743378" y="570324"/>
            <a:ext cx="1430661" cy="953678"/>
          </a:xfrm>
          <a:prstGeom prst="rect">
            <a:avLst/>
          </a:prstGeom>
        </p:spPr>
      </p:pic>
    </p:spTree>
    <p:extLst>
      <p:ext uri="{BB962C8B-B14F-4D97-AF65-F5344CB8AC3E}">
        <p14:creationId xmlns:p14="http://schemas.microsoft.com/office/powerpoint/2010/main" val="3887604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_Teal">
    <p:spTree>
      <p:nvGrpSpPr>
        <p:cNvPr id="1" name=""/>
        <p:cNvGrpSpPr/>
        <p:nvPr/>
      </p:nvGrpSpPr>
      <p:grpSpPr>
        <a:xfrm>
          <a:off x="0" y="0"/>
          <a:ext cx="0" cy="0"/>
          <a:chOff x="0" y="0"/>
          <a:chExt cx="0" cy="0"/>
        </a:xfrm>
      </p:grpSpPr>
      <p:sp>
        <p:nvSpPr>
          <p:cNvPr id="3" name="Rectangle 2"/>
          <p:cNvSpPr/>
          <p:nvPr userDrawn="1"/>
        </p:nvSpPr>
        <p:spPr>
          <a:xfrm>
            <a:off x="1" y="0"/>
            <a:ext cx="9144000" cy="5143500"/>
          </a:xfrm>
          <a:prstGeom prst="rect">
            <a:avLst/>
          </a:prstGeom>
          <a:solidFill>
            <a:srgbClr val="00A7A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 Placeholder 7"/>
          <p:cNvSpPr>
            <a:spLocks noGrp="1"/>
          </p:cNvSpPr>
          <p:nvPr>
            <p:ph type="body" sz="quarter" idx="10"/>
          </p:nvPr>
        </p:nvSpPr>
        <p:spPr>
          <a:xfrm>
            <a:off x="458355" y="1855810"/>
            <a:ext cx="7353300" cy="1036221"/>
          </a:xfrm>
        </p:spPr>
        <p:txBody>
          <a:bodyPr anchor="b"/>
          <a:lstStyle>
            <a:lvl1pPr marL="0" indent="0">
              <a:buFontTx/>
              <a:buNone/>
              <a:defRPr sz="3600" b="1">
                <a:solidFill>
                  <a:schemeClr val="bg1"/>
                </a:solidFill>
              </a:defRPr>
            </a:lvl1pPr>
            <a:lvl2pPr marL="457200" indent="0">
              <a:buFontTx/>
              <a:buNone/>
              <a:defRPr sz="3200" b="1">
                <a:solidFill>
                  <a:schemeClr val="bg2">
                    <a:lumMod val="10000"/>
                  </a:schemeClr>
                </a:solidFill>
              </a:defRPr>
            </a:lvl2pPr>
            <a:lvl3pPr marL="914400" indent="0">
              <a:buFontTx/>
              <a:buNone/>
              <a:defRPr sz="3200" b="1">
                <a:solidFill>
                  <a:schemeClr val="bg1"/>
                </a:solidFill>
              </a:defRPr>
            </a:lvl3pPr>
            <a:lvl4pPr marL="1371600" indent="0">
              <a:buFontTx/>
              <a:buNone/>
              <a:defRPr sz="2800" b="1">
                <a:solidFill>
                  <a:schemeClr val="bg1"/>
                </a:solidFill>
              </a:defRPr>
            </a:lvl4pPr>
            <a:lvl5pPr marL="1828800" indent="0">
              <a:buFontTx/>
              <a:buNone/>
              <a:defRPr sz="2800" b="1">
                <a:solidFill>
                  <a:schemeClr val="bg1"/>
                </a:solidFill>
              </a:defRPr>
            </a:lvl5pPr>
          </a:lstStyle>
          <a:p>
            <a:pPr lvl="0"/>
            <a:r>
              <a:rPr lang="en-US" smtClean="0"/>
              <a:t>Click to edit Master text styles</a:t>
            </a:r>
          </a:p>
        </p:txBody>
      </p:sp>
      <p:sp>
        <p:nvSpPr>
          <p:cNvPr id="11" name="Text Placeholder 7"/>
          <p:cNvSpPr>
            <a:spLocks noGrp="1"/>
          </p:cNvSpPr>
          <p:nvPr>
            <p:ph type="body" sz="quarter" idx="11"/>
          </p:nvPr>
        </p:nvSpPr>
        <p:spPr>
          <a:xfrm>
            <a:off x="458355" y="2892768"/>
            <a:ext cx="7353300" cy="979487"/>
          </a:xfrm>
        </p:spPr>
        <p:txBody>
          <a:bodyPr/>
          <a:lstStyle>
            <a:lvl1pPr marL="0" indent="0">
              <a:buNone/>
              <a:defRPr lang="en-US" sz="2400" b="1" kern="1200" dirty="0" smtClean="0">
                <a:solidFill>
                  <a:schemeClr val="tx1"/>
                </a:solidFill>
                <a:latin typeface="Calibri"/>
                <a:ea typeface="Calibri" charset="0"/>
                <a:cs typeface="Calibri" charset="0"/>
              </a:defRPr>
            </a:lvl1pPr>
          </a:lstStyle>
          <a:p>
            <a:pPr lvl="0"/>
            <a:r>
              <a:rPr lang="en-US" dirty="0" smtClean="0"/>
              <a:t>Click to edit Master text styles</a:t>
            </a:r>
          </a:p>
        </p:txBody>
      </p:sp>
      <p:sp>
        <p:nvSpPr>
          <p:cNvPr id="16" name="Freeform 15"/>
          <p:cNvSpPr/>
          <p:nvPr userDrawn="1"/>
        </p:nvSpPr>
        <p:spPr>
          <a:xfrm rot="1350146">
            <a:off x="6715242" y="294761"/>
            <a:ext cx="1708148" cy="1537421"/>
          </a:xfrm>
          <a:custGeom>
            <a:avLst/>
            <a:gdLst>
              <a:gd name="connsiteX0" fmla="*/ 915098 w 3293666"/>
              <a:gd name="connsiteY0" fmla="*/ 113210 h 2964468"/>
              <a:gd name="connsiteX1" fmla="*/ 2851258 w 3293666"/>
              <a:gd name="connsiteY1" fmla="*/ 915098 h 2964468"/>
              <a:gd name="connsiteX2" fmla="*/ 2934542 w 3293666"/>
              <a:gd name="connsiteY2" fmla="*/ 1777390 h 2964468"/>
              <a:gd name="connsiteX3" fmla="*/ 2912806 w 3293666"/>
              <a:gd name="connsiteY3" fmla="*/ 1862749 h 2964468"/>
              <a:gd name="connsiteX4" fmla="*/ 3293666 w 3293666"/>
              <a:gd name="connsiteY4" fmla="*/ 2546058 h 2964468"/>
              <a:gd name="connsiteX5" fmla="*/ 2512528 w 3293666"/>
              <a:gd name="connsiteY5" fmla="*/ 2546058 h 2964468"/>
              <a:gd name="connsiteX6" fmla="*/ 2430979 w 3293666"/>
              <a:gd name="connsiteY6" fmla="*/ 2621061 h 2964468"/>
              <a:gd name="connsiteX7" fmla="*/ 2049371 w 3293666"/>
              <a:gd name="connsiteY7" fmla="*/ 2851258 h 2964468"/>
              <a:gd name="connsiteX8" fmla="*/ 113210 w 3293666"/>
              <a:gd name="connsiteY8" fmla="*/ 2049371 h 2964468"/>
              <a:gd name="connsiteX9" fmla="*/ 915098 w 3293666"/>
              <a:gd name="connsiteY9" fmla="*/ 113210 h 296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3666" h="2964468">
                <a:moveTo>
                  <a:pt x="915098" y="113210"/>
                </a:moveTo>
                <a:cubicBezTo>
                  <a:pt x="1671188" y="-200011"/>
                  <a:pt x="2538038" y="159007"/>
                  <a:pt x="2851258" y="915098"/>
                </a:cubicBezTo>
                <a:cubicBezTo>
                  <a:pt x="2968716" y="1198632"/>
                  <a:pt x="2991640" y="1497741"/>
                  <a:pt x="2934542" y="1777390"/>
                </a:cubicBezTo>
                <a:lnTo>
                  <a:pt x="2912806" y="1862749"/>
                </a:lnTo>
                <a:lnTo>
                  <a:pt x="3293666" y="2546058"/>
                </a:lnTo>
                <a:lnTo>
                  <a:pt x="2512528" y="2546058"/>
                </a:lnTo>
                <a:lnTo>
                  <a:pt x="2430979" y="2621061"/>
                </a:lnTo>
                <a:cubicBezTo>
                  <a:pt x="2318945" y="2714337"/>
                  <a:pt x="2191138" y="2792529"/>
                  <a:pt x="2049371" y="2851258"/>
                </a:cubicBezTo>
                <a:cubicBezTo>
                  <a:pt x="1293280" y="3164479"/>
                  <a:pt x="426431" y="2805461"/>
                  <a:pt x="113210" y="2049371"/>
                </a:cubicBezTo>
                <a:cubicBezTo>
                  <a:pt x="-200011" y="1293280"/>
                  <a:pt x="159007" y="426431"/>
                  <a:pt x="915098" y="11321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reeform 17"/>
          <p:cNvSpPr/>
          <p:nvPr userDrawn="1"/>
        </p:nvSpPr>
        <p:spPr>
          <a:xfrm rot="5672989">
            <a:off x="8130335" y="1339815"/>
            <a:ext cx="541309" cy="487206"/>
          </a:xfrm>
          <a:custGeom>
            <a:avLst/>
            <a:gdLst>
              <a:gd name="connsiteX0" fmla="*/ 915098 w 3293666"/>
              <a:gd name="connsiteY0" fmla="*/ 113210 h 2964468"/>
              <a:gd name="connsiteX1" fmla="*/ 2851258 w 3293666"/>
              <a:gd name="connsiteY1" fmla="*/ 915098 h 2964468"/>
              <a:gd name="connsiteX2" fmla="*/ 2934542 w 3293666"/>
              <a:gd name="connsiteY2" fmla="*/ 1777390 h 2964468"/>
              <a:gd name="connsiteX3" fmla="*/ 2912806 w 3293666"/>
              <a:gd name="connsiteY3" fmla="*/ 1862749 h 2964468"/>
              <a:gd name="connsiteX4" fmla="*/ 3293666 w 3293666"/>
              <a:gd name="connsiteY4" fmla="*/ 2546058 h 2964468"/>
              <a:gd name="connsiteX5" fmla="*/ 2512528 w 3293666"/>
              <a:gd name="connsiteY5" fmla="*/ 2546058 h 2964468"/>
              <a:gd name="connsiteX6" fmla="*/ 2430979 w 3293666"/>
              <a:gd name="connsiteY6" fmla="*/ 2621061 h 2964468"/>
              <a:gd name="connsiteX7" fmla="*/ 2049371 w 3293666"/>
              <a:gd name="connsiteY7" fmla="*/ 2851258 h 2964468"/>
              <a:gd name="connsiteX8" fmla="*/ 113210 w 3293666"/>
              <a:gd name="connsiteY8" fmla="*/ 2049371 h 2964468"/>
              <a:gd name="connsiteX9" fmla="*/ 915098 w 3293666"/>
              <a:gd name="connsiteY9" fmla="*/ 113210 h 296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3666" h="2964468">
                <a:moveTo>
                  <a:pt x="915098" y="113210"/>
                </a:moveTo>
                <a:cubicBezTo>
                  <a:pt x="1671188" y="-200011"/>
                  <a:pt x="2538038" y="159007"/>
                  <a:pt x="2851258" y="915098"/>
                </a:cubicBezTo>
                <a:cubicBezTo>
                  <a:pt x="2968716" y="1198632"/>
                  <a:pt x="2991640" y="1497741"/>
                  <a:pt x="2934542" y="1777390"/>
                </a:cubicBezTo>
                <a:lnTo>
                  <a:pt x="2912806" y="1862749"/>
                </a:lnTo>
                <a:lnTo>
                  <a:pt x="3293666" y="2546058"/>
                </a:lnTo>
                <a:lnTo>
                  <a:pt x="2512528" y="2546058"/>
                </a:lnTo>
                <a:lnTo>
                  <a:pt x="2430979" y="2621061"/>
                </a:lnTo>
                <a:cubicBezTo>
                  <a:pt x="2318945" y="2714337"/>
                  <a:pt x="2191138" y="2792529"/>
                  <a:pt x="2049371" y="2851258"/>
                </a:cubicBezTo>
                <a:cubicBezTo>
                  <a:pt x="1293280" y="3164479"/>
                  <a:pt x="426431" y="2805461"/>
                  <a:pt x="113210" y="2049371"/>
                </a:cubicBezTo>
                <a:cubicBezTo>
                  <a:pt x="-200011" y="1293280"/>
                  <a:pt x="159007" y="426431"/>
                  <a:pt x="915098" y="113210"/>
                </a:cubicBez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743378" y="570324"/>
            <a:ext cx="1430661" cy="953678"/>
          </a:xfrm>
          <a:prstGeom prst="rect">
            <a:avLst/>
          </a:prstGeom>
        </p:spPr>
      </p:pic>
    </p:spTree>
    <p:extLst>
      <p:ext uri="{BB962C8B-B14F-4D97-AF65-F5344CB8AC3E}">
        <p14:creationId xmlns:p14="http://schemas.microsoft.com/office/powerpoint/2010/main" val="428885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Divider_Teal">
    <p:spTree>
      <p:nvGrpSpPr>
        <p:cNvPr id="1" name=""/>
        <p:cNvGrpSpPr/>
        <p:nvPr/>
      </p:nvGrpSpPr>
      <p:grpSpPr>
        <a:xfrm>
          <a:off x="0" y="0"/>
          <a:ext cx="0" cy="0"/>
          <a:chOff x="0" y="0"/>
          <a:chExt cx="0" cy="0"/>
        </a:xfrm>
      </p:grpSpPr>
      <p:sp>
        <p:nvSpPr>
          <p:cNvPr id="3" name="Rectangle 2"/>
          <p:cNvSpPr/>
          <p:nvPr userDrawn="1"/>
        </p:nvSpPr>
        <p:spPr>
          <a:xfrm>
            <a:off x="1" y="0"/>
            <a:ext cx="9144000" cy="5143500"/>
          </a:xfrm>
          <a:prstGeom prst="rect">
            <a:avLst/>
          </a:prstGeom>
          <a:solidFill>
            <a:srgbClr val="D7DF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 Placeholder 7"/>
          <p:cNvSpPr>
            <a:spLocks noGrp="1"/>
          </p:cNvSpPr>
          <p:nvPr>
            <p:ph type="body" sz="quarter" idx="10"/>
          </p:nvPr>
        </p:nvSpPr>
        <p:spPr>
          <a:xfrm>
            <a:off x="458355" y="1855810"/>
            <a:ext cx="7353300" cy="1036221"/>
          </a:xfrm>
        </p:spPr>
        <p:txBody>
          <a:bodyPr anchor="b"/>
          <a:lstStyle>
            <a:lvl1pPr marL="0" indent="0">
              <a:buFontTx/>
              <a:buNone/>
              <a:defRPr sz="3600" b="1">
                <a:solidFill>
                  <a:schemeClr val="tx1"/>
                </a:solidFill>
              </a:defRPr>
            </a:lvl1pPr>
            <a:lvl2pPr marL="457200" indent="0">
              <a:buFontTx/>
              <a:buNone/>
              <a:defRPr sz="3200" b="1">
                <a:solidFill>
                  <a:schemeClr val="bg2">
                    <a:lumMod val="10000"/>
                  </a:schemeClr>
                </a:solidFill>
              </a:defRPr>
            </a:lvl2pPr>
            <a:lvl3pPr marL="914400" indent="0">
              <a:buFontTx/>
              <a:buNone/>
              <a:defRPr sz="3200" b="1">
                <a:solidFill>
                  <a:schemeClr val="bg1"/>
                </a:solidFill>
              </a:defRPr>
            </a:lvl3pPr>
            <a:lvl4pPr marL="1371600" indent="0">
              <a:buFontTx/>
              <a:buNone/>
              <a:defRPr sz="2800" b="1">
                <a:solidFill>
                  <a:schemeClr val="bg1"/>
                </a:solidFill>
              </a:defRPr>
            </a:lvl4pPr>
            <a:lvl5pPr marL="1828800" indent="0">
              <a:buFontTx/>
              <a:buNone/>
              <a:defRPr sz="2800" b="1">
                <a:solidFill>
                  <a:schemeClr val="bg1"/>
                </a:solidFill>
              </a:defRPr>
            </a:lvl5pPr>
          </a:lstStyle>
          <a:p>
            <a:pPr lvl="0"/>
            <a:r>
              <a:rPr lang="en-US" dirty="0" smtClean="0"/>
              <a:t>Click to edit Master text styles</a:t>
            </a:r>
          </a:p>
        </p:txBody>
      </p:sp>
      <p:sp>
        <p:nvSpPr>
          <p:cNvPr id="11" name="Text Placeholder 7"/>
          <p:cNvSpPr>
            <a:spLocks noGrp="1"/>
          </p:cNvSpPr>
          <p:nvPr>
            <p:ph type="body" sz="quarter" idx="11"/>
          </p:nvPr>
        </p:nvSpPr>
        <p:spPr>
          <a:xfrm>
            <a:off x="458355" y="2892768"/>
            <a:ext cx="7353300" cy="979487"/>
          </a:xfrm>
        </p:spPr>
        <p:txBody>
          <a:bodyPr/>
          <a:lstStyle>
            <a:lvl1pPr marL="0" indent="0">
              <a:buNone/>
              <a:defRPr lang="en-US" sz="2400" b="1" kern="1200" dirty="0" smtClean="0">
                <a:solidFill>
                  <a:schemeClr val="accent1"/>
                </a:solidFill>
                <a:latin typeface="Calibri"/>
                <a:ea typeface="Calibri" charset="0"/>
                <a:cs typeface="Calibri" charset="0"/>
              </a:defRPr>
            </a:lvl1pPr>
          </a:lstStyle>
          <a:p>
            <a:pPr lvl="0"/>
            <a:r>
              <a:rPr lang="en-US" dirty="0" smtClean="0"/>
              <a:t>Click to edit Master text styles</a:t>
            </a:r>
          </a:p>
        </p:txBody>
      </p:sp>
      <p:sp>
        <p:nvSpPr>
          <p:cNvPr id="16" name="Freeform 15"/>
          <p:cNvSpPr/>
          <p:nvPr userDrawn="1"/>
        </p:nvSpPr>
        <p:spPr>
          <a:xfrm rot="1350146">
            <a:off x="6715242" y="294761"/>
            <a:ext cx="1708148" cy="1537421"/>
          </a:xfrm>
          <a:custGeom>
            <a:avLst/>
            <a:gdLst>
              <a:gd name="connsiteX0" fmla="*/ 915098 w 3293666"/>
              <a:gd name="connsiteY0" fmla="*/ 113210 h 2964468"/>
              <a:gd name="connsiteX1" fmla="*/ 2851258 w 3293666"/>
              <a:gd name="connsiteY1" fmla="*/ 915098 h 2964468"/>
              <a:gd name="connsiteX2" fmla="*/ 2934542 w 3293666"/>
              <a:gd name="connsiteY2" fmla="*/ 1777390 h 2964468"/>
              <a:gd name="connsiteX3" fmla="*/ 2912806 w 3293666"/>
              <a:gd name="connsiteY3" fmla="*/ 1862749 h 2964468"/>
              <a:gd name="connsiteX4" fmla="*/ 3293666 w 3293666"/>
              <a:gd name="connsiteY4" fmla="*/ 2546058 h 2964468"/>
              <a:gd name="connsiteX5" fmla="*/ 2512528 w 3293666"/>
              <a:gd name="connsiteY5" fmla="*/ 2546058 h 2964468"/>
              <a:gd name="connsiteX6" fmla="*/ 2430979 w 3293666"/>
              <a:gd name="connsiteY6" fmla="*/ 2621061 h 2964468"/>
              <a:gd name="connsiteX7" fmla="*/ 2049371 w 3293666"/>
              <a:gd name="connsiteY7" fmla="*/ 2851258 h 2964468"/>
              <a:gd name="connsiteX8" fmla="*/ 113210 w 3293666"/>
              <a:gd name="connsiteY8" fmla="*/ 2049371 h 2964468"/>
              <a:gd name="connsiteX9" fmla="*/ 915098 w 3293666"/>
              <a:gd name="connsiteY9" fmla="*/ 113210 h 296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3666" h="2964468">
                <a:moveTo>
                  <a:pt x="915098" y="113210"/>
                </a:moveTo>
                <a:cubicBezTo>
                  <a:pt x="1671188" y="-200011"/>
                  <a:pt x="2538038" y="159007"/>
                  <a:pt x="2851258" y="915098"/>
                </a:cubicBezTo>
                <a:cubicBezTo>
                  <a:pt x="2968716" y="1198632"/>
                  <a:pt x="2991640" y="1497741"/>
                  <a:pt x="2934542" y="1777390"/>
                </a:cubicBezTo>
                <a:lnTo>
                  <a:pt x="2912806" y="1862749"/>
                </a:lnTo>
                <a:lnTo>
                  <a:pt x="3293666" y="2546058"/>
                </a:lnTo>
                <a:lnTo>
                  <a:pt x="2512528" y="2546058"/>
                </a:lnTo>
                <a:lnTo>
                  <a:pt x="2430979" y="2621061"/>
                </a:lnTo>
                <a:cubicBezTo>
                  <a:pt x="2318945" y="2714337"/>
                  <a:pt x="2191138" y="2792529"/>
                  <a:pt x="2049371" y="2851258"/>
                </a:cubicBezTo>
                <a:cubicBezTo>
                  <a:pt x="1293280" y="3164479"/>
                  <a:pt x="426431" y="2805461"/>
                  <a:pt x="113210" y="2049371"/>
                </a:cubicBezTo>
                <a:cubicBezTo>
                  <a:pt x="-200011" y="1293280"/>
                  <a:pt x="159007" y="426431"/>
                  <a:pt x="915098" y="11321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reeform 17"/>
          <p:cNvSpPr/>
          <p:nvPr userDrawn="1"/>
        </p:nvSpPr>
        <p:spPr>
          <a:xfrm rot="5672989">
            <a:off x="8130335" y="1339815"/>
            <a:ext cx="541309" cy="487206"/>
          </a:xfrm>
          <a:custGeom>
            <a:avLst/>
            <a:gdLst>
              <a:gd name="connsiteX0" fmla="*/ 915098 w 3293666"/>
              <a:gd name="connsiteY0" fmla="*/ 113210 h 2964468"/>
              <a:gd name="connsiteX1" fmla="*/ 2851258 w 3293666"/>
              <a:gd name="connsiteY1" fmla="*/ 915098 h 2964468"/>
              <a:gd name="connsiteX2" fmla="*/ 2934542 w 3293666"/>
              <a:gd name="connsiteY2" fmla="*/ 1777390 h 2964468"/>
              <a:gd name="connsiteX3" fmla="*/ 2912806 w 3293666"/>
              <a:gd name="connsiteY3" fmla="*/ 1862749 h 2964468"/>
              <a:gd name="connsiteX4" fmla="*/ 3293666 w 3293666"/>
              <a:gd name="connsiteY4" fmla="*/ 2546058 h 2964468"/>
              <a:gd name="connsiteX5" fmla="*/ 2512528 w 3293666"/>
              <a:gd name="connsiteY5" fmla="*/ 2546058 h 2964468"/>
              <a:gd name="connsiteX6" fmla="*/ 2430979 w 3293666"/>
              <a:gd name="connsiteY6" fmla="*/ 2621061 h 2964468"/>
              <a:gd name="connsiteX7" fmla="*/ 2049371 w 3293666"/>
              <a:gd name="connsiteY7" fmla="*/ 2851258 h 2964468"/>
              <a:gd name="connsiteX8" fmla="*/ 113210 w 3293666"/>
              <a:gd name="connsiteY8" fmla="*/ 2049371 h 2964468"/>
              <a:gd name="connsiteX9" fmla="*/ 915098 w 3293666"/>
              <a:gd name="connsiteY9" fmla="*/ 113210 h 296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3666" h="2964468">
                <a:moveTo>
                  <a:pt x="915098" y="113210"/>
                </a:moveTo>
                <a:cubicBezTo>
                  <a:pt x="1671188" y="-200011"/>
                  <a:pt x="2538038" y="159007"/>
                  <a:pt x="2851258" y="915098"/>
                </a:cubicBezTo>
                <a:cubicBezTo>
                  <a:pt x="2968716" y="1198632"/>
                  <a:pt x="2991640" y="1497741"/>
                  <a:pt x="2934542" y="1777390"/>
                </a:cubicBezTo>
                <a:lnTo>
                  <a:pt x="2912806" y="1862749"/>
                </a:lnTo>
                <a:lnTo>
                  <a:pt x="3293666" y="2546058"/>
                </a:lnTo>
                <a:lnTo>
                  <a:pt x="2512528" y="2546058"/>
                </a:lnTo>
                <a:lnTo>
                  <a:pt x="2430979" y="2621061"/>
                </a:lnTo>
                <a:cubicBezTo>
                  <a:pt x="2318945" y="2714337"/>
                  <a:pt x="2191138" y="2792529"/>
                  <a:pt x="2049371" y="2851258"/>
                </a:cubicBezTo>
                <a:cubicBezTo>
                  <a:pt x="1293280" y="3164479"/>
                  <a:pt x="426431" y="2805461"/>
                  <a:pt x="113210" y="2049371"/>
                </a:cubicBezTo>
                <a:cubicBezTo>
                  <a:pt x="-200011" y="1293280"/>
                  <a:pt x="159007" y="426431"/>
                  <a:pt x="915098" y="113210"/>
                </a:cubicBezTo>
                <a:close/>
              </a:path>
            </a:pathLst>
          </a:cu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743378" y="570324"/>
            <a:ext cx="1430661" cy="953678"/>
          </a:xfrm>
          <a:prstGeom prst="rect">
            <a:avLst/>
          </a:prstGeom>
        </p:spPr>
      </p:pic>
    </p:spTree>
    <p:extLst>
      <p:ext uri="{BB962C8B-B14F-4D97-AF65-F5344CB8AC3E}">
        <p14:creationId xmlns:p14="http://schemas.microsoft.com/office/powerpoint/2010/main" val="1350265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p:txBody>
          <a:bodyPr/>
          <a:lstStyle>
            <a:lvl1pPr>
              <a:defRPr>
                <a:solidFill>
                  <a:schemeClr val="bg1"/>
                </a:solidFill>
              </a:defRPr>
            </a:lvl1pPr>
          </a:lstStyle>
          <a:p>
            <a:r>
              <a:rPr lang="en-US" dirty="0" smtClean="0"/>
              <a:t>Agenda</a:t>
            </a:r>
            <a:endParaRPr lang="en-US" dirty="0"/>
          </a:p>
        </p:txBody>
      </p:sp>
      <p:sp>
        <p:nvSpPr>
          <p:cNvPr id="3" name="Content Placeholder 2"/>
          <p:cNvSpPr>
            <a:spLocks noGrp="1"/>
          </p:cNvSpPr>
          <p:nvPr>
            <p:ph idx="1" hasCustomPrompt="1"/>
          </p:nvPr>
        </p:nvSpPr>
        <p:spPr>
          <a:xfrm>
            <a:off x="4572000" y="1200151"/>
            <a:ext cx="4114800" cy="3394472"/>
          </a:xfrm>
        </p:spPr>
        <p:txBody>
          <a:bodyPr/>
          <a:lstStyle>
            <a:lvl1pPr marL="457200" indent="-457200">
              <a:buFont typeface="+mj-lt"/>
              <a:buAutoNum type="arabicPeriod"/>
              <a:defRPr sz="2200" baseline="0">
                <a:solidFill>
                  <a:srgbClr val="FFFFFF"/>
                </a:solidFill>
              </a:defRPr>
            </a:lvl1pPr>
            <a:lvl2pPr marL="457200" indent="0">
              <a:buFontTx/>
              <a:buNone/>
              <a:defRPr sz="1600">
                <a:solidFill>
                  <a:srgbClr val="FFFFFF"/>
                </a:solidFill>
              </a:defRPr>
            </a:lvl2pPr>
            <a:lvl3pPr marL="914400" indent="0">
              <a:buFontTx/>
              <a:buNone/>
              <a:defRPr>
                <a:solidFill>
                  <a:srgbClr val="FFFFFF"/>
                </a:solidFill>
              </a:defRPr>
            </a:lvl3pPr>
            <a:lvl4pPr marL="1371600" indent="0">
              <a:buFontTx/>
              <a:buNone/>
              <a:defRPr>
                <a:solidFill>
                  <a:srgbClr val="FFFFFF"/>
                </a:solidFill>
              </a:defRPr>
            </a:lvl4pPr>
            <a:lvl5pPr marL="1828800" indent="0">
              <a:buFontTx/>
              <a:buNone/>
              <a:defRPr>
                <a:solidFill>
                  <a:srgbClr val="FFFFFF"/>
                </a:solidFill>
              </a:defRPr>
            </a:lvl5pPr>
          </a:lstStyle>
          <a:p>
            <a:pPr lvl="0"/>
            <a:r>
              <a:rPr lang="en-US" dirty="0" smtClean="0"/>
              <a:t>Agenda item one</a:t>
            </a:r>
          </a:p>
          <a:p>
            <a:pPr lvl="1"/>
            <a:r>
              <a:rPr lang="en-US" dirty="0" smtClean="0"/>
              <a:t>Item one description goes here</a:t>
            </a:r>
          </a:p>
          <a:p>
            <a:pPr lvl="0"/>
            <a:r>
              <a:rPr lang="en-US" dirty="0" smtClean="0"/>
              <a:t>Agenda item two</a:t>
            </a:r>
          </a:p>
          <a:p>
            <a:pPr lvl="1"/>
            <a:r>
              <a:rPr lang="en-US" dirty="0" smtClean="0"/>
              <a:t>Item two description goes here</a:t>
            </a:r>
          </a:p>
          <a:p>
            <a:pPr lvl="0"/>
            <a:r>
              <a:rPr lang="en-US" dirty="0" smtClean="0"/>
              <a:t>Keep agenda short and simple</a:t>
            </a:r>
          </a:p>
          <a:p>
            <a:pPr lvl="1"/>
            <a:r>
              <a:rPr lang="en-US" dirty="0" smtClean="0"/>
              <a:t>Description goes here</a:t>
            </a:r>
          </a:p>
          <a:p>
            <a:pPr lvl="0"/>
            <a:r>
              <a:rPr lang="en-US" dirty="0" smtClean="0"/>
              <a:t>Keep agenda in one line</a:t>
            </a:r>
          </a:p>
          <a:p>
            <a:pPr lvl="1"/>
            <a:r>
              <a:rPr lang="en-US" dirty="0" smtClean="0"/>
              <a:t>Keep description in one line</a:t>
            </a:r>
          </a:p>
          <a:p>
            <a:pPr lvl="1"/>
            <a:endParaRPr lang="en-US" dirty="0"/>
          </a:p>
        </p:txBody>
      </p:sp>
    </p:spTree>
    <p:extLst>
      <p:ext uri="{BB962C8B-B14F-4D97-AF65-F5344CB8AC3E}">
        <p14:creationId xmlns:p14="http://schemas.microsoft.com/office/powerpoint/2010/main" val="1043568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Page Image + Text">
    <p:spTree>
      <p:nvGrpSpPr>
        <p:cNvPr id="1" name=""/>
        <p:cNvGrpSpPr/>
        <p:nvPr/>
      </p:nvGrpSpPr>
      <p:grpSpPr>
        <a:xfrm>
          <a:off x="0" y="0"/>
          <a:ext cx="0" cy="0"/>
          <a:chOff x="0" y="0"/>
          <a:chExt cx="0" cy="0"/>
        </a:xfrm>
      </p:grpSpPr>
      <p:sp>
        <p:nvSpPr>
          <p:cNvPr id="9" name="Picture Placeholder 8"/>
          <p:cNvSpPr>
            <a:spLocks noGrp="1"/>
          </p:cNvSpPr>
          <p:nvPr>
            <p:ph type="pic" sz="quarter" idx="12"/>
          </p:nvPr>
        </p:nvSpPr>
        <p:spPr>
          <a:xfrm>
            <a:off x="0" y="0"/>
            <a:ext cx="9144000" cy="5143500"/>
          </a:xfrm>
        </p:spPr>
        <p:txBody>
          <a:bodyPr/>
          <a:lstStyle/>
          <a:p>
            <a:r>
              <a:rPr lang="en-US" smtClean="0"/>
              <a:t>Click icon to add picture</a:t>
            </a:r>
            <a:endParaRPr lang="en-US"/>
          </a:p>
        </p:txBody>
      </p:sp>
      <p:sp>
        <p:nvSpPr>
          <p:cNvPr id="7" name="Text Placeholder 5"/>
          <p:cNvSpPr>
            <a:spLocks noGrp="1"/>
          </p:cNvSpPr>
          <p:nvPr>
            <p:ph type="body" sz="quarter" idx="11"/>
          </p:nvPr>
        </p:nvSpPr>
        <p:spPr>
          <a:xfrm>
            <a:off x="0" y="0"/>
            <a:ext cx="3703320" cy="5143500"/>
          </a:xfrm>
          <a:solidFill>
            <a:srgbClr val="F86E00">
              <a:alpha val="84706"/>
            </a:srgbClr>
          </a:solidFill>
        </p:spPr>
        <p:txBody>
          <a:bodyPr lIns="274320" rIns="274320" anchor="ctr" anchorCtr="0">
            <a:noAutofit/>
          </a:bodyPr>
          <a:lstStyle>
            <a:lvl1pPr marL="0" indent="0">
              <a:buNone/>
              <a:defRPr>
                <a:solidFill>
                  <a:schemeClr val="bg1"/>
                </a:solidFill>
              </a:defRPr>
            </a:lvl1pPr>
            <a:lvl2pPr marL="742950" indent="-285750">
              <a:buFont typeface="Arial" panose="020B0604020202020204" pitchFamily="34" charset="0"/>
              <a:buChar char="•"/>
              <a:defRPr sz="2000">
                <a:solidFill>
                  <a:schemeClr val="bg1"/>
                </a:solidFill>
              </a:defRPr>
            </a:lvl2pPr>
            <a:lvl3pPr marL="914400" indent="0">
              <a:buNone/>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2868256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20" name="Footer Placeholder 3"/>
          <p:cNvSpPr txBox="1">
            <a:spLocks noGrp="1"/>
          </p:cNvSpPr>
          <p:nvPr userDrawn="1"/>
        </p:nvSpPr>
        <p:spPr bwMode="invGray">
          <a:xfrm>
            <a:off x="838200" y="4840305"/>
            <a:ext cx="4526604" cy="168275"/>
          </a:xfrm>
          <a:prstGeom prst="rect">
            <a:avLst/>
          </a:prstGeom>
          <a:noFill/>
          <a:ln w="9525">
            <a:noFill/>
            <a:miter lim="800000"/>
            <a:headEnd/>
            <a:tailEnd/>
          </a:ln>
        </p:spPr>
        <p:txBody>
          <a:bodyPr lIns="0" tIns="0" rIns="0" bIns="0"/>
          <a:lstStyle/>
          <a:p>
            <a:pPr algn="l"/>
            <a:r>
              <a:rPr lang="en-US" sz="800" dirty="0">
                <a:solidFill>
                  <a:schemeClr val="bg2">
                    <a:lumMod val="75000"/>
                  </a:schemeClr>
                </a:solidFill>
                <a:cs typeface="Calibri" charset="0"/>
              </a:rPr>
              <a:t>© Copyright </a:t>
            </a:r>
            <a:fld id="{910C45E0-AA13-4DFD-A587-470F0E7A7645}" type="datetime1">
              <a:rPr lang="en-US" sz="800">
                <a:solidFill>
                  <a:schemeClr val="bg2">
                    <a:lumMod val="75000"/>
                  </a:schemeClr>
                </a:solidFill>
                <a:cs typeface="Calibri" charset="0"/>
              </a:rPr>
              <a:pPr algn="l"/>
              <a:t>2015-09-02</a:t>
            </a:fld>
            <a:r>
              <a:rPr lang="en-US" sz="800" dirty="0">
                <a:solidFill>
                  <a:schemeClr val="bg2">
                    <a:lumMod val="75000"/>
                  </a:schemeClr>
                </a:solidFill>
                <a:cs typeface="Calibri" charset="0"/>
              </a:rPr>
              <a:t> BMC Software, Inc</a:t>
            </a:r>
          </a:p>
        </p:txBody>
      </p:sp>
      <p:sp>
        <p:nvSpPr>
          <p:cNvPr id="21" name="Slide Number Placeholder 4"/>
          <p:cNvSpPr txBox="1">
            <a:spLocks noGrp="1"/>
          </p:cNvSpPr>
          <p:nvPr userDrawn="1"/>
        </p:nvSpPr>
        <p:spPr bwMode="invGray">
          <a:xfrm>
            <a:off x="549613" y="4840305"/>
            <a:ext cx="381000" cy="152400"/>
          </a:xfrm>
          <a:prstGeom prst="rect">
            <a:avLst/>
          </a:prstGeom>
          <a:noFill/>
          <a:ln>
            <a:miter lim="800000"/>
            <a:headEnd/>
            <a:tailEnd/>
          </a:ln>
        </p:spPr>
        <p:txBody>
          <a:bodyPr lIns="0" tIns="0" rIns="0" bIns="0"/>
          <a:lstStyle/>
          <a:p>
            <a:fld id="{6B87F707-7BA5-4994-A781-C7B69744A021}" type="slidenum">
              <a:rPr lang="en-US" sz="800" b="1">
                <a:solidFill>
                  <a:schemeClr val="bg2">
                    <a:lumMod val="75000"/>
                  </a:schemeClr>
                </a:solidFill>
                <a:cs typeface="Calibri" charset="0"/>
              </a:rPr>
              <a:pPr/>
              <a:t>‹#›</a:t>
            </a:fld>
            <a:endParaRPr lang="en-US" sz="800" b="1" dirty="0">
              <a:solidFill>
                <a:schemeClr val="bg2">
                  <a:lumMod val="75000"/>
                </a:schemeClr>
              </a:solidFill>
              <a:cs typeface="Calibri" charset="0"/>
            </a:endParaRPr>
          </a:p>
        </p:txBody>
      </p:sp>
    </p:spTree>
    <p:extLst>
      <p:ext uri="{BB962C8B-B14F-4D97-AF65-F5344CB8AC3E}">
        <p14:creationId xmlns:p14="http://schemas.microsoft.com/office/powerpoint/2010/main" val="570172483"/>
      </p:ext>
    </p:extLst>
  </p:cSld>
  <p:clrMap bg1="lt1" tx1="dk1" bg2="lt2" tx2="dk2" accent1="accent1" accent2="accent2" accent3="accent3" accent4="accent4" accent5="accent5" accent6="accent6" hlink="hlink" folHlink="folHlink"/>
  <p:sldLayoutIdLst>
    <p:sldLayoutId id="2147483671" r:id="rId1"/>
    <p:sldLayoutId id="2147483673" r:id="rId2"/>
    <p:sldLayoutId id="2147483675" r:id="rId3"/>
    <p:sldLayoutId id="2147483669" r:id="rId4"/>
    <p:sldLayoutId id="2147483676" r:id="rId5"/>
    <p:sldLayoutId id="2147483670" r:id="rId6"/>
    <p:sldLayoutId id="2147483677" r:id="rId7"/>
    <p:sldLayoutId id="2147483650" r:id="rId8"/>
    <p:sldLayoutId id="2147483664" r:id="rId9"/>
    <p:sldLayoutId id="2147483649" r:id="rId10"/>
    <p:sldLayoutId id="2147483662" r:id="rId11"/>
    <p:sldLayoutId id="2147483651" r:id="rId12"/>
    <p:sldLayoutId id="2147483653" r:id="rId13"/>
    <p:sldLayoutId id="2147483663" r:id="rId14"/>
    <p:sldLayoutId id="2147483668" r:id="rId15"/>
    <p:sldLayoutId id="2147483654" r:id="rId16"/>
    <p:sldLayoutId id="2147483665" r:id="rId17"/>
    <p:sldLayoutId id="2147483666" r:id="rId18"/>
    <p:sldLayoutId id="2147483667" r:id="rId19"/>
    <p:sldLayoutId id="2147483672" r:id="rId20"/>
    <p:sldLayoutId id="2147483655" r:id="rId21"/>
    <p:sldLayoutId id="2147483656" r:id="rId22"/>
    <p:sldLayoutId id="2147483657" r:id="rId23"/>
    <p:sldLayoutId id="2147483658" r:id="rId24"/>
    <p:sldLayoutId id="2147483659" r:id="rId25"/>
    <p:sldLayoutId id="2147483660" r:id="rId26"/>
    <p:sldLayoutId id="2147483678" r:id="rId27"/>
    <p:sldLayoutId id="2147483680" r:id="rId28"/>
    <p:sldLayoutId id="2147483681" r:id="rId29"/>
    <p:sldLayoutId id="2147483682" r:id="rId30"/>
    <p:sldLayoutId id="2147483683" r:id="rId31"/>
  </p:sldLayoutIdLst>
  <p:hf hdr="0" dt="0"/>
  <p:txStyles>
    <p:titleStyle>
      <a:lvl1pPr algn="l" defTabSz="457200" rtl="0" eaLnBrk="1" latinLnBrk="0" hangingPunct="1">
        <a:spcBef>
          <a:spcPct val="0"/>
        </a:spcBef>
        <a:buNone/>
        <a:defRPr sz="2800" b="1" i="0" kern="1200">
          <a:solidFill>
            <a:schemeClr val="accent1"/>
          </a:solidFill>
          <a:latin typeface="Calibri"/>
          <a:ea typeface="+mj-ea"/>
          <a:cs typeface="Calibri"/>
        </a:defRPr>
      </a:lvl1pPr>
    </p:titleStyle>
    <p:bodyStyle>
      <a:lvl1pPr marL="347472" indent="-347472" algn="l" defTabSz="457200" rtl="0" eaLnBrk="1" latinLnBrk="0" hangingPunct="1">
        <a:spcBef>
          <a:spcPct val="20000"/>
        </a:spcBef>
        <a:buFont typeface="Arial"/>
        <a:buChar char="•"/>
        <a:defRPr sz="2400" kern="1200">
          <a:solidFill>
            <a:srgbClr val="5A5B5E"/>
          </a:solidFill>
          <a:latin typeface="Calibri"/>
          <a:ea typeface="+mn-ea"/>
          <a:cs typeface="Calibri"/>
        </a:defRPr>
      </a:lvl1pPr>
      <a:lvl2pPr marL="742950" indent="-285750" algn="l" defTabSz="457200" rtl="0" eaLnBrk="1" latinLnBrk="0" hangingPunct="1">
        <a:spcBef>
          <a:spcPct val="20000"/>
        </a:spcBef>
        <a:buFont typeface="Arial"/>
        <a:buChar char="–"/>
        <a:defRPr sz="2200" kern="1200">
          <a:solidFill>
            <a:srgbClr val="ED7E37"/>
          </a:solidFill>
          <a:latin typeface="Calibri"/>
          <a:ea typeface="+mn-ea"/>
          <a:cs typeface="Calibri"/>
        </a:defRPr>
      </a:lvl2pPr>
      <a:lvl3pPr marL="1143000" indent="-228600" algn="l" defTabSz="457200" rtl="0" eaLnBrk="1" latinLnBrk="0" hangingPunct="1">
        <a:spcBef>
          <a:spcPct val="20000"/>
        </a:spcBef>
        <a:buFont typeface="Arial"/>
        <a:buChar char="•"/>
        <a:defRPr sz="2000" kern="1200">
          <a:solidFill>
            <a:srgbClr val="24A5D3"/>
          </a:solidFill>
          <a:latin typeface="Calibri"/>
          <a:ea typeface="+mn-ea"/>
          <a:cs typeface="Calibri"/>
        </a:defRPr>
      </a:lvl3pPr>
      <a:lvl4pPr marL="1600200" indent="-228600" algn="l" defTabSz="457200" rtl="0" eaLnBrk="1" latinLnBrk="0" hangingPunct="1">
        <a:spcBef>
          <a:spcPct val="20000"/>
        </a:spcBef>
        <a:buFont typeface="Arial"/>
        <a:buChar char="–"/>
        <a:defRPr sz="1800" kern="1200">
          <a:solidFill>
            <a:srgbClr val="5A5B5E"/>
          </a:solidFill>
          <a:latin typeface="Calibri"/>
          <a:ea typeface="+mn-ea"/>
          <a:cs typeface="Calibri"/>
        </a:defRPr>
      </a:lvl4pPr>
      <a:lvl5pPr marL="2057400" indent="-228600" algn="l" defTabSz="457200" rtl="0" eaLnBrk="1" latinLnBrk="0" hangingPunct="1">
        <a:spcBef>
          <a:spcPct val="20000"/>
        </a:spcBef>
        <a:buFont typeface="Arial"/>
        <a:buChar char="»"/>
        <a:defRPr sz="1800" kern="1200">
          <a:solidFill>
            <a:srgbClr val="5A5B5E"/>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hyperlink" Target="http://www.artefaqs.com/Search.php?in=1339021732" TargetMode="External"/><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17.jpg"/><Relationship Id="rId4" Type="http://schemas.openxmlformats.org/officeDocument/2006/relationships/image" Target="../media/image16.jpeg"/></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1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2.xml"/><Relationship Id="rId1" Type="http://schemas.openxmlformats.org/officeDocument/2006/relationships/slideLayout" Target="../slideLayouts/slideLayout16.xml"/><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36.xml"/><Relationship Id="rId7" Type="http://schemas.openxmlformats.org/officeDocument/2006/relationships/image" Target="../media/image76.png"/><Relationship Id="rId2" Type="http://schemas.openxmlformats.org/officeDocument/2006/relationships/slideLayout" Target="../slideLayouts/slideLayout16.xml"/><Relationship Id="rId1" Type="http://schemas.openxmlformats.org/officeDocument/2006/relationships/vmlDrawing" Target="../drawings/vmlDrawing1.v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72.emf"/></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jpeg"/><Relationship Id="rId2" Type="http://schemas.openxmlformats.org/officeDocument/2006/relationships/notesSlide" Target="../notesSlides/notesSlide40.xml"/><Relationship Id="rId1" Type="http://schemas.openxmlformats.org/officeDocument/2006/relationships/slideLayout" Target="../slideLayouts/slideLayout8.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5.png"/><Relationship Id="rId26" Type="http://schemas.openxmlformats.org/officeDocument/2006/relationships/image" Target="../media/image43.png"/><Relationship Id="rId3" Type="http://schemas.openxmlformats.org/officeDocument/2006/relationships/image" Target="../media/image20.png"/><Relationship Id="rId21" Type="http://schemas.openxmlformats.org/officeDocument/2006/relationships/image" Target="../media/image38.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5" Type="http://schemas.openxmlformats.org/officeDocument/2006/relationships/image" Target="../media/image42.png"/><Relationship Id="rId2" Type="http://schemas.openxmlformats.org/officeDocument/2006/relationships/notesSlide" Target="../notesSlides/notesSlide7.xml"/><Relationship Id="rId16" Type="http://schemas.openxmlformats.org/officeDocument/2006/relationships/image" Target="../media/image33.png"/><Relationship Id="rId20" Type="http://schemas.openxmlformats.org/officeDocument/2006/relationships/image" Target="../media/image37.png"/><Relationship Id="rId29" Type="http://schemas.openxmlformats.org/officeDocument/2006/relationships/image" Target="../media/image46.png"/><Relationship Id="rId1" Type="http://schemas.openxmlformats.org/officeDocument/2006/relationships/slideLayout" Target="../slideLayouts/slideLayout31.xml"/><Relationship Id="rId6" Type="http://schemas.openxmlformats.org/officeDocument/2006/relationships/image" Target="../media/image23.png"/><Relationship Id="rId11" Type="http://schemas.openxmlformats.org/officeDocument/2006/relationships/image" Target="../media/image28.png"/><Relationship Id="rId24" Type="http://schemas.openxmlformats.org/officeDocument/2006/relationships/image" Target="../media/image41.png"/><Relationship Id="rId5" Type="http://schemas.openxmlformats.org/officeDocument/2006/relationships/image" Target="../media/image22.png"/><Relationship Id="rId15" Type="http://schemas.openxmlformats.org/officeDocument/2006/relationships/image" Target="../media/image32.png"/><Relationship Id="rId23" Type="http://schemas.openxmlformats.org/officeDocument/2006/relationships/image" Target="../media/image40.png"/><Relationship Id="rId28" Type="http://schemas.openxmlformats.org/officeDocument/2006/relationships/image" Target="../media/image45.png"/><Relationship Id="rId10" Type="http://schemas.openxmlformats.org/officeDocument/2006/relationships/image" Target="../media/image27.png"/><Relationship Id="rId19" Type="http://schemas.openxmlformats.org/officeDocument/2006/relationships/image" Target="../media/image36.png"/><Relationship Id="rId31" Type="http://schemas.openxmlformats.org/officeDocument/2006/relationships/image" Target="../media/image48.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 Id="rId22" Type="http://schemas.openxmlformats.org/officeDocument/2006/relationships/image" Target="../media/image39.jpg"/><Relationship Id="rId27" Type="http://schemas.openxmlformats.org/officeDocument/2006/relationships/image" Target="../media/image44.png"/><Relationship Id="rId30" Type="http://schemas.openxmlformats.org/officeDocument/2006/relationships/image" Target="../media/image4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l="-1813" b="-158"/>
          <a:stretch/>
        </p:blipFill>
        <p:spPr>
          <a:xfrm flipH="1">
            <a:off x="-1" y="0"/>
            <a:ext cx="3962743" cy="369261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1188" y="370441"/>
            <a:ext cx="2519958" cy="1679803"/>
          </a:xfrm>
          <a:prstGeom prst="rect">
            <a:avLst/>
          </a:prstGeom>
        </p:spPr>
      </p:pic>
      <p:sp>
        <p:nvSpPr>
          <p:cNvPr id="12" name="Subtitle 2"/>
          <p:cNvSpPr>
            <a:spLocks noGrp="1"/>
          </p:cNvSpPr>
          <p:nvPr/>
        </p:nvSpPr>
        <p:spPr bwMode="auto">
          <a:xfrm>
            <a:off x="4080191" y="2433484"/>
            <a:ext cx="4675312" cy="1630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defTabSz="457200" rtl="0" eaLnBrk="1" fontAlgn="base" hangingPunct="1">
              <a:spcBef>
                <a:spcPct val="20000"/>
              </a:spcBef>
              <a:spcAft>
                <a:spcPct val="0"/>
              </a:spcAft>
              <a:buFont typeface="Arial" panose="020B0604020202020204" pitchFamily="34" charset="0"/>
              <a:buNone/>
              <a:defRPr sz="3200" kern="1200">
                <a:solidFill>
                  <a:schemeClr val="bg2"/>
                </a:solidFill>
                <a:latin typeface="+mn-lt"/>
                <a:ea typeface="+mn-ea"/>
                <a:cs typeface="+mn-cs"/>
              </a:defRPr>
            </a:lvl1pPr>
            <a:lvl2pPr marL="457200" indent="0" algn="ctr" defTabSz="457200" rtl="0" eaLnBrk="1" fontAlgn="base" hangingPunct="1">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2pPr>
            <a:lvl3pPr marL="914400" indent="0" algn="ctr" defTabSz="457200" rtl="0" eaLnBrk="1" fontAlgn="base" hangingPunct="1">
              <a:spcBef>
                <a:spcPct val="20000"/>
              </a:spcBef>
              <a:spcAft>
                <a:spcPct val="0"/>
              </a:spcAft>
              <a:buFont typeface="Arial" panose="020B0604020202020204" pitchFamily="34" charset="0"/>
              <a:buNone/>
              <a:defRPr kern="1200">
                <a:solidFill>
                  <a:schemeClr val="tx1">
                    <a:tint val="75000"/>
                  </a:schemeClr>
                </a:solidFill>
                <a:latin typeface="+mn-lt"/>
                <a:ea typeface="+mn-ea"/>
                <a:cs typeface="+mn-cs"/>
              </a:defRPr>
            </a:lvl3pPr>
            <a:lvl4pPr marL="1371600" indent="0" algn="ctr" defTabSz="457200" rtl="0" eaLnBrk="1" fontAlgn="base" hangingPunct="1">
              <a:spcBef>
                <a:spcPct val="20000"/>
              </a:spcBef>
              <a:spcAft>
                <a:spcPct val="0"/>
              </a:spcAft>
              <a:buFont typeface="Arial" panose="020B0604020202020204" pitchFamily="34" charset="0"/>
              <a:buNone/>
              <a:defRPr sz="1600" kern="1200">
                <a:solidFill>
                  <a:schemeClr val="tx1">
                    <a:tint val="75000"/>
                  </a:schemeClr>
                </a:solidFill>
                <a:latin typeface="+mn-lt"/>
                <a:ea typeface="+mn-ea"/>
                <a:cs typeface="+mn-cs"/>
              </a:defRPr>
            </a:lvl4pPr>
            <a:lvl5pPr marL="1828800" indent="0" algn="ctr" defTabSz="457200" rtl="0" eaLnBrk="1" fontAlgn="base" hangingPunct="1">
              <a:spcBef>
                <a:spcPct val="20000"/>
              </a:spcBef>
              <a:spcAft>
                <a:spcPct val="0"/>
              </a:spcAft>
              <a:buFont typeface="Arial" panose="020B0604020202020204" pitchFamily="34" charset="0"/>
              <a:buNone/>
              <a:defRPr sz="16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0"/>
              </a:spcBef>
            </a:pPr>
            <a:r>
              <a:rPr lang="en-US" altLang="en-US" sz="2400" b="1" dirty="0">
                <a:solidFill>
                  <a:schemeClr val="accent2"/>
                </a:solidFill>
                <a:cs typeface="Calibri"/>
              </a:rPr>
              <a:t>Mr. James </a:t>
            </a:r>
            <a:r>
              <a:rPr lang="en-US" altLang="en-US" sz="2400" b="1" dirty="0" err="1">
                <a:solidFill>
                  <a:schemeClr val="accent2"/>
                </a:solidFill>
                <a:cs typeface="Calibri"/>
              </a:rPr>
              <a:t>Kistler</a:t>
            </a:r>
            <a:r>
              <a:rPr lang="en-US" altLang="en-US" sz="2400" b="1" dirty="0">
                <a:solidFill>
                  <a:schemeClr val="accent2"/>
                </a:solidFill>
                <a:cs typeface="Calibri"/>
              </a:rPr>
              <a:t> </a:t>
            </a:r>
            <a:r>
              <a:rPr lang="en-US" altLang="en-US" sz="2800" b="1" dirty="0" smtClean="0">
                <a:solidFill>
                  <a:schemeClr val="accent2"/>
                </a:solidFill>
                <a:cs typeface="Calibri"/>
              </a:rPr>
              <a:t/>
            </a:r>
            <a:br>
              <a:rPr lang="en-US" altLang="en-US" sz="2800" b="1" dirty="0" smtClean="0">
                <a:solidFill>
                  <a:schemeClr val="accent2"/>
                </a:solidFill>
                <a:cs typeface="Calibri"/>
              </a:rPr>
            </a:br>
            <a:r>
              <a:rPr lang="en-US" altLang="en-US" sz="1800" dirty="0" smtClean="0">
                <a:solidFill>
                  <a:schemeClr val="accent1"/>
                </a:solidFill>
                <a:cs typeface="Calibri"/>
              </a:rPr>
              <a:t>Infrastructure </a:t>
            </a:r>
            <a:r>
              <a:rPr lang="en-US" altLang="en-US" sz="1800" dirty="0">
                <a:solidFill>
                  <a:schemeClr val="accent1"/>
                </a:solidFill>
                <a:cs typeface="Calibri"/>
              </a:rPr>
              <a:t>Planning </a:t>
            </a:r>
            <a:r>
              <a:rPr lang="en-US" altLang="en-US" sz="1800" dirty="0" smtClean="0">
                <a:solidFill>
                  <a:schemeClr val="accent1"/>
                </a:solidFill>
                <a:cs typeface="Calibri"/>
              </a:rPr>
              <a:t/>
            </a:r>
            <a:br>
              <a:rPr lang="en-US" altLang="en-US" sz="1800" dirty="0" smtClean="0">
                <a:solidFill>
                  <a:schemeClr val="accent1"/>
                </a:solidFill>
                <a:cs typeface="Calibri"/>
              </a:rPr>
            </a:br>
            <a:r>
              <a:rPr lang="en-US" altLang="en-US" sz="1800" dirty="0" smtClean="0">
                <a:solidFill>
                  <a:schemeClr val="accent1"/>
                </a:solidFill>
                <a:cs typeface="Calibri"/>
              </a:rPr>
              <a:t>Services </a:t>
            </a:r>
            <a:r>
              <a:rPr lang="en-US" altLang="en-US" sz="1800" dirty="0">
                <a:solidFill>
                  <a:schemeClr val="accent1"/>
                </a:solidFill>
                <a:cs typeface="Calibri"/>
              </a:rPr>
              <a:t>Manager</a:t>
            </a:r>
          </a:p>
          <a:p>
            <a:r>
              <a:rPr lang="en-US" altLang="en-US" sz="2400" b="1" dirty="0">
                <a:solidFill>
                  <a:schemeClr val="accent2"/>
                </a:solidFill>
                <a:cs typeface="Calibri"/>
              </a:rPr>
              <a:t>Mr. Ben Davies</a:t>
            </a:r>
            <a:r>
              <a:rPr lang="en-US" altLang="en-US" sz="2800" b="1" dirty="0">
                <a:solidFill>
                  <a:schemeClr val="accent2"/>
                </a:solidFill>
                <a:cs typeface="Calibri"/>
              </a:rPr>
              <a:t/>
            </a:r>
            <a:br>
              <a:rPr lang="en-US" altLang="en-US" sz="2800" b="1" dirty="0">
                <a:solidFill>
                  <a:schemeClr val="accent2"/>
                </a:solidFill>
                <a:cs typeface="Calibri"/>
              </a:rPr>
            </a:br>
            <a:r>
              <a:rPr lang="en-US" altLang="en-US" sz="2000" dirty="0">
                <a:solidFill>
                  <a:schemeClr val="accent1"/>
                </a:solidFill>
                <a:cs typeface="Calibri"/>
              </a:rPr>
              <a:t>Senior IT Business Consultant</a:t>
            </a:r>
          </a:p>
          <a:p>
            <a:r>
              <a:rPr lang="en-US" altLang="en-US" sz="1800" kern="1200" dirty="0" smtClean="0">
                <a:solidFill>
                  <a:schemeClr val="accent1"/>
                </a:solidFill>
                <a:latin typeface="Calibri"/>
                <a:cs typeface="Calibri"/>
              </a:rPr>
              <a:t>September 10, 2015</a:t>
            </a:r>
            <a:endParaRPr lang="en-US" altLang="en-US" sz="1800" kern="1200" dirty="0">
              <a:solidFill>
                <a:schemeClr val="accent1"/>
              </a:solidFill>
              <a:latin typeface="Calibri"/>
              <a:cs typeface="Calibri"/>
            </a:endParaRPr>
          </a:p>
        </p:txBody>
      </p:sp>
      <p:sp>
        <p:nvSpPr>
          <p:cNvPr id="13" name="Title 1"/>
          <p:cNvSpPr>
            <a:spLocks noGrp="1"/>
          </p:cNvSpPr>
          <p:nvPr/>
        </p:nvSpPr>
        <p:spPr bwMode="auto">
          <a:xfrm>
            <a:off x="4046356" y="370442"/>
            <a:ext cx="5097643" cy="1781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0"/>
              </a:spcBef>
              <a:spcAft>
                <a:spcPct val="0"/>
              </a:spcAft>
              <a:defRPr sz="3600" b="1" kern="1200">
                <a:solidFill>
                  <a:schemeClr val="bg2"/>
                </a:solidFill>
                <a:latin typeface="PT Sans"/>
                <a:ea typeface="PT Sans" pitchFamily="34" charset="0"/>
                <a:cs typeface="PT Sans"/>
              </a:defRPr>
            </a:lvl1pPr>
            <a:lvl2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2pPr>
            <a:lvl3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3pPr>
            <a:lvl4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4pPr>
            <a:lvl5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5pPr>
            <a:lvl6pPr marL="4572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6pPr>
            <a:lvl7pPr marL="9144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7pPr>
            <a:lvl8pPr marL="13716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8pPr>
            <a:lvl9pPr marL="18288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9pPr>
          </a:lstStyle>
          <a:p>
            <a:pPr>
              <a:lnSpc>
                <a:spcPct val="90000"/>
              </a:lnSpc>
            </a:pPr>
            <a:r>
              <a:rPr lang="en-US" sz="3200" dirty="0" err="1">
                <a:solidFill>
                  <a:schemeClr val="accent1"/>
                </a:solidFill>
                <a:latin typeface="Calibri"/>
                <a:cs typeface="Calibri"/>
              </a:rPr>
              <a:t>TrueSight</a:t>
            </a:r>
            <a:r>
              <a:rPr lang="en-US" sz="3200" dirty="0">
                <a:solidFill>
                  <a:schemeClr val="accent1"/>
                </a:solidFill>
                <a:latin typeface="Calibri"/>
                <a:cs typeface="Calibri"/>
              </a:rPr>
              <a:t> Capacity Optimization </a:t>
            </a:r>
          </a:p>
          <a:p>
            <a:pPr>
              <a:lnSpc>
                <a:spcPct val="90000"/>
              </a:lnSpc>
            </a:pPr>
            <a:r>
              <a:rPr lang="en-US" sz="3200" dirty="0">
                <a:solidFill>
                  <a:schemeClr val="accent1"/>
                </a:solidFill>
                <a:latin typeface="Calibri"/>
                <a:cs typeface="Calibri"/>
              </a:rPr>
              <a:t>is the Mother Lode for </a:t>
            </a:r>
          </a:p>
          <a:p>
            <a:pPr>
              <a:lnSpc>
                <a:spcPct val="90000"/>
              </a:lnSpc>
            </a:pPr>
            <a:r>
              <a:rPr lang="en-US" sz="3200" dirty="0">
                <a:solidFill>
                  <a:schemeClr val="accent1"/>
                </a:solidFill>
                <a:latin typeface="Calibri"/>
                <a:cs typeface="Calibri"/>
              </a:rPr>
              <a:t>Actionable Intelligence!</a:t>
            </a:r>
          </a:p>
        </p:txBody>
      </p:sp>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9658" y="2433483"/>
            <a:ext cx="1081171" cy="1081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9150" y="3707366"/>
            <a:ext cx="1095923" cy="1095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0767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772" y="514351"/>
            <a:ext cx="8831178" cy="4629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6394" y="13648"/>
            <a:ext cx="8229600" cy="672152"/>
          </a:xfrm>
        </p:spPr>
        <p:txBody>
          <a:bodyPr/>
          <a:lstStyle/>
          <a:p>
            <a:r>
              <a:rPr lang="en-US" dirty="0" smtClean="0"/>
              <a:t>Memory, Swap + Page Rate</a:t>
            </a:r>
            <a:endParaRPr lang="en-US" dirty="0"/>
          </a:p>
        </p:txBody>
      </p:sp>
    </p:spTree>
    <p:extLst>
      <p:ext uri="{BB962C8B-B14F-4D97-AF65-F5344CB8AC3E}">
        <p14:creationId xmlns:p14="http://schemas.microsoft.com/office/powerpoint/2010/main" val="21006986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381" t="-1" r="38380" b="40117"/>
          <a:stretch/>
        </p:blipFill>
        <p:spPr bwMode="auto">
          <a:xfrm>
            <a:off x="3948056" y="-1524000"/>
            <a:ext cx="7552650" cy="6829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type="body" sz="quarter" idx="11"/>
          </p:nvPr>
        </p:nvSpPr>
        <p:spPr>
          <a:xfrm>
            <a:off x="0" y="0"/>
            <a:ext cx="4038600" cy="5143500"/>
          </a:xfrm>
          <a:solidFill>
            <a:srgbClr val="3980B2">
              <a:alpha val="88627"/>
            </a:srgbClr>
          </a:solidFill>
        </p:spPr>
        <p:txBody>
          <a:bodyPr>
            <a:normAutofit fontScale="92500" lnSpcReduction="10000"/>
          </a:bodyPr>
          <a:lstStyle/>
          <a:p>
            <a:endParaRPr lang="en-US" dirty="0" smtClean="0"/>
          </a:p>
          <a:p>
            <a:r>
              <a:rPr lang="en-US" sz="3500" b="1" dirty="0" smtClean="0"/>
              <a:t>Charge Back</a:t>
            </a:r>
            <a:endParaRPr lang="en-US" sz="3000" b="1" dirty="0" smtClean="0"/>
          </a:p>
          <a:p>
            <a:r>
              <a:rPr lang="en-US" sz="2200" dirty="0" smtClean="0"/>
              <a:t>To the extent the data is ‘universally’ available, then you can do interesting things with it. Including charge back to applications and projects.</a:t>
            </a:r>
            <a:endParaRPr lang="en-US" sz="2200" dirty="0"/>
          </a:p>
          <a:p>
            <a:pPr marL="285750" indent="-285750">
              <a:buFont typeface="Arial" panose="020B0604020202020204" pitchFamily="34" charset="0"/>
              <a:buChar char="•"/>
            </a:pPr>
            <a:r>
              <a:rPr lang="en-US" sz="2200" dirty="0" smtClean="0"/>
              <a:t>Importance of chargeback – </a:t>
            </a:r>
            <a:r>
              <a:rPr lang="en-US" sz="2200" dirty="0" smtClean="0"/>
              <a:t>it is not </a:t>
            </a:r>
            <a:r>
              <a:rPr lang="en-US" sz="2200" dirty="0" smtClean="0"/>
              <a:t>finance, </a:t>
            </a:r>
            <a:r>
              <a:rPr lang="en-US" sz="2200" dirty="0" smtClean="0"/>
              <a:t>it is to </a:t>
            </a:r>
            <a:r>
              <a:rPr lang="en-US" sz="3000" b="1" dirty="0" smtClean="0">
                <a:solidFill>
                  <a:srgbClr val="FFFF00"/>
                </a:solidFill>
              </a:rPr>
              <a:t>modify </a:t>
            </a:r>
            <a:r>
              <a:rPr lang="en-US" sz="3000" b="1" dirty="0">
                <a:solidFill>
                  <a:srgbClr val="FFFF00"/>
                </a:solidFill>
              </a:rPr>
              <a:t>behavior</a:t>
            </a:r>
          </a:p>
          <a:p>
            <a:r>
              <a:rPr lang="en-US" sz="2800" b="1" dirty="0" smtClean="0"/>
              <a:t>A useful, consistent, lie</a:t>
            </a:r>
            <a:endParaRPr lang="en-US" sz="2000" b="1" dirty="0" smtClean="0"/>
          </a:p>
          <a:p>
            <a:pPr marL="285750" indent="-285750">
              <a:buFont typeface="Arial" panose="020B0604020202020204" pitchFamily="34" charset="0"/>
              <a:buChar char="•"/>
            </a:pPr>
            <a:r>
              <a:rPr lang="en-US" sz="2200" dirty="0" smtClean="0"/>
              <a:t>This effort brings consistency, transparency and understanding</a:t>
            </a:r>
          </a:p>
          <a:p>
            <a:endParaRPr lang="en-US" dirty="0"/>
          </a:p>
        </p:txBody>
      </p:sp>
      <p:grpSp>
        <p:nvGrpSpPr>
          <p:cNvPr id="2" name="Group 1"/>
          <p:cNvGrpSpPr/>
          <p:nvPr/>
        </p:nvGrpSpPr>
        <p:grpSpPr>
          <a:xfrm>
            <a:off x="6858000" y="269490"/>
            <a:ext cx="1929352" cy="1559311"/>
            <a:chOff x="6858000" y="359319"/>
            <a:chExt cx="1929352" cy="2079081"/>
          </a:xfrm>
        </p:grpSpPr>
        <p:sp>
          <p:nvSpPr>
            <p:cNvPr id="6" name="Freeform 5"/>
            <p:cNvSpPr/>
            <p:nvPr/>
          </p:nvSpPr>
          <p:spPr>
            <a:xfrm rot="1350146">
              <a:off x="6858000" y="359319"/>
              <a:ext cx="1708148" cy="2049895"/>
            </a:xfrm>
            <a:custGeom>
              <a:avLst/>
              <a:gdLst>
                <a:gd name="connsiteX0" fmla="*/ 915098 w 3293666"/>
                <a:gd name="connsiteY0" fmla="*/ 113210 h 2964468"/>
                <a:gd name="connsiteX1" fmla="*/ 2851258 w 3293666"/>
                <a:gd name="connsiteY1" fmla="*/ 915098 h 2964468"/>
                <a:gd name="connsiteX2" fmla="*/ 2934542 w 3293666"/>
                <a:gd name="connsiteY2" fmla="*/ 1777390 h 2964468"/>
                <a:gd name="connsiteX3" fmla="*/ 2912806 w 3293666"/>
                <a:gd name="connsiteY3" fmla="*/ 1862749 h 2964468"/>
                <a:gd name="connsiteX4" fmla="*/ 3293666 w 3293666"/>
                <a:gd name="connsiteY4" fmla="*/ 2546058 h 2964468"/>
                <a:gd name="connsiteX5" fmla="*/ 2512528 w 3293666"/>
                <a:gd name="connsiteY5" fmla="*/ 2546058 h 2964468"/>
                <a:gd name="connsiteX6" fmla="*/ 2430979 w 3293666"/>
                <a:gd name="connsiteY6" fmla="*/ 2621061 h 2964468"/>
                <a:gd name="connsiteX7" fmla="*/ 2049371 w 3293666"/>
                <a:gd name="connsiteY7" fmla="*/ 2851258 h 2964468"/>
                <a:gd name="connsiteX8" fmla="*/ 113210 w 3293666"/>
                <a:gd name="connsiteY8" fmla="*/ 2049371 h 2964468"/>
                <a:gd name="connsiteX9" fmla="*/ 915098 w 3293666"/>
                <a:gd name="connsiteY9" fmla="*/ 113210 h 296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3666" h="2964468">
                  <a:moveTo>
                    <a:pt x="915098" y="113210"/>
                  </a:moveTo>
                  <a:cubicBezTo>
                    <a:pt x="1671188" y="-200011"/>
                    <a:pt x="2538038" y="159007"/>
                    <a:pt x="2851258" y="915098"/>
                  </a:cubicBezTo>
                  <a:cubicBezTo>
                    <a:pt x="2968716" y="1198632"/>
                    <a:pt x="2991640" y="1497741"/>
                    <a:pt x="2934542" y="1777390"/>
                  </a:cubicBezTo>
                  <a:lnTo>
                    <a:pt x="2912806" y="1862749"/>
                  </a:lnTo>
                  <a:lnTo>
                    <a:pt x="3293666" y="2546058"/>
                  </a:lnTo>
                  <a:lnTo>
                    <a:pt x="2512528" y="2546058"/>
                  </a:lnTo>
                  <a:lnTo>
                    <a:pt x="2430979" y="2621061"/>
                  </a:lnTo>
                  <a:cubicBezTo>
                    <a:pt x="2318945" y="2714337"/>
                    <a:pt x="2191138" y="2792529"/>
                    <a:pt x="2049371" y="2851258"/>
                  </a:cubicBezTo>
                  <a:cubicBezTo>
                    <a:pt x="1293280" y="3164479"/>
                    <a:pt x="426431" y="2805461"/>
                    <a:pt x="113210" y="2049371"/>
                  </a:cubicBezTo>
                  <a:cubicBezTo>
                    <a:pt x="-200011" y="1293280"/>
                    <a:pt x="159007" y="426431"/>
                    <a:pt x="915098" y="11321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Freeform 6"/>
            <p:cNvSpPr/>
            <p:nvPr/>
          </p:nvSpPr>
          <p:spPr>
            <a:xfrm rot="5672989">
              <a:off x="8182876" y="1833925"/>
              <a:ext cx="721745" cy="487206"/>
            </a:xfrm>
            <a:custGeom>
              <a:avLst/>
              <a:gdLst>
                <a:gd name="connsiteX0" fmla="*/ 915098 w 3293666"/>
                <a:gd name="connsiteY0" fmla="*/ 113210 h 2964468"/>
                <a:gd name="connsiteX1" fmla="*/ 2851258 w 3293666"/>
                <a:gd name="connsiteY1" fmla="*/ 915098 h 2964468"/>
                <a:gd name="connsiteX2" fmla="*/ 2934542 w 3293666"/>
                <a:gd name="connsiteY2" fmla="*/ 1777390 h 2964468"/>
                <a:gd name="connsiteX3" fmla="*/ 2912806 w 3293666"/>
                <a:gd name="connsiteY3" fmla="*/ 1862749 h 2964468"/>
                <a:gd name="connsiteX4" fmla="*/ 3293666 w 3293666"/>
                <a:gd name="connsiteY4" fmla="*/ 2546058 h 2964468"/>
                <a:gd name="connsiteX5" fmla="*/ 2512528 w 3293666"/>
                <a:gd name="connsiteY5" fmla="*/ 2546058 h 2964468"/>
                <a:gd name="connsiteX6" fmla="*/ 2430979 w 3293666"/>
                <a:gd name="connsiteY6" fmla="*/ 2621061 h 2964468"/>
                <a:gd name="connsiteX7" fmla="*/ 2049371 w 3293666"/>
                <a:gd name="connsiteY7" fmla="*/ 2851258 h 2964468"/>
                <a:gd name="connsiteX8" fmla="*/ 113210 w 3293666"/>
                <a:gd name="connsiteY8" fmla="*/ 2049371 h 2964468"/>
                <a:gd name="connsiteX9" fmla="*/ 915098 w 3293666"/>
                <a:gd name="connsiteY9" fmla="*/ 113210 h 296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3666" h="2964468">
                  <a:moveTo>
                    <a:pt x="915098" y="113210"/>
                  </a:moveTo>
                  <a:cubicBezTo>
                    <a:pt x="1671188" y="-200011"/>
                    <a:pt x="2538038" y="159007"/>
                    <a:pt x="2851258" y="915098"/>
                  </a:cubicBezTo>
                  <a:cubicBezTo>
                    <a:pt x="2968716" y="1198632"/>
                    <a:pt x="2991640" y="1497741"/>
                    <a:pt x="2934542" y="1777390"/>
                  </a:cubicBezTo>
                  <a:lnTo>
                    <a:pt x="2912806" y="1862749"/>
                  </a:lnTo>
                  <a:lnTo>
                    <a:pt x="3293666" y="2546058"/>
                  </a:lnTo>
                  <a:lnTo>
                    <a:pt x="2512528" y="2546058"/>
                  </a:lnTo>
                  <a:lnTo>
                    <a:pt x="2430979" y="2621061"/>
                  </a:lnTo>
                  <a:cubicBezTo>
                    <a:pt x="2318945" y="2714337"/>
                    <a:pt x="2191138" y="2792529"/>
                    <a:pt x="2049371" y="2851258"/>
                  </a:cubicBezTo>
                  <a:cubicBezTo>
                    <a:pt x="1293280" y="3164479"/>
                    <a:pt x="426431" y="2805461"/>
                    <a:pt x="113210" y="2049371"/>
                  </a:cubicBezTo>
                  <a:cubicBezTo>
                    <a:pt x="-200011" y="1293280"/>
                    <a:pt x="159007" y="426431"/>
                    <a:pt x="915098" y="113210"/>
                  </a:cubicBezTo>
                  <a:close/>
                </a:path>
              </a:pathLst>
            </a:custGeom>
            <a:solidFill>
              <a:srgbClr val="A7A9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86137" y="726736"/>
              <a:ext cx="1430661" cy="1271571"/>
            </a:xfrm>
            <a:prstGeom prst="rect">
              <a:avLst/>
            </a:prstGeom>
          </p:spPr>
        </p:pic>
      </p:grpSp>
    </p:spTree>
    <p:extLst>
      <p:ext uri="{BB962C8B-B14F-4D97-AF65-F5344CB8AC3E}">
        <p14:creationId xmlns:p14="http://schemas.microsoft.com/office/powerpoint/2010/main" val="22805064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Chargeback To Change Behavior</a:t>
            </a:r>
            <a:endParaRPr lang="en-US" dirty="0"/>
          </a:p>
        </p:txBody>
      </p:sp>
      <p:sp>
        <p:nvSpPr>
          <p:cNvPr id="3" name="TextBox 2"/>
          <p:cNvSpPr txBox="1"/>
          <p:nvPr/>
        </p:nvSpPr>
        <p:spPr>
          <a:xfrm>
            <a:off x="381000" y="914400"/>
            <a:ext cx="7239000" cy="923330"/>
          </a:xfrm>
          <a:prstGeom prst="rect">
            <a:avLst/>
          </a:prstGeom>
          <a:noFill/>
        </p:spPr>
        <p:txBody>
          <a:bodyPr wrap="square" rtlCol="0">
            <a:spAutoFit/>
          </a:bodyPr>
          <a:lstStyle/>
          <a:p>
            <a:r>
              <a:rPr lang="en-US" dirty="0" smtClean="0"/>
              <a:t>A sample report that shows the resources associated to all projects.  This sort of report encourages tracking the total and comparing your project to the total and to other projects.   </a:t>
            </a: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376" y="1943100"/>
            <a:ext cx="6143625" cy="2671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81000" y="1929305"/>
            <a:ext cx="2619375" cy="1754326"/>
          </a:xfrm>
          <a:prstGeom prst="rect">
            <a:avLst/>
          </a:prstGeom>
          <a:noFill/>
        </p:spPr>
        <p:txBody>
          <a:bodyPr wrap="square" rtlCol="0">
            <a:spAutoFit/>
          </a:bodyPr>
          <a:lstStyle/>
          <a:p>
            <a:r>
              <a:rPr lang="en-US" dirty="0" smtClean="0"/>
              <a:t>Other reports allow for reporting the efficiency of the resource use and allows  the ability to ‘right size’</a:t>
            </a:r>
          </a:p>
          <a:p>
            <a:endParaRPr lang="en-US" dirty="0"/>
          </a:p>
        </p:txBody>
      </p:sp>
    </p:spTree>
    <p:extLst>
      <p:ext uri="{BB962C8B-B14F-4D97-AF65-F5344CB8AC3E}">
        <p14:creationId xmlns:p14="http://schemas.microsoft.com/office/powerpoint/2010/main" val="42457152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Useful, Consistent Lie</a:t>
            </a:r>
            <a:endParaRPr lang="en-US" dirty="0"/>
          </a:p>
        </p:txBody>
      </p:sp>
      <p:sp>
        <p:nvSpPr>
          <p:cNvPr id="3" name="TextBox 2"/>
          <p:cNvSpPr txBox="1"/>
          <p:nvPr/>
        </p:nvSpPr>
        <p:spPr>
          <a:xfrm>
            <a:off x="914400" y="1200150"/>
            <a:ext cx="7239000" cy="1754326"/>
          </a:xfrm>
          <a:prstGeom prst="rect">
            <a:avLst/>
          </a:prstGeom>
          <a:noFill/>
        </p:spPr>
        <p:txBody>
          <a:bodyPr wrap="square" rtlCol="0">
            <a:spAutoFit/>
          </a:bodyPr>
          <a:lstStyle/>
          <a:p>
            <a:r>
              <a:rPr lang="en-US" dirty="0" smtClean="0"/>
              <a:t>You cant handle the truth.</a:t>
            </a:r>
          </a:p>
          <a:p>
            <a:pPr defTabSz="1043148">
              <a:defRPr/>
            </a:pPr>
            <a:endParaRPr lang="en-US" dirty="0" smtClean="0"/>
          </a:p>
          <a:p>
            <a:pPr defTabSz="1043148">
              <a:defRPr/>
            </a:pPr>
            <a:r>
              <a:rPr lang="en-US" dirty="0" smtClean="0"/>
              <a:t>Useful </a:t>
            </a:r>
            <a:r>
              <a:rPr lang="en-US" dirty="0"/>
              <a:t>consistent lies are everywhere, mostly because they are, well, useful.  The truth is an expensive illusion.</a:t>
            </a:r>
          </a:p>
          <a:p>
            <a:r>
              <a:rPr lang="en-US" dirty="0" smtClean="0"/>
              <a:t>  </a:t>
            </a:r>
          </a:p>
          <a:p>
            <a:r>
              <a:rPr lang="en-US" dirty="0" smtClean="0"/>
              <a:t> </a:t>
            </a:r>
            <a:endParaRPr lang="en-US" dirty="0"/>
          </a:p>
        </p:txBody>
      </p:sp>
    </p:spTree>
    <p:extLst>
      <p:ext uri="{BB962C8B-B14F-4D97-AF65-F5344CB8AC3E}">
        <p14:creationId xmlns:p14="http://schemas.microsoft.com/office/powerpoint/2010/main" val="42457152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7201" y="112753"/>
            <a:ext cx="4235555" cy="530909"/>
          </a:xfrm>
        </p:spPr>
        <p:txBody>
          <a:bodyPr>
            <a:normAutofit fontScale="92500" lnSpcReduction="20000"/>
          </a:bodyPr>
          <a:lstStyle/>
          <a:p>
            <a:r>
              <a:rPr lang="en-US" dirty="0"/>
              <a:t>IT Cost vs. IT Charges</a:t>
            </a:r>
          </a:p>
        </p:txBody>
      </p:sp>
      <p:sp>
        <p:nvSpPr>
          <p:cNvPr id="3" name="Text Placeholder 2"/>
          <p:cNvSpPr>
            <a:spLocks noGrp="1"/>
          </p:cNvSpPr>
          <p:nvPr>
            <p:ph type="body" sz="quarter" idx="11"/>
          </p:nvPr>
        </p:nvSpPr>
        <p:spPr>
          <a:xfrm>
            <a:off x="304800" y="730161"/>
            <a:ext cx="6400800" cy="1471799"/>
          </a:xfrm>
        </p:spPr>
        <p:txBody>
          <a:bodyPr>
            <a:noAutofit/>
          </a:bodyPr>
          <a:lstStyle/>
          <a:p>
            <a:r>
              <a:rPr lang="en-US" sz="3200" dirty="0" smtClean="0">
                <a:solidFill>
                  <a:schemeClr val="tx1"/>
                </a:solidFill>
              </a:rPr>
              <a:t>There is a disconnect among IT professionals between IT </a:t>
            </a:r>
            <a:r>
              <a:rPr lang="en-US" sz="3200" dirty="0">
                <a:solidFill>
                  <a:srgbClr val="FFFF00"/>
                </a:solidFill>
              </a:rPr>
              <a:t>Cost</a:t>
            </a:r>
            <a:r>
              <a:rPr lang="en-US" sz="3200" dirty="0"/>
              <a:t> and IT </a:t>
            </a:r>
            <a:r>
              <a:rPr lang="en-US" sz="3200" dirty="0">
                <a:solidFill>
                  <a:srgbClr val="FFFF00"/>
                </a:solidFill>
              </a:rPr>
              <a:t>Charges</a:t>
            </a:r>
            <a:r>
              <a:rPr lang="en-US" sz="3200" dirty="0"/>
              <a:t> used in charge back</a:t>
            </a:r>
            <a:r>
              <a:rPr lang="en-US" sz="3200" dirty="0" smtClean="0"/>
              <a:t>.</a:t>
            </a:r>
            <a:endParaRPr lang="en-US" sz="3200" dirty="0"/>
          </a:p>
        </p:txBody>
      </p:sp>
      <p:sp>
        <p:nvSpPr>
          <p:cNvPr id="4" name="Text Placeholder 2"/>
          <p:cNvSpPr txBox="1">
            <a:spLocks/>
          </p:cNvSpPr>
          <p:nvPr/>
        </p:nvSpPr>
        <p:spPr>
          <a:xfrm>
            <a:off x="228600" y="2690198"/>
            <a:ext cx="3355258" cy="2407674"/>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lang="en-US" sz="2400" b="1" kern="1200" dirty="0" smtClean="0">
                <a:solidFill>
                  <a:schemeClr val="accent1"/>
                </a:solidFill>
                <a:latin typeface="Calibri"/>
                <a:ea typeface="PT Sans" pitchFamily="34" charset="0"/>
                <a:cs typeface="PT Sans"/>
              </a:defRPr>
            </a:lvl1pPr>
            <a:lvl2pPr marL="742950" indent="-285750" algn="l" defTabSz="457200" rtl="0" eaLnBrk="1" latinLnBrk="0" hangingPunct="1">
              <a:spcBef>
                <a:spcPct val="20000"/>
              </a:spcBef>
              <a:buFont typeface="Arial"/>
              <a:buChar char="–"/>
              <a:defRPr sz="2200" kern="1200">
                <a:solidFill>
                  <a:srgbClr val="ED7E37"/>
                </a:solidFill>
                <a:latin typeface="Calibri"/>
                <a:ea typeface="+mn-ea"/>
                <a:cs typeface="Calibri"/>
              </a:defRPr>
            </a:lvl2pPr>
            <a:lvl3pPr marL="1143000" indent="-228600" algn="l" defTabSz="457200" rtl="0" eaLnBrk="1" latinLnBrk="0" hangingPunct="1">
              <a:spcBef>
                <a:spcPct val="20000"/>
              </a:spcBef>
              <a:buFont typeface="Arial"/>
              <a:buChar char="•"/>
              <a:defRPr sz="2000" kern="1200">
                <a:solidFill>
                  <a:srgbClr val="24A5D3"/>
                </a:solidFill>
                <a:latin typeface="Calibri"/>
                <a:ea typeface="+mn-ea"/>
                <a:cs typeface="Calibri"/>
              </a:defRPr>
            </a:lvl3pPr>
            <a:lvl4pPr marL="1600200" indent="-228600" algn="l" defTabSz="457200" rtl="0" eaLnBrk="1" latinLnBrk="0" hangingPunct="1">
              <a:spcBef>
                <a:spcPct val="20000"/>
              </a:spcBef>
              <a:buFont typeface="Arial"/>
              <a:buChar char="–"/>
              <a:defRPr sz="1800" kern="1200">
                <a:solidFill>
                  <a:srgbClr val="5A5B5E"/>
                </a:solidFill>
                <a:latin typeface="Calibri"/>
                <a:ea typeface="+mn-ea"/>
                <a:cs typeface="Calibri"/>
              </a:defRPr>
            </a:lvl4pPr>
            <a:lvl5pPr marL="2057400" indent="-228600" algn="l" defTabSz="457200" rtl="0" eaLnBrk="1" latinLnBrk="0" hangingPunct="1">
              <a:spcBef>
                <a:spcPct val="20000"/>
              </a:spcBef>
              <a:buFont typeface="Arial"/>
              <a:buChar char="»"/>
              <a:defRPr sz="1800" kern="1200">
                <a:solidFill>
                  <a:srgbClr val="5A5B5E"/>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smtClean="0">
                <a:solidFill>
                  <a:schemeClr val="bg1"/>
                </a:solidFill>
              </a:rPr>
              <a:t>It can be a tough distinction to make, some will need </a:t>
            </a:r>
            <a:r>
              <a:rPr lang="en-US" sz="2000" i="1" dirty="0" smtClean="0">
                <a:solidFill>
                  <a:schemeClr val="bg1"/>
                </a:solidFill>
              </a:rPr>
              <a:t>your</a:t>
            </a:r>
            <a:r>
              <a:rPr lang="en-US" sz="2000" dirty="0" smtClean="0">
                <a:solidFill>
                  <a:schemeClr val="bg1"/>
                </a:solidFill>
              </a:rPr>
              <a:t> help understanding IT Cost vs. IT Charges.</a:t>
            </a:r>
          </a:p>
          <a:p>
            <a:r>
              <a:rPr lang="en-US" sz="2000" dirty="0" smtClean="0">
                <a:solidFill>
                  <a:schemeClr val="bg1"/>
                </a:solidFill>
              </a:rPr>
              <a:t>A report like this helps visualize overall cost and to compare projects.</a:t>
            </a:r>
            <a:endParaRPr lang="en-US" sz="2000" dirty="0">
              <a:solidFill>
                <a:schemeClr val="bg1"/>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1059" y="2258526"/>
            <a:ext cx="4852220" cy="2813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74020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US" dirty="0"/>
              <a:t>IT Cost Vs. IT Charges Example</a:t>
            </a:r>
            <a:endParaRPr lang="en-US" altLang="en-US" dirty="0" smtClean="0">
              <a:solidFill>
                <a:srgbClr val="404042"/>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3940334731"/>
              </p:ext>
            </p:extLst>
          </p:nvPr>
        </p:nvGraphicFramePr>
        <p:xfrm>
          <a:off x="1002890" y="1190928"/>
          <a:ext cx="7270955" cy="3399039"/>
        </p:xfrm>
        <a:graphic>
          <a:graphicData uri="http://schemas.openxmlformats.org/drawingml/2006/table">
            <a:tbl>
              <a:tblPr firstRow="1" bandRow="1">
                <a:tableStyleId>{5C22544A-7EE6-4342-B048-85BDC9FD1C3A}</a:tableStyleId>
              </a:tblPr>
              <a:tblGrid>
                <a:gridCol w="3361839"/>
                <a:gridCol w="1811228"/>
                <a:gridCol w="2097888"/>
              </a:tblGrid>
              <a:tr h="454146">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500" dirty="0" smtClean="0"/>
                        <a:t>IT Cost  (Average)</a:t>
                      </a:r>
                    </a:p>
                  </a:txBody>
                  <a:tcPr marL="76225" marR="76225" marT="38122" marB="381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JM" sz="1700" b="1" dirty="0">
                        <a:solidFill>
                          <a:schemeClr val="bg1"/>
                        </a:solidFill>
                        <a:latin typeface="+mj-lt"/>
                        <a:cs typeface="Open Sans"/>
                      </a:endParaRPr>
                    </a:p>
                  </a:txBody>
                  <a:tcPr marL="76225" marR="76225" marT="50829" marB="50829"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500" dirty="0" smtClean="0"/>
                        <a:t>IT Charge</a:t>
                      </a:r>
                    </a:p>
                  </a:txBody>
                  <a:tcPr marL="76225" marR="76225" marT="38122" marB="381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r>
              <a:tr h="442035">
                <a:tc>
                  <a:txBody>
                    <a:bodyPr/>
                    <a:lstStyle/>
                    <a:p>
                      <a:r>
                        <a:rPr lang="en-US" sz="1500" dirty="0" smtClean="0"/>
                        <a:t>Basic</a:t>
                      </a:r>
                      <a:r>
                        <a:rPr lang="en-US" sz="1500" baseline="0" dirty="0" smtClean="0"/>
                        <a:t> server, CPU, Memory</a:t>
                      </a:r>
                      <a:endParaRPr lang="en-US" sz="1500" dirty="0"/>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smtClean="0"/>
                        <a:t>$7,000 USD</a:t>
                      </a:r>
                      <a:endParaRPr lang="en-US" sz="1400" dirty="0"/>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6">
                  <a:txBody>
                    <a:bodyPr/>
                    <a:lstStyle/>
                    <a:p>
                      <a:pPr algn="ctr"/>
                      <a:r>
                        <a:rPr lang="en-JM" sz="1800" b="1" dirty="0" smtClean="0">
                          <a:solidFill>
                            <a:schemeClr val="bg1"/>
                          </a:solidFill>
                          <a:latin typeface="+mj-lt"/>
                          <a:cs typeface="Calibri"/>
                        </a:rPr>
                        <a:t>$27,000 USD</a:t>
                      </a:r>
                      <a:endParaRPr lang="en-JM" sz="1800" b="1" dirty="0">
                        <a:solidFill>
                          <a:schemeClr val="bg1"/>
                        </a:solidFill>
                        <a:latin typeface="+mj-lt"/>
                        <a:cs typeface="Calibri"/>
                      </a:endParaRPr>
                    </a:p>
                  </a:txBody>
                  <a:tcPr marL="76225" marR="76225" marT="38122" marB="381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r>
              <a:tr h="561744">
                <a:tc>
                  <a:txBody>
                    <a:bodyPr/>
                    <a:lstStyle/>
                    <a:p>
                      <a:r>
                        <a:rPr lang="en-US" sz="1400" dirty="0" smtClean="0"/>
                        <a:t>OS, Monitoring SW, Management</a:t>
                      </a:r>
                      <a:r>
                        <a:rPr lang="en-US" sz="1400" baseline="0" dirty="0" smtClean="0"/>
                        <a:t> SW, vendor support, etc..</a:t>
                      </a:r>
                      <a:endParaRPr lang="en-US" sz="1400" dirty="0"/>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smtClean="0"/>
                        <a:t>$4,500 USD</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en-JM" sz="1600" b="1" dirty="0">
                        <a:solidFill>
                          <a:schemeClr val="bg1"/>
                        </a:solidFill>
                        <a:latin typeface="+mj-lt"/>
                        <a:cs typeface="Calibri"/>
                      </a:endParaRPr>
                    </a:p>
                  </a:txBody>
                  <a:tcPr marL="76225" marR="76225" marT="50829" marB="50829"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r>
              <a:tr h="561744">
                <a:tc>
                  <a:txBody>
                    <a:bodyPr/>
                    <a:lstStyle/>
                    <a:p>
                      <a:r>
                        <a:rPr lang="en-US" sz="1400" dirty="0" smtClean="0"/>
                        <a:t>Operations  people ,</a:t>
                      </a:r>
                      <a:r>
                        <a:rPr lang="en-US" sz="1400" baseline="0" dirty="0" smtClean="0"/>
                        <a:t> </a:t>
                      </a:r>
                      <a:r>
                        <a:rPr lang="en-US" sz="1400" dirty="0" smtClean="0"/>
                        <a:t>support equipment, and  support SW</a:t>
                      </a:r>
                      <a:endParaRPr lang="en-US" sz="1400" dirty="0"/>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smtClean="0"/>
                        <a:t>$3,400 USD</a:t>
                      </a:r>
                      <a:endParaRPr lang="en-US" sz="1400" dirty="0"/>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en-JM" sz="1600" b="1" dirty="0">
                        <a:solidFill>
                          <a:schemeClr val="bg1"/>
                        </a:solidFill>
                        <a:latin typeface="+mj-lt"/>
                        <a:cs typeface="Calibri"/>
                      </a:endParaRPr>
                    </a:p>
                  </a:txBody>
                  <a:tcPr marL="76225" marR="76225" marT="50829" marB="50829"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r>
              <a:tr h="480060">
                <a:tc>
                  <a:txBody>
                    <a:bodyPr/>
                    <a:lstStyle/>
                    <a:p>
                      <a:r>
                        <a:rPr lang="en-US" sz="1400" dirty="0" smtClean="0"/>
                        <a:t>Power, cooling, floor</a:t>
                      </a:r>
                      <a:r>
                        <a:rPr lang="en-US" sz="1400" baseline="0" dirty="0" smtClean="0"/>
                        <a:t> space, security, network</a:t>
                      </a:r>
                      <a:endParaRPr lang="en-US" sz="1400" dirty="0"/>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smtClean="0"/>
                        <a:t>$1,200 USD</a:t>
                      </a:r>
                      <a:endParaRPr lang="en-US" sz="1400" dirty="0"/>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en-JM" sz="1600" b="1" dirty="0">
                        <a:solidFill>
                          <a:schemeClr val="bg1"/>
                        </a:solidFill>
                        <a:latin typeface="+mj-lt"/>
                        <a:cs typeface="Calibri"/>
                      </a:endParaRPr>
                    </a:p>
                  </a:txBody>
                  <a:tcPr marL="76225" marR="76225" marT="50829" marB="50829"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r>
              <a:tr h="442035">
                <a:tc>
                  <a:txBody>
                    <a:bodyPr/>
                    <a:lstStyle/>
                    <a:p>
                      <a:r>
                        <a:rPr lang="en-US" sz="1400" dirty="0" smtClean="0"/>
                        <a:t>Specialty SW</a:t>
                      </a:r>
                      <a:r>
                        <a:rPr lang="en-US" sz="1400" baseline="0" dirty="0" smtClean="0"/>
                        <a:t> like </a:t>
                      </a:r>
                      <a:r>
                        <a:rPr lang="en-US" sz="1400" dirty="0" smtClean="0"/>
                        <a:t>DB, JVM, WAS, etc..</a:t>
                      </a:r>
                      <a:endParaRPr lang="en-US" sz="1400" dirty="0"/>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smtClean="0"/>
                        <a:t>$4,600 USD</a:t>
                      </a:r>
                      <a:endParaRPr lang="en-US" sz="1400" dirty="0"/>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en-JM" sz="1600" b="1" dirty="0">
                        <a:solidFill>
                          <a:schemeClr val="bg1"/>
                        </a:solidFill>
                        <a:latin typeface="+mj-lt"/>
                        <a:cs typeface="Calibri"/>
                      </a:endParaRPr>
                    </a:p>
                  </a:txBody>
                  <a:tcPr marL="76225" marR="76225" marT="50829" marB="50829"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r>
              <a:tr h="442035">
                <a:tc>
                  <a:txBody>
                    <a:bodyPr/>
                    <a:lstStyle/>
                    <a:p>
                      <a:r>
                        <a:rPr lang="en-US" sz="1400" dirty="0" smtClean="0"/>
                        <a:t>Storage, RAID, mirror, backup, etc.</a:t>
                      </a:r>
                      <a:endParaRPr lang="en-US" sz="1400" dirty="0"/>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smtClean="0"/>
                        <a:t>$6,300 USD</a:t>
                      </a:r>
                      <a:endParaRPr lang="en-US" sz="1400" dirty="0"/>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en-JM" sz="1600" b="1" dirty="0">
                        <a:solidFill>
                          <a:schemeClr val="bg1"/>
                        </a:solidFill>
                        <a:latin typeface="+mj-lt"/>
                        <a:cs typeface="Calibri"/>
                      </a:endParaRPr>
                    </a:p>
                  </a:txBody>
                  <a:tcPr marL="76225" marR="76225" marT="50829" marB="50829"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r>
            </a:tbl>
          </a:graphicData>
        </a:graphic>
      </p:graphicFrame>
    </p:spTree>
    <p:extLst>
      <p:ext uri="{BB962C8B-B14F-4D97-AF65-F5344CB8AC3E}">
        <p14:creationId xmlns:p14="http://schemas.microsoft.com/office/powerpoint/2010/main" val="30130536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Cost VS. Charge is DISRUPTIVE</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Not only is there difficulty in understanding the cost vs. charge. But the whole conversation is disruptive. Technologies are now considering new things (cost and charges) that are not completely understood in their decisions and are not comfortable about it.</a:t>
            </a:r>
          </a:p>
          <a:p>
            <a:r>
              <a:rPr lang="en-US" dirty="0" smtClean="0"/>
              <a:t>Their customers are also faced with a disruption to the status quo. They like it less. </a:t>
            </a:r>
          </a:p>
          <a:p>
            <a:r>
              <a:rPr lang="en-US" b="1" dirty="0"/>
              <a:t>Pricing is easy minus the politics. </a:t>
            </a:r>
            <a:r>
              <a:rPr lang="en-US" b="1" dirty="0" smtClean="0"/>
              <a:t> </a:t>
            </a:r>
            <a:r>
              <a:rPr lang="en-US" dirty="0" smtClean="0"/>
              <a:t>Arriving </a:t>
            </a:r>
            <a:r>
              <a:rPr lang="en-US" dirty="0"/>
              <a:t>at the what to </a:t>
            </a:r>
            <a:r>
              <a:rPr lang="en-US" dirty="0" smtClean="0"/>
              <a:t>charge can </a:t>
            </a:r>
            <a:r>
              <a:rPr lang="en-US" dirty="0"/>
              <a:t>be political so can create problems.</a:t>
            </a:r>
          </a:p>
          <a:p>
            <a:endParaRPr lang="en-US" dirty="0"/>
          </a:p>
          <a:p>
            <a:r>
              <a:rPr lang="en-US" b="1" dirty="0"/>
              <a:t>The status quo is emotionally involved so immune to logic and reason and facts.</a:t>
            </a:r>
          </a:p>
          <a:p>
            <a:endParaRPr lang="en-US" dirty="0"/>
          </a:p>
        </p:txBody>
      </p:sp>
    </p:spTree>
    <p:extLst>
      <p:ext uri="{BB962C8B-B14F-4D97-AF65-F5344CB8AC3E}">
        <p14:creationId xmlns:p14="http://schemas.microsoft.com/office/powerpoint/2010/main" val="32853491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42-59358260.jpg"/>
          <p:cNvPicPr>
            <a:picLocks noChangeAspect="1"/>
          </p:cNvPicPr>
          <p:nvPr/>
        </p:nvPicPr>
        <p:blipFill rotWithShape="1">
          <a:blip r:embed="rId3" cstate="print">
            <a:extLst>
              <a:ext uri="{28A0092B-C50C-407E-A947-70E740481C1C}">
                <a14:useLocalDpi xmlns:a14="http://schemas.microsoft.com/office/drawing/2010/main" val="0"/>
              </a:ext>
            </a:extLst>
          </a:blip>
          <a:srcRect l="36166" t="54405" r="37368" b="1780"/>
          <a:stretch/>
        </p:blipFill>
        <p:spPr>
          <a:xfrm>
            <a:off x="4800601" y="-147484"/>
            <a:ext cx="4962832" cy="5576734"/>
          </a:xfrm>
          <a:prstGeom prst="rect">
            <a:avLst/>
          </a:prstGeom>
        </p:spPr>
      </p:pic>
      <p:sp>
        <p:nvSpPr>
          <p:cNvPr id="11" name="Content Placeholder 2"/>
          <p:cNvSpPr txBox="1">
            <a:spLocks/>
          </p:cNvSpPr>
          <p:nvPr/>
        </p:nvSpPr>
        <p:spPr>
          <a:xfrm>
            <a:off x="0" y="0"/>
            <a:ext cx="4800600" cy="5143500"/>
          </a:xfrm>
          <a:prstGeom prst="rect">
            <a:avLst/>
          </a:prstGeom>
          <a:solidFill>
            <a:srgbClr val="00A7A7">
              <a:alpha val="89000"/>
            </a:srgbClr>
          </a:solidFill>
        </p:spPr>
        <p:txBody>
          <a:bodyPr/>
          <a:lstStyle>
            <a:lvl1pPr marL="347472" indent="-347472" algn="l" defTabSz="457200" rtl="0" eaLnBrk="1" latinLnBrk="0" hangingPunct="1">
              <a:spcBef>
                <a:spcPct val="20000"/>
              </a:spcBef>
              <a:buFont typeface="Arial"/>
              <a:buChar char="•"/>
              <a:defRPr sz="2400" kern="1200">
                <a:solidFill>
                  <a:srgbClr val="5A5B5E"/>
                </a:solidFill>
                <a:latin typeface="Calibri"/>
                <a:ea typeface="+mn-ea"/>
                <a:cs typeface="Calibri"/>
              </a:defRPr>
            </a:lvl1pPr>
            <a:lvl2pPr marL="742950" indent="-285750" algn="l" defTabSz="457200" rtl="0" eaLnBrk="1" latinLnBrk="0" hangingPunct="1">
              <a:spcBef>
                <a:spcPct val="20000"/>
              </a:spcBef>
              <a:buFont typeface="Arial"/>
              <a:buChar char="–"/>
              <a:defRPr sz="2200" kern="1200">
                <a:solidFill>
                  <a:srgbClr val="ED7E37"/>
                </a:solidFill>
                <a:latin typeface="Calibri"/>
                <a:ea typeface="+mn-ea"/>
                <a:cs typeface="Calibri"/>
              </a:defRPr>
            </a:lvl2pPr>
            <a:lvl3pPr marL="1143000" indent="-228600" algn="l" defTabSz="457200" rtl="0" eaLnBrk="1" latinLnBrk="0" hangingPunct="1">
              <a:spcBef>
                <a:spcPct val="20000"/>
              </a:spcBef>
              <a:buFont typeface="Arial"/>
              <a:buChar char="•"/>
              <a:defRPr sz="2000" kern="1200">
                <a:solidFill>
                  <a:srgbClr val="24A5D3"/>
                </a:solidFill>
                <a:latin typeface="Calibri"/>
                <a:ea typeface="+mn-ea"/>
                <a:cs typeface="Calibri"/>
              </a:defRPr>
            </a:lvl3pPr>
            <a:lvl4pPr marL="1600200" indent="-228600" algn="l" defTabSz="457200" rtl="0" eaLnBrk="1" latinLnBrk="0" hangingPunct="1">
              <a:spcBef>
                <a:spcPct val="20000"/>
              </a:spcBef>
              <a:buFont typeface="Arial"/>
              <a:buChar char="–"/>
              <a:defRPr sz="1800" kern="1200">
                <a:solidFill>
                  <a:srgbClr val="5A5B5E"/>
                </a:solidFill>
                <a:latin typeface="Calibri"/>
                <a:ea typeface="+mn-ea"/>
                <a:cs typeface="Calibri"/>
              </a:defRPr>
            </a:lvl4pPr>
            <a:lvl5pPr marL="2057400" indent="-228600" algn="l" defTabSz="457200" rtl="0" eaLnBrk="1" latinLnBrk="0" hangingPunct="1">
              <a:spcBef>
                <a:spcPct val="20000"/>
              </a:spcBef>
              <a:buFont typeface="Arial"/>
              <a:buChar char="»"/>
              <a:defRPr sz="1800" kern="1200">
                <a:solidFill>
                  <a:srgbClr val="5A5B5E"/>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4000" dirty="0" smtClean="0">
                <a:solidFill>
                  <a:schemeClr val="bg1"/>
                </a:solidFill>
              </a:rPr>
              <a:t>Open TSCO </a:t>
            </a:r>
            <a:endParaRPr lang="en-US" sz="4000" dirty="0" smtClean="0">
              <a:solidFill>
                <a:schemeClr val="bg1"/>
              </a:solidFill>
            </a:endParaRPr>
          </a:p>
          <a:p>
            <a:pPr marL="0" indent="0" algn="ctr">
              <a:buNone/>
            </a:pPr>
            <a:r>
              <a:rPr lang="en-US" sz="4000" dirty="0" smtClean="0">
                <a:solidFill>
                  <a:schemeClr val="bg1"/>
                </a:solidFill>
              </a:rPr>
              <a:t>‘</a:t>
            </a:r>
            <a:r>
              <a:rPr lang="en-US" sz="4000" dirty="0" smtClean="0">
                <a:solidFill>
                  <a:schemeClr val="bg1"/>
                </a:solidFill>
              </a:rPr>
              <a:t>to the masses’</a:t>
            </a:r>
            <a:r>
              <a:rPr lang="en-US" sz="2800" dirty="0" smtClean="0">
                <a:solidFill>
                  <a:schemeClr val="bg1"/>
                </a:solidFill>
              </a:rPr>
              <a:t/>
            </a:r>
            <a:br>
              <a:rPr lang="en-US" sz="2800" dirty="0" smtClean="0">
                <a:solidFill>
                  <a:schemeClr val="bg1"/>
                </a:solidFill>
              </a:rPr>
            </a:br>
            <a:endParaRPr lang="en-US" sz="1200" dirty="0" smtClean="0">
              <a:solidFill>
                <a:schemeClr val="bg1"/>
              </a:solidFill>
            </a:endParaRPr>
          </a:p>
          <a:p>
            <a:r>
              <a:rPr lang="en-US" dirty="0" smtClean="0">
                <a:solidFill>
                  <a:schemeClr val="bg1"/>
                </a:solidFill>
              </a:rPr>
              <a:t>We allow ‘everyone’ read access, and encourage them to use their data for their own purposes.</a:t>
            </a:r>
          </a:p>
          <a:p>
            <a:r>
              <a:rPr lang="en-US" dirty="0" smtClean="0">
                <a:solidFill>
                  <a:schemeClr val="bg1"/>
                </a:solidFill>
              </a:rPr>
              <a:t>Create short, focused, training </a:t>
            </a:r>
            <a:r>
              <a:rPr lang="en-US" dirty="0" smtClean="0">
                <a:solidFill>
                  <a:schemeClr val="bg1"/>
                </a:solidFill>
              </a:rPr>
              <a:t>collateral.</a:t>
            </a:r>
            <a:endParaRPr lang="en-US" dirty="0" smtClean="0">
              <a:solidFill>
                <a:schemeClr val="bg1"/>
              </a:solidFill>
            </a:endParaRPr>
          </a:p>
          <a:p>
            <a:r>
              <a:rPr lang="en-US" dirty="0" smtClean="0">
                <a:solidFill>
                  <a:schemeClr val="bg1"/>
                </a:solidFill>
              </a:rPr>
              <a:t>Encourage your entire work force to use TSCO for their purposes.  </a:t>
            </a:r>
          </a:p>
          <a:p>
            <a:r>
              <a:rPr lang="en-US" dirty="0" smtClean="0">
                <a:solidFill>
                  <a:srgbClr val="FFFF00"/>
                </a:solidFill>
              </a:rPr>
              <a:t>THIS </a:t>
            </a:r>
            <a:r>
              <a:rPr lang="en-US" dirty="0" smtClean="0">
                <a:solidFill>
                  <a:srgbClr val="FFFF00"/>
                </a:solidFill>
              </a:rPr>
              <a:t>IS FREE VALUE.</a:t>
            </a:r>
          </a:p>
          <a:p>
            <a:endParaRPr lang="en-US" sz="2800" dirty="0" smtClean="0"/>
          </a:p>
          <a:p>
            <a:endParaRPr lang="en-US" sz="2800" b="1" dirty="0" smtClean="0"/>
          </a:p>
          <a:p>
            <a:endParaRPr lang="en-US" sz="2800" dirty="0"/>
          </a:p>
        </p:txBody>
      </p:sp>
      <p:grpSp>
        <p:nvGrpSpPr>
          <p:cNvPr id="16" name="Group 15"/>
          <p:cNvGrpSpPr/>
          <p:nvPr/>
        </p:nvGrpSpPr>
        <p:grpSpPr>
          <a:xfrm>
            <a:off x="6773705" y="285750"/>
            <a:ext cx="1876650" cy="1571334"/>
            <a:chOff x="6563150" y="196812"/>
            <a:chExt cx="2097440" cy="2279300"/>
          </a:xfrm>
        </p:grpSpPr>
        <p:sp>
          <p:nvSpPr>
            <p:cNvPr id="17" name="Freeform 16"/>
            <p:cNvSpPr/>
            <p:nvPr/>
          </p:nvSpPr>
          <p:spPr>
            <a:xfrm rot="1350146">
              <a:off x="6563150" y="196812"/>
              <a:ext cx="1894945" cy="2214716"/>
            </a:xfrm>
            <a:custGeom>
              <a:avLst/>
              <a:gdLst>
                <a:gd name="connsiteX0" fmla="*/ 915098 w 3293666"/>
                <a:gd name="connsiteY0" fmla="*/ 113210 h 2964468"/>
                <a:gd name="connsiteX1" fmla="*/ 2851258 w 3293666"/>
                <a:gd name="connsiteY1" fmla="*/ 915098 h 2964468"/>
                <a:gd name="connsiteX2" fmla="*/ 2934542 w 3293666"/>
                <a:gd name="connsiteY2" fmla="*/ 1777390 h 2964468"/>
                <a:gd name="connsiteX3" fmla="*/ 2912806 w 3293666"/>
                <a:gd name="connsiteY3" fmla="*/ 1862749 h 2964468"/>
                <a:gd name="connsiteX4" fmla="*/ 3293666 w 3293666"/>
                <a:gd name="connsiteY4" fmla="*/ 2546058 h 2964468"/>
                <a:gd name="connsiteX5" fmla="*/ 2512528 w 3293666"/>
                <a:gd name="connsiteY5" fmla="*/ 2546058 h 2964468"/>
                <a:gd name="connsiteX6" fmla="*/ 2430979 w 3293666"/>
                <a:gd name="connsiteY6" fmla="*/ 2621061 h 2964468"/>
                <a:gd name="connsiteX7" fmla="*/ 2049371 w 3293666"/>
                <a:gd name="connsiteY7" fmla="*/ 2851258 h 2964468"/>
                <a:gd name="connsiteX8" fmla="*/ 113210 w 3293666"/>
                <a:gd name="connsiteY8" fmla="*/ 2049371 h 2964468"/>
                <a:gd name="connsiteX9" fmla="*/ 915098 w 3293666"/>
                <a:gd name="connsiteY9" fmla="*/ 113210 h 296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3666" h="2964468">
                  <a:moveTo>
                    <a:pt x="915098" y="113210"/>
                  </a:moveTo>
                  <a:cubicBezTo>
                    <a:pt x="1671188" y="-200011"/>
                    <a:pt x="2538038" y="159007"/>
                    <a:pt x="2851258" y="915098"/>
                  </a:cubicBezTo>
                  <a:cubicBezTo>
                    <a:pt x="2968716" y="1198632"/>
                    <a:pt x="2991640" y="1497741"/>
                    <a:pt x="2934542" y="1777390"/>
                  </a:cubicBezTo>
                  <a:lnTo>
                    <a:pt x="2912806" y="1862749"/>
                  </a:lnTo>
                  <a:lnTo>
                    <a:pt x="3293666" y="2546058"/>
                  </a:lnTo>
                  <a:lnTo>
                    <a:pt x="2512528" y="2546058"/>
                  </a:lnTo>
                  <a:lnTo>
                    <a:pt x="2430979" y="2621061"/>
                  </a:lnTo>
                  <a:cubicBezTo>
                    <a:pt x="2318945" y="2714337"/>
                    <a:pt x="2191138" y="2792529"/>
                    <a:pt x="2049371" y="2851258"/>
                  </a:cubicBezTo>
                  <a:cubicBezTo>
                    <a:pt x="1293280" y="3164479"/>
                    <a:pt x="426431" y="2805461"/>
                    <a:pt x="113210" y="2049371"/>
                  </a:cubicBezTo>
                  <a:cubicBezTo>
                    <a:pt x="-200011" y="1293280"/>
                    <a:pt x="159007" y="426431"/>
                    <a:pt x="915098" y="11321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Freeform 17"/>
            <p:cNvSpPr/>
            <p:nvPr/>
          </p:nvSpPr>
          <p:spPr>
            <a:xfrm rot="5672989">
              <a:off x="8045729" y="1861252"/>
              <a:ext cx="724507" cy="505214"/>
            </a:xfrm>
            <a:custGeom>
              <a:avLst/>
              <a:gdLst>
                <a:gd name="connsiteX0" fmla="*/ 915098 w 3293666"/>
                <a:gd name="connsiteY0" fmla="*/ 113210 h 2964468"/>
                <a:gd name="connsiteX1" fmla="*/ 2851258 w 3293666"/>
                <a:gd name="connsiteY1" fmla="*/ 915098 h 2964468"/>
                <a:gd name="connsiteX2" fmla="*/ 2934542 w 3293666"/>
                <a:gd name="connsiteY2" fmla="*/ 1777390 h 2964468"/>
                <a:gd name="connsiteX3" fmla="*/ 2912806 w 3293666"/>
                <a:gd name="connsiteY3" fmla="*/ 1862749 h 2964468"/>
                <a:gd name="connsiteX4" fmla="*/ 3293666 w 3293666"/>
                <a:gd name="connsiteY4" fmla="*/ 2546058 h 2964468"/>
                <a:gd name="connsiteX5" fmla="*/ 2512528 w 3293666"/>
                <a:gd name="connsiteY5" fmla="*/ 2546058 h 2964468"/>
                <a:gd name="connsiteX6" fmla="*/ 2430979 w 3293666"/>
                <a:gd name="connsiteY6" fmla="*/ 2621061 h 2964468"/>
                <a:gd name="connsiteX7" fmla="*/ 2049371 w 3293666"/>
                <a:gd name="connsiteY7" fmla="*/ 2851258 h 2964468"/>
                <a:gd name="connsiteX8" fmla="*/ 113210 w 3293666"/>
                <a:gd name="connsiteY8" fmla="*/ 2049371 h 2964468"/>
                <a:gd name="connsiteX9" fmla="*/ 915098 w 3293666"/>
                <a:gd name="connsiteY9" fmla="*/ 113210 h 296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3666" h="2964468">
                  <a:moveTo>
                    <a:pt x="915098" y="113210"/>
                  </a:moveTo>
                  <a:cubicBezTo>
                    <a:pt x="1671188" y="-200011"/>
                    <a:pt x="2538038" y="159007"/>
                    <a:pt x="2851258" y="915098"/>
                  </a:cubicBezTo>
                  <a:cubicBezTo>
                    <a:pt x="2968716" y="1198632"/>
                    <a:pt x="2991640" y="1497741"/>
                    <a:pt x="2934542" y="1777390"/>
                  </a:cubicBezTo>
                  <a:lnTo>
                    <a:pt x="2912806" y="1862749"/>
                  </a:lnTo>
                  <a:lnTo>
                    <a:pt x="3293666" y="2546058"/>
                  </a:lnTo>
                  <a:lnTo>
                    <a:pt x="2512528" y="2546058"/>
                  </a:lnTo>
                  <a:lnTo>
                    <a:pt x="2430979" y="2621061"/>
                  </a:lnTo>
                  <a:cubicBezTo>
                    <a:pt x="2318945" y="2714337"/>
                    <a:pt x="2191138" y="2792529"/>
                    <a:pt x="2049371" y="2851258"/>
                  </a:cubicBezTo>
                  <a:cubicBezTo>
                    <a:pt x="1293280" y="3164479"/>
                    <a:pt x="426431" y="2805461"/>
                    <a:pt x="113210" y="2049371"/>
                  </a:cubicBezTo>
                  <a:cubicBezTo>
                    <a:pt x="-200011" y="1293280"/>
                    <a:pt x="159007" y="426431"/>
                    <a:pt x="915098" y="113210"/>
                  </a:cubicBezTo>
                  <a:close/>
                </a:path>
              </a:pathLst>
            </a:custGeom>
            <a:solidFill>
              <a:srgbClr val="A7A9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94364" y="593771"/>
              <a:ext cx="1587112" cy="1373812"/>
            </a:xfrm>
            <a:prstGeom prst="rect">
              <a:avLst/>
            </a:prstGeom>
          </p:spPr>
        </p:pic>
      </p:grpSp>
      <p:sp>
        <p:nvSpPr>
          <p:cNvPr id="8" name="TextBox 7"/>
          <p:cNvSpPr txBox="1"/>
          <p:nvPr/>
        </p:nvSpPr>
        <p:spPr>
          <a:xfrm>
            <a:off x="4800600" y="4497169"/>
            <a:ext cx="4343399" cy="646331"/>
          </a:xfrm>
          <a:prstGeom prst="rect">
            <a:avLst/>
          </a:prstGeom>
          <a:solidFill>
            <a:schemeClr val="bg1">
              <a:lumMod val="85000"/>
              <a:alpha val="78000"/>
            </a:schemeClr>
          </a:solidFill>
        </p:spPr>
        <p:txBody>
          <a:bodyPr wrap="square" rtlCol="0">
            <a:spAutoFit/>
          </a:bodyPr>
          <a:lstStyle/>
          <a:p>
            <a:pPr algn="ctr"/>
            <a:r>
              <a:rPr lang="en-US" dirty="0" smtClean="0"/>
              <a:t>Submit your card with: Presentation, chargeback, or training, on the back</a:t>
            </a:r>
            <a:endParaRPr lang="en-US" dirty="0"/>
          </a:p>
        </p:txBody>
      </p:sp>
    </p:spTree>
    <p:extLst>
      <p:ext uri="{BB962C8B-B14F-4D97-AF65-F5344CB8AC3E}">
        <p14:creationId xmlns:p14="http://schemas.microsoft.com/office/powerpoint/2010/main" val="32558653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8229600" cy="472796"/>
          </a:xfrm>
        </p:spPr>
        <p:txBody>
          <a:bodyPr>
            <a:normAutofit fontScale="90000"/>
          </a:bodyPr>
          <a:lstStyle/>
          <a:p>
            <a:r>
              <a:rPr lang="en-US" dirty="0" smtClean="0"/>
              <a:t>Keeping it Short and Sweet</a:t>
            </a:r>
            <a:endParaRPr lang="en-US" dirty="0"/>
          </a:p>
        </p:txBody>
      </p:sp>
      <p:sp>
        <p:nvSpPr>
          <p:cNvPr id="3" name="TextBox 2"/>
          <p:cNvSpPr txBox="1"/>
          <p:nvPr/>
        </p:nvSpPr>
        <p:spPr>
          <a:xfrm>
            <a:off x="668079" y="1314450"/>
            <a:ext cx="7239000" cy="369332"/>
          </a:xfrm>
          <a:prstGeom prst="rect">
            <a:avLst/>
          </a:prstGeom>
          <a:noFill/>
        </p:spPr>
        <p:txBody>
          <a:bodyPr wrap="square" rtlCol="0">
            <a:spAutoFit/>
          </a:bodyPr>
          <a:lstStyle/>
          <a:p>
            <a:r>
              <a:rPr lang="en-US" dirty="0" smtClean="0"/>
              <a:t> </a:t>
            </a:r>
            <a:endParaRPr lang="en-US"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362" y="457200"/>
            <a:ext cx="8480638" cy="4657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57152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28575"/>
            <a:ext cx="8229600" cy="657225"/>
          </a:xfrm>
        </p:spPr>
        <p:txBody>
          <a:bodyPr/>
          <a:lstStyle/>
          <a:p>
            <a:r>
              <a:rPr lang="en-US" dirty="0" smtClean="0"/>
              <a:t>Open Door Policy to Training</a:t>
            </a:r>
            <a:endParaRPr lang="en-US"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8142" y="685801"/>
            <a:ext cx="7020232" cy="4510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29013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1142164" y="1200151"/>
            <a:ext cx="503238" cy="508000"/>
          </a:xfrm>
          <a:prstGeom prst="ellipse">
            <a:avLst/>
          </a:prstGeom>
          <a:solidFill>
            <a:srgbClr val="3980B2"/>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JM" sz="1300" dirty="0">
              <a:solidFill>
                <a:srgbClr val="464D61"/>
              </a:solidFill>
              <a:cs typeface="Calibri"/>
            </a:endParaRPr>
          </a:p>
        </p:txBody>
      </p:sp>
      <p:sp>
        <p:nvSpPr>
          <p:cNvPr id="10" name="Oval 9"/>
          <p:cNvSpPr/>
          <p:nvPr/>
        </p:nvSpPr>
        <p:spPr>
          <a:xfrm>
            <a:off x="1142164" y="4507191"/>
            <a:ext cx="503238" cy="509588"/>
          </a:xfrm>
          <a:prstGeom prst="ellipse">
            <a:avLst/>
          </a:prstGeom>
          <a:solidFill>
            <a:schemeClr val="accent3"/>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JM" sz="1300" dirty="0">
              <a:solidFill>
                <a:srgbClr val="464D61"/>
              </a:solidFill>
              <a:cs typeface="Calibri"/>
            </a:endParaRPr>
          </a:p>
        </p:txBody>
      </p:sp>
      <p:sp>
        <p:nvSpPr>
          <p:cNvPr id="19" name="Oval 18"/>
          <p:cNvSpPr/>
          <p:nvPr/>
        </p:nvSpPr>
        <p:spPr>
          <a:xfrm>
            <a:off x="1142164" y="3935494"/>
            <a:ext cx="504825" cy="509602"/>
          </a:xfrm>
          <a:prstGeom prst="ellipse">
            <a:avLst/>
          </a:prstGeom>
          <a:solidFill>
            <a:schemeClr val="accent5"/>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JM" sz="1300" dirty="0">
              <a:solidFill>
                <a:srgbClr val="FFFFFF"/>
              </a:solidFill>
              <a:cs typeface="Calibri"/>
            </a:endParaRPr>
          </a:p>
        </p:txBody>
      </p:sp>
      <p:sp>
        <p:nvSpPr>
          <p:cNvPr id="7" name="Oval 6"/>
          <p:cNvSpPr/>
          <p:nvPr/>
        </p:nvSpPr>
        <p:spPr>
          <a:xfrm>
            <a:off x="1142164" y="1748372"/>
            <a:ext cx="503238" cy="508000"/>
          </a:xfrm>
          <a:prstGeom prst="ellipse">
            <a:avLst/>
          </a:prstGeom>
          <a:solidFill>
            <a:schemeClr val="accent2"/>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JM" sz="1300" dirty="0">
              <a:solidFill>
                <a:srgbClr val="464D61"/>
              </a:solidFill>
              <a:cs typeface="Calibri"/>
            </a:endParaRPr>
          </a:p>
        </p:txBody>
      </p:sp>
      <p:sp>
        <p:nvSpPr>
          <p:cNvPr id="2" name="Title 1"/>
          <p:cNvSpPr>
            <a:spLocks noGrp="1"/>
          </p:cNvSpPr>
          <p:nvPr>
            <p:ph type="title"/>
          </p:nvPr>
        </p:nvSpPr>
        <p:spPr/>
        <p:txBody>
          <a:bodyPr/>
          <a:lstStyle/>
          <a:p>
            <a:r>
              <a:rPr lang="en-US" altLang="zh-CN" dirty="0" smtClean="0">
                <a:solidFill>
                  <a:srgbClr val="FFFFFF"/>
                </a:solidFill>
              </a:rPr>
              <a:t>Agenda</a:t>
            </a:r>
            <a:endParaRPr lang="en-US" dirty="0">
              <a:solidFill>
                <a:srgbClr val="FFFFFF"/>
              </a:solidFill>
            </a:endParaRPr>
          </a:p>
        </p:txBody>
      </p:sp>
      <p:sp>
        <p:nvSpPr>
          <p:cNvPr id="3" name="Content Placeholder 2"/>
          <p:cNvSpPr>
            <a:spLocks noGrp="1"/>
          </p:cNvSpPr>
          <p:nvPr>
            <p:ph idx="1"/>
          </p:nvPr>
        </p:nvSpPr>
        <p:spPr>
          <a:xfrm>
            <a:off x="1794469" y="1708151"/>
            <a:ext cx="4739066" cy="2482144"/>
          </a:xfrm>
        </p:spPr>
        <p:txBody>
          <a:bodyPr>
            <a:noAutofit/>
          </a:bodyPr>
          <a:lstStyle/>
          <a:p>
            <a:pPr marL="0" indent="0">
              <a:lnSpc>
                <a:spcPct val="120000"/>
              </a:lnSpc>
              <a:buNone/>
            </a:pPr>
            <a:r>
              <a:rPr lang="en-US" sz="2000" dirty="0" smtClean="0"/>
              <a:t>Tools </a:t>
            </a:r>
            <a:r>
              <a:rPr lang="en-US" sz="2000" dirty="0"/>
              <a:t>and Techniques  in these contexts</a:t>
            </a:r>
          </a:p>
          <a:p>
            <a:pPr marL="0" indent="0">
              <a:spcBef>
                <a:spcPts val="0"/>
              </a:spcBef>
              <a:buNone/>
            </a:pPr>
            <a:r>
              <a:rPr lang="en-US" altLang="zh-CN" sz="2000" dirty="0">
                <a:solidFill>
                  <a:schemeClr val="bg1"/>
                </a:solidFill>
              </a:rPr>
              <a:t>	</a:t>
            </a:r>
            <a:r>
              <a:rPr lang="en-US" altLang="zh-CN" sz="1600" dirty="0" smtClean="0">
                <a:solidFill>
                  <a:schemeClr val="bg1"/>
                </a:solidFill>
              </a:rPr>
              <a:t>-</a:t>
            </a:r>
            <a:r>
              <a:rPr lang="en-US" altLang="zh-CN" sz="1600" dirty="0">
                <a:solidFill>
                  <a:schemeClr val="bg1"/>
                </a:solidFill>
              </a:rPr>
              <a:t>Analysis of diverse data</a:t>
            </a:r>
          </a:p>
          <a:p>
            <a:pPr marL="0" indent="0">
              <a:spcBef>
                <a:spcPts val="0"/>
              </a:spcBef>
              <a:buNone/>
            </a:pPr>
            <a:r>
              <a:rPr lang="en-US" altLang="zh-CN" sz="1600" dirty="0">
                <a:solidFill>
                  <a:schemeClr val="bg1"/>
                </a:solidFill>
              </a:rPr>
              <a:t>	</a:t>
            </a:r>
            <a:r>
              <a:rPr lang="en-US" altLang="zh-CN" sz="1600" dirty="0" smtClean="0">
                <a:solidFill>
                  <a:schemeClr val="bg1"/>
                </a:solidFill>
              </a:rPr>
              <a:t>-</a:t>
            </a:r>
            <a:r>
              <a:rPr lang="en-US" altLang="zh-CN" sz="1600" dirty="0">
                <a:solidFill>
                  <a:schemeClr val="bg1"/>
                </a:solidFill>
              </a:rPr>
              <a:t>Chargeback to projects</a:t>
            </a:r>
          </a:p>
          <a:p>
            <a:pPr marL="0" indent="0">
              <a:spcBef>
                <a:spcPts val="0"/>
              </a:spcBef>
              <a:buNone/>
            </a:pPr>
            <a:r>
              <a:rPr lang="en-US" altLang="zh-CN" sz="1600" dirty="0">
                <a:solidFill>
                  <a:schemeClr val="bg1"/>
                </a:solidFill>
              </a:rPr>
              <a:t>	</a:t>
            </a:r>
            <a:r>
              <a:rPr lang="en-US" altLang="zh-CN" sz="1600" dirty="0" smtClean="0">
                <a:solidFill>
                  <a:schemeClr val="bg1"/>
                </a:solidFill>
              </a:rPr>
              <a:t>- </a:t>
            </a:r>
            <a:r>
              <a:rPr lang="en-US" altLang="zh-CN" sz="1600" dirty="0">
                <a:solidFill>
                  <a:schemeClr val="bg1"/>
                </a:solidFill>
              </a:rPr>
              <a:t>IT Cost VS. IT Charges</a:t>
            </a:r>
          </a:p>
          <a:p>
            <a:pPr marL="0" indent="0">
              <a:spcBef>
                <a:spcPts val="0"/>
              </a:spcBef>
              <a:buNone/>
            </a:pPr>
            <a:r>
              <a:rPr lang="en-US" altLang="zh-CN" sz="1600" dirty="0">
                <a:solidFill>
                  <a:schemeClr val="bg1"/>
                </a:solidFill>
              </a:rPr>
              <a:t>	</a:t>
            </a:r>
            <a:r>
              <a:rPr lang="en-US" altLang="zh-CN" sz="1600" dirty="0" smtClean="0">
                <a:solidFill>
                  <a:schemeClr val="bg1"/>
                </a:solidFill>
              </a:rPr>
              <a:t>- </a:t>
            </a:r>
            <a:r>
              <a:rPr lang="en-US" altLang="zh-CN" sz="1600" dirty="0">
                <a:solidFill>
                  <a:schemeClr val="bg1"/>
                </a:solidFill>
              </a:rPr>
              <a:t>Open ‘to the masses’</a:t>
            </a:r>
          </a:p>
          <a:p>
            <a:pPr marL="0" indent="0">
              <a:spcBef>
                <a:spcPts val="0"/>
              </a:spcBef>
              <a:buNone/>
            </a:pPr>
            <a:r>
              <a:rPr lang="en-US" altLang="zh-CN" sz="1600" dirty="0">
                <a:solidFill>
                  <a:schemeClr val="bg1"/>
                </a:solidFill>
              </a:rPr>
              <a:t>	</a:t>
            </a:r>
            <a:r>
              <a:rPr lang="en-US" altLang="zh-CN" sz="1600" dirty="0" smtClean="0">
                <a:solidFill>
                  <a:schemeClr val="bg1"/>
                </a:solidFill>
              </a:rPr>
              <a:t>- </a:t>
            </a:r>
            <a:r>
              <a:rPr lang="en-US" altLang="zh-CN" sz="1600" dirty="0">
                <a:solidFill>
                  <a:schemeClr val="bg1"/>
                </a:solidFill>
              </a:rPr>
              <a:t>The Power of Views</a:t>
            </a:r>
          </a:p>
          <a:p>
            <a:pPr marL="0" indent="0">
              <a:spcBef>
                <a:spcPts val="0"/>
              </a:spcBef>
              <a:buNone/>
            </a:pPr>
            <a:r>
              <a:rPr lang="en-US" altLang="zh-CN" sz="1600" dirty="0">
                <a:solidFill>
                  <a:schemeClr val="bg1"/>
                </a:solidFill>
              </a:rPr>
              <a:t>	</a:t>
            </a:r>
            <a:r>
              <a:rPr lang="en-US" altLang="zh-CN" sz="1600" dirty="0" smtClean="0">
                <a:solidFill>
                  <a:schemeClr val="bg1"/>
                </a:solidFill>
              </a:rPr>
              <a:t>- </a:t>
            </a:r>
            <a:r>
              <a:rPr lang="en-US" altLang="zh-CN" sz="1600" dirty="0">
                <a:solidFill>
                  <a:schemeClr val="bg1"/>
                </a:solidFill>
              </a:rPr>
              <a:t>Over Used, add resources</a:t>
            </a:r>
          </a:p>
          <a:p>
            <a:pPr marL="0" indent="0">
              <a:spcBef>
                <a:spcPts val="0"/>
              </a:spcBef>
              <a:buNone/>
            </a:pPr>
            <a:r>
              <a:rPr lang="en-US" altLang="zh-CN" sz="1600" dirty="0">
                <a:solidFill>
                  <a:schemeClr val="bg1"/>
                </a:solidFill>
              </a:rPr>
              <a:t>	</a:t>
            </a:r>
            <a:r>
              <a:rPr lang="en-US" altLang="zh-CN" sz="1600" dirty="0" smtClean="0">
                <a:solidFill>
                  <a:schemeClr val="bg1"/>
                </a:solidFill>
              </a:rPr>
              <a:t>- </a:t>
            </a:r>
            <a:r>
              <a:rPr lang="en-US" altLang="zh-CN" sz="1600" dirty="0">
                <a:solidFill>
                  <a:schemeClr val="bg1"/>
                </a:solidFill>
              </a:rPr>
              <a:t>Under Used, remove </a:t>
            </a:r>
            <a:r>
              <a:rPr lang="en-US" altLang="zh-CN" sz="1600" dirty="0" smtClean="0">
                <a:solidFill>
                  <a:schemeClr val="bg1"/>
                </a:solidFill>
              </a:rPr>
              <a:t>resources</a:t>
            </a:r>
          </a:p>
          <a:p>
            <a:pPr marL="0" indent="0">
              <a:lnSpc>
                <a:spcPct val="120000"/>
              </a:lnSpc>
              <a:buNone/>
            </a:pPr>
            <a:endParaRPr lang="en-US" sz="1600" dirty="0"/>
          </a:p>
          <a:p>
            <a:pPr marL="0" indent="0">
              <a:lnSpc>
                <a:spcPct val="120000"/>
              </a:lnSpc>
              <a:spcBef>
                <a:spcPts val="0"/>
              </a:spcBef>
              <a:buNone/>
            </a:pPr>
            <a:endParaRPr lang="en-US" altLang="zh-CN" sz="1600" dirty="0">
              <a:solidFill>
                <a:schemeClr val="bg1"/>
              </a:solidFill>
            </a:endParaRPr>
          </a:p>
        </p:txBody>
      </p:sp>
      <p:sp>
        <p:nvSpPr>
          <p:cNvPr id="4" name="Rectangle 3"/>
          <p:cNvSpPr/>
          <p:nvPr/>
        </p:nvSpPr>
        <p:spPr>
          <a:xfrm>
            <a:off x="1795858" y="1241785"/>
            <a:ext cx="2012667" cy="424732"/>
          </a:xfrm>
          <a:prstGeom prst="rect">
            <a:avLst/>
          </a:prstGeom>
        </p:spPr>
        <p:txBody>
          <a:bodyPr wrap="none">
            <a:spAutoFit/>
          </a:bodyPr>
          <a:lstStyle/>
          <a:p>
            <a:pPr lvl="0">
              <a:lnSpc>
                <a:spcPct val="120000"/>
              </a:lnSpc>
            </a:pPr>
            <a:r>
              <a:rPr lang="en-US" dirty="0">
                <a:solidFill>
                  <a:schemeClr val="bg1"/>
                </a:solidFill>
              </a:rPr>
              <a:t>HCSC Introduction. </a:t>
            </a:r>
          </a:p>
        </p:txBody>
      </p:sp>
      <p:sp>
        <p:nvSpPr>
          <p:cNvPr id="5" name="TextBox 4"/>
          <p:cNvSpPr txBox="1"/>
          <p:nvPr/>
        </p:nvSpPr>
        <p:spPr>
          <a:xfrm>
            <a:off x="1214086" y="1269485"/>
            <a:ext cx="359394" cy="369332"/>
          </a:xfrm>
          <a:prstGeom prst="rect">
            <a:avLst/>
          </a:prstGeom>
          <a:noFill/>
        </p:spPr>
        <p:txBody>
          <a:bodyPr wrap="none" rtlCol="0">
            <a:spAutoFit/>
          </a:bodyPr>
          <a:lstStyle/>
          <a:p>
            <a:r>
              <a:rPr lang="en-US" dirty="0" smtClean="0">
                <a:solidFill>
                  <a:schemeClr val="bg1"/>
                </a:solidFill>
              </a:rPr>
              <a:t>1.</a:t>
            </a:r>
            <a:endParaRPr lang="en-US" dirty="0">
              <a:solidFill>
                <a:schemeClr val="bg1"/>
              </a:solidFill>
            </a:endParaRPr>
          </a:p>
        </p:txBody>
      </p:sp>
      <p:sp>
        <p:nvSpPr>
          <p:cNvPr id="11" name="TextBox 10"/>
          <p:cNvSpPr txBox="1"/>
          <p:nvPr/>
        </p:nvSpPr>
        <p:spPr>
          <a:xfrm>
            <a:off x="1224237" y="1817706"/>
            <a:ext cx="301686" cy="369332"/>
          </a:xfrm>
          <a:prstGeom prst="rect">
            <a:avLst/>
          </a:prstGeom>
          <a:noFill/>
        </p:spPr>
        <p:txBody>
          <a:bodyPr wrap="none" rtlCol="0">
            <a:spAutoFit/>
          </a:bodyPr>
          <a:lstStyle/>
          <a:p>
            <a:r>
              <a:rPr lang="en-US" dirty="0">
                <a:solidFill>
                  <a:schemeClr val="bg1"/>
                </a:solidFill>
              </a:rPr>
              <a:t>2</a:t>
            </a:r>
          </a:p>
        </p:txBody>
      </p:sp>
      <p:sp>
        <p:nvSpPr>
          <p:cNvPr id="12" name="TextBox 11"/>
          <p:cNvSpPr txBox="1"/>
          <p:nvPr/>
        </p:nvSpPr>
        <p:spPr>
          <a:xfrm>
            <a:off x="1209868" y="4005629"/>
            <a:ext cx="359394" cy="369332"/>
          </a:xfrm>
          <a:prstGeom prst="rect">
            <a:avLst/>
          </a:prstGeom>
          <a:noFill/>
        </p:spPr>
        <p:txBody>
          <a:bodyPr wrap="none" rtlCol="0">
            <a:spAutoFit/>
          </a:bodyPr>
          <a:lstStyle/>
          <a:p>
            <a:r>
              <a:rPr lang="en-US" dirty="0">
                <a:solidFill>
                  <a:schemeClr val="bg1"/>
                </a:solidFill>
              </a:rPr>
              <a:t>3</a:t>
            </a:r>
            <a:r>
              <a:rPr lang="en-US" dirty="0" smtClean="0">
                <a:solidFill>
                  <a:schemeClr val="bg1"/>
                </a:solidFill>
              </a:rPr>
              <a:t>.</a:t>
            </a:r>
            <a:endParaRPr lang="en-US" dirty="0">
              <a:solidFill>
                <a:schemeClr val="bg1"/>
              </a:solidFill>
            </a:endParaRPr>
          </a:p>
        </p:txBody>
      </p:sp>
      <p:sp>
        <p:nvSpPr>
          <p:cNvPr id="14" name="TextBox 13"/>
          <p:cNvSpPr txBox="1"/>
          <p:nvPr/>
        </p:nvSpPr>
        <p:spPr>
          <a:xfrm>
            <a:off x="1224237" y="4594623"/>
            <a:ext cx="359394" cy="369332"/>
          </a:xfrm>
          <a:prstGeom prst="rect">
            <a:avLst/>
          </a:prstGeom>
          <a:noFill/>
        </p:spPr>
        <p:txBody>
          <a:bodyPr wrap="none" rtlCol="0">
            <a:spAutoFit/>
          </a:bodyPr>
          <a:lstStyle/>
          <a:p>
            <a:r>
              <a:rPr lang="en-US" dirty="0">
                <a:solidFill>
                  <a:schemeClr val="bg1"/>
                </a:solidFill>
              </a:rPr>
              <a:t>4</a:t>
            </a:r>
            <a:r>
              <a:rPr lang="en-US" dirty="0" smtClean="0">
                <a:solidFill>
                  <a:schemeClr val="bg1"/>
                </a:solidFill>
              </a:rPr>
              <a:t>.</a:t>
            </a:r>
            <a:endParaRPr lang="en-US" dirty="0">
              <a:solidFill>
                <a:schemeClr val="bg1"/>
              </a:solidFill>
            </a:endParaRPr>
          </a:p>
        </p:txBody>
      </p:sp>
      <p:sp>
        <p:nvSpPr>
          <p:cNvPr id="8" name="Rectangle 7"/>
          <p:cNvSpPr/>
          <p:nvPr/>
        </p:nvSpPr>
        <p:spPr>
          <a:xfrm>
            <a:off x="1872156" y="4549619"/>
            <a:ext cx="2755883" cy="402546"/>
          </a:xfrm>
          <a:prstGeom prst="rect">
            <a:avLst/>
          </a:prstGeom>
        </p:spPr>
        <p:txBody>
          <a:bodyPr wrap="none">
            <a:spAutoFit/>
          </a:bodyPr>
          <a:lstStyle/>
          <a:p>
            <a:pPr>
              <a:lnSpc>
                <a:spcPct val="120000"/>
              </a:lnSpc>
            </a:pPr>
            <a:r>
              <a:rPr lang="en-US" altLang="zh-CN" dirty="0">
                <a:solidFill>
                  <a:schemeClr val="bg1"/>
                </a:solidFill>
              </a:rPr>
              <a:t>A Call to Action / Questions</a:t>
            </a:r>
          </a:p>
        </p:txBody>
      </p:sp>
      <p:sp>
        <p:nvSpPr>
          <p:cNvPr id="16" name="Rectangle 15"/>
          <p:cNvSpPr/>
          <p:nvPr/>
        </p:nvSpPr>
        <p:spPr>
          <a:xfrm>
            <a:off x="1868209" y="3992504"/>
            <a:ext cx="4644285" cy="402546"/>
          </a:xfrm>
          <a:prstGeom prst="rect">
            <a:avLst/>
          </a:prstGeom>
        </p:spPr>
        <p:txBody>
          <a:bodyPr wrap="none">
            <a:spAutoFit/>
          </a:bodyPr>
          <a:lstStyle/>
          <a:p>
            <a:pPr>
              <a:lnSpc>
                <a:spcPct val="120000"/>
              </a:lnSpc>
            </a:pPr>
            <a:r>
              <a:rPr lang="en-US" dirty="0">
                <a:solidFill>
                  <a:schemeClr val="bg1"/>
                </a:solidFill>
              </a:rPr>
              <a:t>A ‘Well Understood’ metric, JVM Idle Workers</a:t>
            </a:r>
          </a:p>
        </p:txBody>
      </p:sp>
    </p:spTree>
    <p:extLst>
      <p:ext uri="{BB962C8B-B14F-4D97-AF65-F5344CB8AC3E}">
        <p14:creationId xmlns:p14="http://schemas.microsoft.com/office/powerpoint/2010/main" val="1857756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050" y="14288"/>
            <a:ext cx="8229600" cy="857250"/>
          </a:xfrm>
        </p:spPr>
        <p:txBody>
          <a:bodyPr/>
          <a:lstStyle/>
          <a:p>
            <a:r>
              <a:rPr lang="en-US" dirty="0" smtClean="0"/>
              <a:t>Limits and Permissions – Get Help</a:t>
            </a:r>
            <a:endParaRPr lang="en-US" dirty="0"/>
          </a:p>
        </p:txBody>
      </p:sp>
      <p:sp>
        <p:nvSpPr>
          <p:cNvPr id="3" name="TextBox 2"/>
          <p:cNvSpPr txBox="1"/>
          <p:nvPr/>
        </p:nvSpPr>
        <p:spPr>
          <a:xfrm>
            <a:off x="685800" y="1085850"/>
            <a:ext cx="7239000" cy="3970318"/>
          </a:xfrm>
          <a:prstGeom prst="rect">
            <a:avLst/>
          </a:prstGeom>
          <a:noFill/>
        </p:spPr>
        <p:txBody>
          <a:bodyPr wrap="square" rtlCol="0">
            <a:spAutoFit/>
          </a:bodyPr>
          <a:lstStyle/>
          <a:p>
            <a:r>
              <a:rPr lang="en-US" dirty="0" smtClean="0"/>
              <a:t>Our original security design was to open TSCO to everyone read only.  Then have the ability to make and edit reports.</a:t>
            </a:r>
          </a:p>
          <a:p>
            <a:r>
              <a:rPr lang="en-US" dirty="0" smtClean="0"/>
              <a:t>Then have the ability to do the administrative tasks.</a:t>
            </a:r>
          </a:p>
          <a:p>
            <a:endParaRPr lang="en-US" dirty="0"/>
          </a:p>
          <a:p>
            <a:r>
              <a:rPr lang="en-US" dirty="0" smtClean="0"/>
              <a:t>This works reasonably well and we wanted to tell those to ‘set my data aside, so no one else can see it’ was met with ‘our security design does not support that’.   </a:t>
            </a:r>
          </a:p>
          <a:p>
            <a:endParaRPr lang="en-US" dirty="0"/>
          </a:p>
          <a:p>
            <a:r>
              <a:rPr lang="en-US" dirty="0" smtClean="0"/>
              <a:t>We could have done this with more granularity and we see our permissions design to be the weakest set of decisions we made with TSCO, but have not felt the need to spent any time or effort to ‘fix it’.</a:t>
            </a:r>
          </a:p>
          <a:p>
            <a:endParaRPr lang="en-US" dirty="0"/>
          </a:p>
          <a:p>
            <a:r>
              <a:rPr lang="en-US" dirty="0" smtClean="0"/>
              <a:t>When we readdress this, we will do it with the help of a consultant.  </a:t>
            </a:r>
          </a:p>
          <a:p>
            <a:r>
              <a:rPr lang="en-US" dirty="0" smtClean="0"/>
              <a:t> </a:t>
            </a:r>
            <a:endParaRPr lang="en-US" dirty="0"/>
          </a:p>
        </p:txBody>
      </p:sp>
    </p:spTree>
    <p:extLst>
      <p:ext uri="{BB962C8B-B14F-4D97-AF65-F5344CB8AC3E}">
        <p14:creationId xmlns:p14="http://schemas.microsoft.com/office/powerpoint/2010/main" val="42457152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2245" t="13149" r="14907" b="51816"/>
          <a:stretch/>
        </p:blipFill>
        <p:spPr bwMode="auto">
          <a:xfrm>
            <a:off x="-1758746" y="-1877717"/>
            <a:ext cx="11861391" cy="711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2"/>
          <p:cNvSpPr txBox="1">
            <a:spLocks/>
          </p:cNvSpPr>
          <p:nvPr/>
        </p:nvSpPr>
        <p:spPr>
          <a:xfrm>
            <a:off x="0" y="-1"/>
            <a:ext cx="4171950" cy="4866501"/>
          </a:xfrm>
          <a:prstGeom prst="rect">
            <a:avLst/>
          </a:prstGeom>
          <a:solidFill>
            <a:srgbClr val="F86E00">
              <a:alpha val="89000"/>
            </a:srgbClr>
          </a:solidFill>
        </p:spPr>
        <p:txBody>
          <a:bodyPr/>
          <a:lstStyle>
            <a:lvl1pPr marL="347472" indent="-347472" algn="l" defTabSz="457200" rtl="0" eaLnBrk="1" latinLnBrk="0" hangingPunct="1">
              <a:spcBef>
                <a:spcPct val="20000"/>
              </a:spcBef>
              <a:buFont typeface="Arial"/>
              <a:buChar char="•"/>
              <a:defRPr sz="2400" kern="1200">
                <a:solidFill>
                  <a:srgbClr val="5A5B5E"/>
                </a:solidFill>
                <a:latin typeface="Calibri"/>
                <a:ea typeface="+mn-ea"/>
                <a:cs typeface="Calibri"/>
              </a:defRPr>
            </a:lvl1pPr>
            <a:lvl2pPr marL="742950" indent="-285750" algn="l" defTabSz="457200" rtl="0" eaLnBrk="1" latinLnBrk="0" hangingPunct="1">
              <a:spcBef>
                <a:spcPct val="20000"/>
              </a:spcBef>
              <a:buFont typeface="Arial"/>
              <a:buChar char="–"/>
              <a:defRPr sz="2200" kern="1200">
                <a:solidFill>
                  <a:srgbClr val="ED7E37"/>
                </a:solidFill>
                <a:latin typeface="Calibri"/>
                <a:ea typeface="+mn-ea"/>
                <a:cs typeface="Calibri"/>
              </a:defRPr>
            </a:lvl2pPr>
            <a:lvl3pPr marL="1143000" indent="-228600" algn="l" defTabSz="457200" rtl="0" eaLnBrk="1" latinLnBrk="0" hangingPunct="1">
              <a:spcBef>
                <a:spcPct val="20000"/>
              </a:spcBef>
              <a:buFont typeface="Arial"/>
              <a:buChar char="•"/>
              <a:defRPr sz="2000" kern="1200">
                <a:solidFill>
                  <a:srgbClr val="24A5D3"/>
                </a:solidFill>
                <a:latin typeface="Calibri"/>
                <a:ea typeface="+mn-ea"/>
                <a:cs typeface="Calibri"/>
              </a:defRPr>
            </a:lvl3pPr>
            <a:lvl4pPr marL="1600200" indent="-228600" algn="l" defTabSz="457200" rtl="0" eaLnBrk="1" latinLnBrk="0" hangingPunct="1">
              <a:spcBef>
                <a:spcPct val="20000"/>
              </a:spcBef>
              <a:buFont typeface="Arial"/>
              <a:buChar char="–"/>
              <a:defRPr sz="1800" kern="1200">
                <a:solidFill>
                  <a:srgbClr val="5A5B5E"/>
                </a:solidFill>
                <a:latin typeface="Calibri"/>
                <a:ea typeface="+mn-ea"/>
                <a:cs typeface="Calibri"/>
              </a:defRPr>
            </a:lvl4pPr>
            <a:lvl5pPr marL="2057400" indent="-228600" algn="l" defTabSz="457200" rtl="0" eaLnBrk="1" latinLnBrk="0" hangingPunct="1">
              <a:spcBef>
                <a:spcPct val="20000"/>
              </a:spcBef>
              <a:buFont typeface="Arial"/>
              <a:buChar char="»"/>
              <a:defRPr sz="1800" kern="1200">
                <a:solidFill>
                  <a:srgbClr val="5A5B5E"/>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600" dirty="0" smtClean="0">
                <a:solidFill>
                  <a:schemeClr val="bg1"/>
                </a:solidFill>
              </a:rPr>
              <a:t>The </a:t>
            </a:r>
            <a:r>
              <a:rPr lang="en-US" sz="4400" dirty="0" smtClean="0">
                <a:solidFill>
                  <a:schemeClr val="bg1"/>
                </a:solidFill>
              </a:rPr>
              <a:t>Power</a:t>
            </a:r>
            <a:r>
              <a:rPr lang="en-US" sz="3600" dirty="0" smtClean="0">
                <a:solidFill>
                  <a:schemeClr val="bg1"/>
                </a:solidFill>
              </a:rPr>
              <a:t> of Views</a:t>
            </a:r>
            <a:endParaRPr lang="en-US" sz="3600" dirty="0">
              <a:solidFill>
                <a:schemeClr val="bg1"/>
              </a:solidFill>
            </a:endParaRPr>
          </a:p>
          <a:p>
            <a:r>
              <a:rPr lang="en-US" dirty="0" smtClean="0">
                <a:solidFill>
                  <a:schemeClr val="bg1"/>
                </a:solidFill>
              </a:rPr>
              <a:t>Views are an efficient way to find </a:t>
            </a:r>
            <a:r>
              <a:rPr lang="en-US" b="1" dirty="0" smtClean="0">
                <a:solidFill>
                  <a:schemeClr val="bg1"/>
                </a:solidFill>
              </a:rPr>
              <a:t>actionable intelligence</a:t>
            </a:r>
          </a:p>
          <a:p>
            <a:r>
              <a:rPr lang="en-US" dirty="0" smtClean="0">
                <a:solidFill>
                  <a:schemeClr val="bg1"/>
                </a:solidFill>
              </a:rPr>
              <a:t>Views </a:t>
            </a:r>
            <a:r>
              <a:rPr lang="en-US" dirty="0">
                <a:solidFill>
                  <a:schemeClr val="bg1"/>
                </a:solidFill>
              </a:rPr>
              <a:t>are a very flexible </a:t>
            </a:r>
            <a:r>
              <a:rPr lang="en-US" dirty="0" smtClean="0">
                <a:solidFill>
                  <a:schemeClr val="bg1"/>
                </a:solidFill>
              </a:rPr>
              <a:t>way to present data, organized and analyzed into intelligence, then turned in action </a:t>
            </a:r>
          </a:p>
          <a:p>
            <a:r>
              <a:rPr lang="en-US" dirty="0" smtClean="0">
                <a:solidFill>
                  <a:schemeClr val="bg1"/>
                </a:solidFill>
              </a:rPr>
              <a:t>Action may be </a:t>
            </a:r>
            <a:r>
              <a:rPr lang="en-US" b="1" dirty="0" smtClean="0">
                <a:solidFill>
                  <a:schemeClr val="bg1"/>
                </a:solidFill>
              </a:rPr>
              <a:t>purposeful inaction</a:t>
            </a:r>
          </a:p>
        </p:txBody>
      </p:sp>
      <p:grpSp>
        <p:nvGrpSpPr>
          <p:cNvPr id="8" name="Group 7"/>
          <p:cNvGrpSpPr/>
          <p:nvPr/>
        </p:nvGrpSpPr>
        <p:grpSpPr>
          <a:xfrm>
            <a:off x="7032702" y="147610"/>
            <a:ext cx="1905408" cy="1584179"/>
            <a:chOff x="6725389" y="339487"/>
            <a:chExt cx="1905408" cy="2112239"/>
          </a:xfrm>
        </p:grpSpPr>
        <p:sp>
          <p:nvSpPr>
            <p:cNvPr id="12" name="Freeform 11"/>
            <p:cNvSpPr/>
            <p:nvPr/>
          </p:nvSpPr>
          <p:spPr>
            <a:xfrm rot="1350146">
              <a:off x="6725389" y="339487"/>
              <a:ext cx="1619125" cy="2018308"/>
            </a:xfrm>
            <a:custGeom>
              <a:avLst/>
              <a:gdLst>
                <a:gd name="connsiteX0" fmla="*/ 915098 w 3293666"/>
                <a:gd name="connsiteY0" fmla="*/ 113210 h 2964468"/>
                <a:gd name="connsiteX1" fmla="*/ 2851258 w 3293666"/>
                <a:gd name="connsiteY1" fmla="*/ 915098 h 2964468"/>
                <a:gd name="connsiteX2" fmla="*/ 2934542 w 3293666"/>
                <a:gd name="connsiteY2" fmla="*/ 1777390 h 2964468"/>
                <a:gd name="connsiteX3" fmla="*/ 2912806 w 3293666"/>
                <a:gd name="connsiteY3" fmla="*/ 1862749 h 2964468"/>
                <a:gd name="connsiteX4" fmla="*/ 3293666 w 3293666"/>
                <a:gd name="connsiteY4" fmla="*/ 2546058 h 2964468"/>
                <a:gd name="connsiteX5" fmla="*/ 2512528 w 3293666"/>
                <a:gd name="connsiteY5" fmla="*/ 2546058 h 2964468"/>
                <a:gd name="connsiteX6" fmla="*/ 2430979 w 3293666"/>
                <a:gd name="connsiteY6" fmla="*/ 2621061 h 2964468"/>
                <a:gd name="connsiteX7" fmla="*/ 2049371 w 3293666"/>
                <a:gd name="connsiteY7" fmla="*/ 2851258 h 2964468"/>
                <a:gd name="connsiteX8" fmla="*/ 113210 w 3293666"/>
                <a:gd name="connsiteY8" fmla="*/ 2049371 h 2964468"/>
                <a:gd name="connsiteX9" fmla="*/ 915098 w 3293666"/>
                <a:gd name="connsiteY9" fmla="*/ 113210 h 296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3666" h="2964468">
                  <a:moveTo>
                    <a:pt x="915098" y="113210"/>
                  </a:moveTo>
                  <a:cubicBezTo>
                    <a:pt x="1671188" y="-200011"/>
                    <a:pt x="2538038" y="159007"/>
                    <a:pt x="2851258" y="915098"/>
                  </a:cubicBezTo>
                  <a:cubicBezTo>
                    <a:pt x="2968716" y="1198632"/>
                    <a:pt x="2991640" y="1497741"/>
                    <a:pt x="2934542" y="1777390"/>
                  </a:cubicBezTo>
                  <a:lnTo>
                    <a:pt x="2912806" y="1862749"/>
                  </a:lnTo>
                  <a:lnTo>
                    <a:pt x="3293666" y="2546058"/>
                  </a:lnTo>
                  <a:lnTo>
                    <a:pt x="2512528" y="2546058"/>
                  </a:lnTo>
                  <a:lnTo>
                    <a:pt x="2430979" y="2621061"/>
                  </a:lnTo>
                  <a:cubicBezTo>
                    <a:pt x="2318945" y="2714337"/>
                    <a:pt x="2191138" y="2792529"/>
                    <a:pt x="2049371" y="2851258"/>
                  </a:cubicBezTo>
                  <a:cubicBezTo>
                    <a:pt x="1293280" y="3164479"/>
                    <a:pt x="426431" y="2805461"/>
                    <a:pt x="113210" y="2049371"/>
                  </a:cubicBezTo>
                  <a:cubicBezTo>
                    <a:pt x="-200011" y="1293280"/>
                    <a:pt x="159007" y="426431"/>
                    <a:pt x="915098" y="11321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Freeform 12"/>
            <p:cNvSpPr/>
            <p:nvPr/>
          </p:nvSpPr>
          <p:spPr>
            <a:xfrm rot="5672989">
              <a:off x="8044578" y="1865506"/>
              <a:ext cx="710624" cy="461815"/>
            </a:xfrm>
            <a:custGeom>
              <a:avLst/>
              <a:gdLst>
                <a:gd name="connsiteX0" fmla="*/ 915098 w 3293666"/>
                <a:gd name="connsiteY0" fmla="*/ 113210 h 2964468"/>
                <a:gd name="connsiteX1" fmla="*/ 2851258 w 3293666"/>
                <a:gd name="connsiteY1" fmla="*/ 915098 h 2964468"/>
                <a:gd name="connsiteX2" fmla="*/ 2934542 w 3293666"/>
                <a:gd name="connsiteY2" fmla="*/ 1777390 h 2964468"/>
                <a:gd name="connsiteX3" fmla="*/ 2912806 w 3293666"/>
                <a:gd name="connsiteY3" fmla="*/ 1862749 h 2964468"/>
                <a:gd name="connsiteX4" fmla="*/ 3293666 w 3293666"/>
                <a:gd name="connsiteY4" fmla="*/ 2546058 h 2964468"/>
                <a:gd name="connsiteX5" fmla="*/ 2512528 w 3293666"/>
                <a:gd name="connsiteY5" fmla="*/ 2546058 h 2964468"/>
                <a:gd name="connsiteX6" fmla="*/ 2430979 w 3293666"/>
                <a:gd name="connsiteY6" fmla="*/ 2621061 h 2964468"/>
                <a:gd name="connsiteX7" fmla="*/ 2049371 w 3293666"/>
                <a:gd name="connsiteY7" fmla="*/ 2851258 h 2964468"/>
                <a:gd name="connsiteX8" fmla="*/ 113210 w 3293666"/>
                <a:gd name="connsiteY8" fmla="*/ 2049371 h 2964468"/>
                <a:gd name="connsiteX9" fmla="*/ 915098 w 3293666"/>
                <a:gd name="connsiteY9" fmla="*/ 113210 h 296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3666" h="2964468">
                  <a:moveTo>
                    <a:pt x="915098" y="113210"/>
                  </a:moveTo>
                  <a:cubicBezTo>
                    <a:pt x="1671188" y="-200011"/>
                    <a:pt x="2538038" y="159007"/>
                    <a:pt x="2851258" y="915098"/>
                  </a:cubicBezTo>
                  <a:cubicBezTo>
                    <a:pt x="2968716" y="1198632"/>
                    <a:pt x="2991640" y="1497741"/>
                    <a:pt x="2934542" y="1777390"/>
                  </a:cubicBezTo>
                  <a:lnTo>
                    <a:pt x="2912806" y="1862749"/>
                  </a:lnTo>
                  <a:lnTo>
                    <a:pt x="3293666" y="2546058"/>
                  </a:lnTo>
                  <a:lnTo>
                    <a:pt x="2512528" y="2546058"/>
                  </a:lnTo>
                  <a:lnTo>
                    <a:pt x="2430979" y="2621061"/>
                  </a:lnTo>
                  <a:cubicBezTo>
                    <a:pt x="2318945" y="2714337"/>
                    <a:pt x="2191138" y="2792529"/>
                    <a:pt x="2049371" y="2851258"/>
                  </a:cubicBezTo>
                  <a:cubicBezTo>
                    <a:pt x="1293280" y="3164479"/>
                    <a:pt x="426431" y="2805461"/>
                    <a:pt x="113210" y="2049371"/>
                  </a:cubicBezTo>
                  <a:cubicBezTo>
                    <a:pt x="-200011" y="1293280"/>
                    <a:pt x="159007" y="426431"/>
                    <a:pt x="915098" y="113210"/>
                  </a:cubicBezTo>
                  <a:close/>
                </a:path>
              </a:pathLst>
            </a:custGeom>
            <a:solidFill>
              <a:srgbClr val="4140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2060" y="701242"/>
              <a:ext cx="1356099" cy="1251978"/>
            </a:xfrm>
            <a:prstGeom prst="rect">
              <a:avLst/>
            </a:prstGeom>
          </p:spPr>
        </p:pic>
      </p:grpSp>
      <p:sp>
        <p:nvSpPr>
          <p:cNvPr id="9" name="TextBox 8"/>
          <p:cNvSpPr txBox="1"/>
          <p:nvPr/>
        </p:nvSpPr>
        <p:spPr>
          <a:xfrm>
            <a:off x="457200" y="4866501"/>
            <a:ext cx="8458200" cy="369332"/>
          </a:xfrm>
          <a:prstGeom prst="rect">
            <a:avLst/>
          </a:prstGeom>
          <a:solidFill>
            <a:schemeClr val="bg1">
              <a:lumMod val="85000"/>
              <a:alpha val="78000"/>
            </a:schemeClr>
          </a:solidFill>
        </p:spPr>
        <p:txBody>
          <a:bodyPr wrap="square" rtlCol="0">
            <a:spAutoFit/>
          </a:bodyPr>
          <a:lstStyle/>
          <a:p>
            <a:pPr algn="ctr"/>
            <a:r>
              <a:rPr lang="en-US" dirty="0" smtClean="0"/>
              <a:t>Submit your card with: Presentation, chargeback, or training on the back</a:t>
            </a:r>
            <a:endParaRPr lang="en-US" dirty="0"/>
          </a:p>
        </p:txBody>
      </p:sp>
    </p:spTree>
    <p:extLst>
      <p:ext uri="{BB962C8B-B14F-4D97-AF65-F5344CB8AC3E}">
        <p14:creationId xmlns:p14="http://schemas.microsoft.com/office/powerpoint/2010/main" val="37638003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Grp="1" noChangeAspect="1" noChangeArrowheads="1"/>
          </p:cNvPicPr>
          <p:nvPr>
            <p:ph type="pic" sz="quarter" idx="10"/>
          </p:nvPr>
        </p:nvPicPr>
        <p:blipFill>
          <a:blip r:embed="rId3" cstate="print">
            <a:extLst>
              <a:ext uri="{28A0092B-C50C-407E-A947-70E740481C1C}">
                <a14:useLocalDpi xmlns:a14="http://schemas.microsoft.com/office/drawing/2010/main" val="0"/>
              </a:ext>
            </a:extLst>
          </a:blip>
          <a:srcRect l="498" r="498"/>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US" dirty="0" smtClean="0"/>
              <a:t>A View For Each Purpose</a:t>
            </a:r>
            <a:endParaRPr lang="en-US" dirty="0"/>
          </a:p>
        </p:txBody>
      </p:sp>
      <p:sp>
        <p:nvSpPr>
          <p:cNvPr id="5" name="Content Placeholder 4"/>
          <p:cNvSpPr>
            <a:spLocks noGrp="1"/>
          </p:cNvSpPr>
          <p:nvPr>
            <p:ph idx="1"/>
          </p:nvPr>
        </p:nvSpPr>
        <p:spPr>
          <a:xfrm>
            <a:off x="5029200" y="205979"/>
            <a:ext cx="4114800" cy="4651771"/>
          </a:xfrm>
        </p:spPr>
        <p:txBody>
          <a:bodyPr>
            <a:noAutofit/>
          </a:bodyPr>
          <a:lstStyle/>
          <a:p>
            <a:r>
              <a:rPr lang="en-US" sz="2400" dirty="0"/>
              <a:t>Focused views for individual lines of inquiry, means that routine answers are </a:t>
            </a:r>
            <a:r>
              <a:rPr lang="en-US" sz="2400" b="1" dirty="0" smtClean="0"/>
              <a:t>addressed quickly.</a:t>
            </a:r>
          </a:p>
          <a:p>
            <a:r>
              <a:rPr lang="en-US" sz="2400" dirty="0" smtClean="0"/>
              <a:t>View for </a:t>
            </a:r>
            <a:r>
              <a:rPr lang="en-US" sz="2400" b="1" dirty="0" smtClean="0"/>
              <a:t>overused devices</a:t>
            </a:r>
            <a:r>
              <a:rPr lang="en-US" sz="2400" dirty="0" smtClean="0"/>
              <a:t>.</a:t>
            </a:r>
          </a:p>
          <a:p>
            <a:r>
              <a:rPr lang="en-US" sz="2400" dirty="0" smtClean="0"/>
              <a:t>View for </a:t>
            </a:r>
            <a:r>
              <a:rPr lang="en-US" sz="2400" b="1" dirty="0" smtClean="0"/>
              <a:t>underused devices</a:t>
            </a:r>
            <a:r>
              <a:rPr lang="en-US" sz="2400" dirty="0" smtClean="0"/>
              <a:t>.</a:t>
            </a:r>
          </a:p>
          <a:p>
            <a:r>
              <a:rPr lang="en-US" sz="2400" dirty="0" smtClean="0"/>
              <a:t>View for </a:t>
            </a:r>
            <a:r>
              <a:rPr lang="en-US" sz="2400" b="1" dirty="0" smtClean="0"/>
              <a:t>environments</a:t>
            </a:r>
            <a:r>
              <a:rPr lang="en-US" sz="2400" dirty="0" smtClean="0"/>
              <a:t>.</a:t>
            </a:r>
          </a:p>
          <a:p>
            <a:r>
              <a:rPr lang="en-US" sz="2400" dirty="0" smtClean="0"/>
              <a:t>View for </a:t>
            </a:r>
            <a:r>
              <a:rPr lang="en-US" sz="2400" b="1" dirty="0" smtClean="0"/>
              <a:t>business metrics</a:t>
            </a:r>
            <a:r>
              <a:rPr lang="en-US" sz="2400" dirty="0" smtClean="0"/>
              <a:t>.</a:t>
            </a:r>
          </a:p>
          <a:p>
            <a:r>
              <a:rPr lang="en-US" sz="2400" dirty="0" smtClean="0"/>
              <a:t>View for whatever you find routinely interesting.</a:t>
            </a:r>
            <a:endParaRPr lang="en-US" sz="2400" dirty="0"/>
          </a:p>
        </p:txBody>
      </p:sp>
    </p:spTree>
    <p:extLst>
      <p:ext uri="{BB962C8B-B14F-4D97-AF65-F5344CB8AC3E}">
        <p14:creationId xmlns:p14="http://schemas.microsoft.com/office/powerpoint/2010/main" val="16786107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80"/>
            <a:ext cx="8229600" cy="479821"/>
          </a:xfrm>
        </p:spPr>
        <p:txBody>
          <a:bodyPr>
            <a:normAutofit fontScale="90000"/>
          </a:bodyPr>
          <a:lstStyle/>
          <a:p>
            <a:r>
              <a:rPr lang="en-US" dirty="0" smtClean="0"/>
              <a:t>The View Looks Different from over Here</a:t>
            </a:r>
            <a:endParaRPr lang="en-US" dirty="0"/>
          </a:p>
        </p:txBody>
      </p:sp>
      <p:sp>
        <p:nvSpPr>
          <p:cNvPr id="3" name="TextBox 2"/>
          <p:cNvSpPr txBox="1"/>
          <p:nvPr/>
        </p:nvSpPr>
        <p:spPr>
          <a:xfrm>
            <a:off x="685800" y="1771650"/>
            <a:ext cx="7239000" cy="369332"/>
          </a:xfrm>
          <a:prstGeom prst="rect">
            <a:avLst/>
          </a:prstGeom>
          <a:noFill/>
        </p:spPr>
        <p:txBody>
          <a:bodyPr wrap="square" rtlCol="0">
            <a:spAutoFit/>
          </a:bodyPr>
          <a:lstStyle/>
          <a:p>
            <a:r>
              <a:rPr lang="en-US" dirty="0" smtClean="0"/>
              <a:t> </a:t>
            </a:r>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93" y="689490"/>
            <a:ext cx="8259006" cy="4350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57152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4270" y="147480"/>
            <a:ext cx="5943601" cy="4914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0425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7468" y="0"/>
            <a:ext cx="6790403" cy="5074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29013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tx1">
              <a:lumMod val="20000"/>
              <a:lumOff val="80000"/>
            </a:schemeClr>
          </a:solidFill>
          <a:ln>
            <a:solidFill>
              <a:schemeClr val="tx1">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4801" y="171450"/>
            <a:ext cx="5105399" cy="857250"/>
          </a:xfrm>
        </p:spPr>
        <p:txBody>
          <a:bodyPr>
            <a:normAutofit/>
          </a:bodyPr>
          <a:lstStyle/>
          <a:p>
            <a:r>
              <a:rPr lang="en-US" sz="3200" dirty="0" smtClean="0">
                <a:solidFill>
                  <a:schemeClr val="tx1"/>
                </a:solidFill>
              </a:rPr>
              <a:t>Over Used - Add Resources</a:t>
            </a:r>
            <a:endParaRPr lang="en-US" sz="3200" dirty="0">
              <a:solidFill>
                <a:schemeClr val="tx1"/>
              </a:solidFill>
            </a:endParaRPr>
          </a:p>
        </p:txBody>
      </p:sp>
      <p:grpSp>
        <p:nvGrpSpPr>
          <p:cNvPr id="3" name="Group 2"/>
          <p:cNvGrpSpPr/>
          <p:nvPr/>
        </p:nvGrpSpPr>
        <p:grpSpPr>
          <a:xfrm>
            <a:off x="7032702" y="148422"/>
            <a:ext cx="1905408" cy="1584179"/>
            <a:chOff x="7032702" y="197895"/>
            <a:chExt cx="1905408" cy="2112239"/>
          </a:xfrm>
        </p:grpSpPr>
        <p:sp>
          <p:nvSpPr>
            <p:cNvPr id="14" name="Freeform 13"/>
            <p:cNvSpPr/>
            <p:nvPr/>
          </p:nvSpPr>
          <p:spPr>
            <a:xfrm rot="1350146">
              <a:off x="7032702" y="197895"/>
              <a:ext cx="1619125" cy="2018308"/>
            </a:xfrm>
            <a:custGeom>
              <a:avLst/>
              <a:gdLst>
                <a:gd name="connsiteX0" fmla="*/ 915098 w 3293666"/>
                <a:gd name="connsiteY0" fmla="*/ 113210 h 2964468"/>
                <a:gd name="connsiteX1" fmla="*/ 2851258 w 3293666"/>
                <a:gd name="connsiteY1" fmla="*/ 915098 h 2964468"/>
                <a:gd name="connsiteX2" fmla="*/ 2934542 w 3293666"/>
                <a:gd name="connsiteY2" fmla="*/ 1777390 h 2964468"/>
                <a:gd name="connsiteX3" fmla="*/ 2912806 w 3293666"/>
                <a:gd name="connsiteY3" fmla="*/ 1862749 h 2964468"/>
                <a:gd name="connsiteX4" fmla="*/ 3293666 w 3293666"/>
                <a:gd name="connsiteY4" fmla="*/ 2546058 h 2964468"/>
                <a:gd name="connsiteX5" fmla="*/ 2512528 w 3293666"/>
                <a:gd name="connsiteY5" fmla="*/ 2546058 h 2964468"/>
                <a:gd name="connsiteX6" fmla="*/ 2430979 w 3293666"/>
                <a:gd name="connsiteY6" fmla="*/ 2621061 h 2964468"/>
                <a:gd name="connsiteX7" fmla="*/ 2049371 w 3293666"/>
                <a:gd name="connsiteY7" fmla="*/ 2851258 h 2964468"/>
                <a:gd name="connsiteX8" fmla="*/ 113210 w 3293666"/>
                <a:gd name="connsiteY8" fmla="*/ 2049371 h 2964468"/>
                <a:gd name="connsiteX9" fmla="*/ 915098 w 3293666"/>
                <a:gd name="connsiteY9" fmla="*/ 113210 h 296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3666" h="2964468">
                  <a:moveTo>
                    <a:pt x="915098" y="113210"/>
                  </a:moveTo>
                  <a:cubicBezTo>
                    <a:pt x="1671188" y="-200011"/>
                    <a:pt x="2538038" y="159007"/>
                    <a:pt x="2851258" y="915098"/>
                  </a:cubicBezTo>
                  <a:cubicBezTo>
                    <a:pt x="2968716" y="1198632"/>
                    <a:pt x="2991640" y="1497741"/>
                    <a:pt x="2934542" y="1777390"/>
                  </a:cubicBezTo>
                  <a:lnTo>
                    <a:pt x="2912806" y="1862749"/>
                  </a:lnTo>
                  <a:lnTo>
                    <a:pt x="3293666" y="2546058"/>
                  </a:lnTo>
                  <a:lnTo>
                    <a:pt x="2512528" y="2546058"/>
                  </a:lnTo>
                  <a:lnTo>
                    <a:pt x="2430979" y="2621061"/>
                  </a:lnTo>
                  <a:cubicBezTo>
                    <a:pt x="2318945" y="2714337"/>
                    <a:pt x="2191138" y="2792529"/>
                    <a:pt x="2049371" y="2851258"/>
                  </a:cubicBezTo>
                  <a:cubicBezTo>
                    <a:pt x="1293280" y="3164479"/>
                    <a:pt x="426431" y="2805461"/>
                    <a:pt x="113210" y="2049371"/>
                  </a:cubicBezTo>
                  <a:cubicBezTo>
                    <a:pt x="-200011" y="1293280"/>
                    <a:pt x="159007" y="426431"/>
                    <a:pt x="915098" y="11321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Freeform 14"/>
            <p:cNvSpPr/>
            <p:nvPr/>
          </p:nvSpPr>
          <p:spPr>
            <a:xfrm rot="5672989">
              <a:off x="8351891" y="1723914"/>
              <a:ext cx="710624" cy="461815"/>
            </a:xfrm>
            <a:custGeom>
              <a:avLst/>
              <a:gdLst>
                <a:gd name="connsiteX0" fmla="*/ 915098 w 3293666"/>
                <a:gd name="connsiteY0" fmla="*/ 113210 h 2964468"/>
                <a:gd name="connsiteX1" fmla="*/ 2851258 w 3293666"/>
                <a:gd name="connsiteY1" fmla="*/ 915098 h 2964468"/>
                <a:gd name="connsiteX2" fmla="*/ 2934542 w 3293666"/>
                <a:gd name="connsiteY2" fmla="*/ 1777390 h 2964468"/>
                <a:gd name="connsiteX3" fmla="*/ 2912806 w 3293666"/>
                <a:gd name="connsiteY3" fmla="*/ 1862749 h 2964468"/>
                <a:gd name="connsiteX4" fmla="*/ 3293666 w 3293666"/>
                <a:gd name="connsiteY4" fmla="*/ 2546058 h 2964468"/>
                <a:gd name="connsiteX5" fmla="*/ 2512528 w 3293666"/>
                <a:gd name="connsiteY5" fmla="*/ 2546058 h 2964468"/>
                <a:gd name="connsiteX6" fmla="*/ 2430979 w 3293666"/>
                <a:gd name="connsiteY6" fmla="*/ 2621061 h 2964468"/>
                <a:gd name="connsiteX7" fmla="*/ 2049371 w 3293666"/>
                <a:gd name="connsiteY7" fmla="*/ 2851258 h 2964468"/>
                <a:gd name="connsiteX8" fmla="*/ 113210 w 3293666"/>
                <a:gd name="connsiteY8" fmla="*/ 2049371 h 2964468"/>
                <a:gd name="connsiteX9" fmla="*/ 915098 w 3293666"/>
                <a:gd name="connsiteY9" fmla="*/ 113210 h 296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3666" h="2964468">
                  <a:moveTo>
                    <a:pt x="915098" y="113210"/>
                  </a:moveTo>
                  <a:cubicBezTo>
                    <a:pt x="1671188" y="-200011"/>
                    <a:pt x="2538038" y="159007"/>
                    <a:pt x="2851258" y="915098"/>
                  </a:cubicBezTo>
                  <a:cubicBezTo>
                    <a:pt x="2968716" y="1198632"/>
                    <a:pt x="2991640" y="1497741"/>
                    <a:pt x="2934542" y="1777390"/>
                  </a:cubicBezTo>
                  <a:lnTo>
                    <a:pt x="2912806" y="1862749"/>
                  </a:lnTo>
                  <a:lnTo>
                    <a:pt x="3293666" y="2546058"/>
                  </a:lnTo>
                  <a:lnTo>
                    <a:pt x="2512528" y="2546058"/>
                  </a:lnTo>
                  <a:lnTo>
                    <a:pt x="2430979" y="2621061"/>
                  </a:lnTo>
                  <a:cubicBezTo>
                    <a:pt x="2318945" y="2714337"/>
                    <a:pt x="2191138" y="2792529"/>
                    <a:pt x="2049371" y="2851258"/>
                  </a:cubicBezTo>
                  <a:cubicBezTo>
                    <a:pt x="1293280" y="3164479"/>
                    <a:pt x="426431" y="2805461"/>
                    <a:pt x="113210" y="2049371"/>
                  </a:cubicBezTo>
                  <a:cubicBezTo>
                    <a:pt x="-200011" y="1293280"/>
                    <a:pt x="159007" y="426431"/>
                    <a:pt x="915098" y="113210"/>
                  </a:cubicBezTo>
                  <a:close/>
                </a:path>
              </a:pathLst>
            </a:custGeom>
            <a:solidFill>
              <a:srgbClr val="F83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9373" y="559650"/>
              <a:ext cx="1356099" cy="1251978"/>
            </a:xfrm>
            <a:prstGeom prst="rect">
              <a:avLst/>
            </a:prstGeom>
          </p:spPr>
        </p:pic>
      </p:grpSp>
      <p:sp>
        <p:nvSpPr>
          <p:cNvPr id="17" name="TextBox 16"/>
          <p:cNvSpPr txBox="1"/>
          <p:nvPr/>
        </p:nvSpPr>
        <p:spPr>
          <a:xfrm>
            <a:off x="304801" y="863747"/>
            <a:ext cx="7320115" cy="4585871"/>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One of the first orders of business is to find over utilized devices and ‘right size them’ – This is actionable intelligence</a:t>
            </a:r>
            <a:endParaRPr lang="en-US" sz="2400" dirty="0" smtClean="0"/>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400" dirty="0"/>
              <a:t>Over used resources may not overtly impede the user </a:t>
            </a:r>
            <a:r>
              <a:rPr lang="en-US" sz="2400" dirty="0" smtClean="0"/>
              <a:t>experience. </a:t>
            </a:r>
            <a:r>
              <a:rPr lang="en-US" sz="2400" dirty="0"/>
              <a:t>However, identifying these early and correcting them helps avoid failures.</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400" dirty="0"/>
              <a:t>More importantly it goes a long way to building trust, when you take the next step of reclaiming under used resources.</a:t>
            </a:r>
          </a:p>
          <a:p>
            <a:pPr marL="342900" indent="-342900">
              <a:buFont typeface="Arial" panose="020B0604020202020204" pitchFamily="34" charset="0"/>
              <a:buChar char="•"/>
            </a:pPr>
            <a:endParaRPr lang="en-US" sz="2000" dirty="0"/>
          </a:p>
        </p:txBody>
      </p:sp>
    </p:spTree>
    <p:extLst>
      <p:ext uri="{BB962C8B-B14F-4D97-AF65-F5344CB8AC3E}">
        <p14:creationId xmlns:p14="http://schemas.microsoft.com/office/powerpoint/2010/main" val="29788484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571500"/>
          </a:xfrm>
        </p:spPr>
        <p:txBody>
          <a:bodyPr/>
          <a:lstStyle/>
          <a:p>
            <a:r>
              <a:rPr lang="en-US" dirty="0" smtClean="0"/>
              <a:t>A View To Find Over Used Devices</a:t>
            </a:r>
            <a:endParaRPr lang="en-US" dirty="0"/>
          </a:p>
        </p:txBody>
      </p:sp>
      <p:sp>
        <p:nvSpPr>
          <p:cNvPr id="3" name="TextBox 2"/>
          <p:cNvSpPr txBox="1"/>
          <p:nvPr/>
        </p:nvSpPr>
        <p:spPr>
          <a:xfrm>
            <a:off x="685800" y="1314450"/>
            <a:ext cx="7239000" cy="369332"/>
          </a:xfrm>
          <a:prstGeom prst="rect">
            <a:avLst/>
          </a:prstGeom>
          <a:noFill/>
        </p:spPr>
        <p:txBody>
          <a:bodyPr wrap="square" rtlCol="0">
            <a:spAutoFit/>
          </a:bodyPr>
          <a:lstStyle/>
          <a:p>
            <a:r>
              <a:rPr lang="en-US" dirty="0" smtClean="0"/>
              <a:t> </a:t>
            </a:r>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652" y="571500"/>
            <a:ext cx="7801897" cy="4504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57152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0628" y="316329"/>
            <a:ext cx="6324600" cy="857250"/>
          </a:xfrm>
        </p:spPr>
        <p:txBody>
          <a:bodyPr>
            <a:normAutofit/>
          </a:bodyPr>
          <a:lstStyle/>
          <a:p>
            <a:r>
              <a:rPr lang="en-US" sz="3200" dirty="0" smtClean="0">
                <a:solidFill>
                  <a:schemeClr val="tx2">
                    <a:lumMod val="50000"/>
                  </a:schemeClr>
                </a:solidFill>
              </a:rPr>
              <a:t>Under Used - Remove Resources</a:t>
            </a:r>
            <a:endParaRPr lang="en-US" sz="3200" dirty="0">
              <a:solidFill>
                <a:schemeClr val="tx2">
                  <a:lumMod val="50000"/>
                </a:schemeClr>
              </a:solidFill>
            </a:endParaRPr>
          </a:p>
        </p:txBody>
      </p:sp>
      <p:sp>
        <p:nvSpPr>
          <p:cNvPr id="5" name="TextBox 4"/>
          <p:cNvSpPr txBox="1"/>
          <p:nvPr/>
        </p:nvSpPr>
        <p:spPr>
          <a:xfrm>
            <a:off x="455900" y="1339829"/>
            <a:ext cx="6486828"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solidFill>
                  <a:schemeClr val="bg2">
                    <a:lumMod val="10000"/>
                  </a:schemeClr>
                </a:solidFill>
              </a:rPr>
              <a:t>Under utilized devices can be much more expensive in that they have a significant </a:t>
            </a:r>
            <a:r>
              <a:rPr lang="en-US" sz="2400" b="1" dirty="0" smtClean="0">
                <a:solidFill>
                  <a:schemeClr val="bg2">
                    <a:lumMod val="10000"/>
                  </a:schemeClr>
                </a:solidFill>
              </a:rPr>
              <a:t>opportunity costs</a:t>
            </a:r>
            <a:r>
              <a:rPr lang="en-US" sz="2400" dirty="0" smtClean="0">
                <a:solidFill>
                  <a:schemeClr val="bg2">
                    <a:lumMod val="10000"/>
                  </a:schemeClr>
                </a:solidFill>
              </a:rPr>
              <a:t>.  </a:t>
            </a:r>
            <a:endParaRPr lang="en-US" sz="2000" dirty="0"/>
          </a:p>
        </p:txBody>
      </p:sp>
      <p:sp>
        <p:nvSpPr>
          <p:cNvPr id="8" name="TextBox 7"/>
          <p:cNvSpPr txBox="1"/>
          <p:nvPr/>
        </p:nvSpPr>
        <p:spPr>
          <a:xfrm>
            <a:off x="429794" y="2774017"/>
            <a:ext cx="8247464" cy="2585323"/>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2">
                    <a:lumMod val="10000"/>
                  </a:schemeClr>
                </a:solidFill>
              </a:rPr>
              <a:t>There is a difference between </a:t>
            </a:r>
            <a:r>
              <a:rPr lang="en-US" sz="2400" b="1" dirty="0">
                <a:solidFill>
                  <a:srgbClr val="FFFF00"/>
                </a:solidFill>
              </a:rPr>
              <a:t>servers</a:t>
            </a:r>
            <a:r>
              <a:rPr lang="en-US" sz="2400" dirty="0">
                <a:solidFill>
                  <a:srgbClr val="FFFF00"/>
                </a:solidFill>
              </a:rPr>
              <a:t> </a:t>
            </a:r>
            <a:r>
              <a:rPr lang="en-US" sz="2400" dirty="0">
                <a:solidFill>
                  <a:schemeClr val="bg2">
                    <a:lumMod val="10000"/>
                  </a:schemeClr>
                </a:solidFill>
              </a:rPr>
              <a:t>(the equipment) and </a:t>
            </a:r>
            <a:r>
              <a:rPr lang="en-US" sz="2400" b="1" dirty="0">
                <a:solidFill>
                  <a:srgbClr val="FFFF00"/>
                </a:solidFill>
              </a:rPr>
              <a:t>services</a:t>
            </a:r>
            <a:r>
              <a:rPr lang="en-US" sz="2400" dirty="0">
                <a:solidFill>
                  <a:schemeClr val="bg2">
                    <a:lumMod val="25000"/>
                  </a:schemeClr>
                </a:solidFill>
              </a:rPr>
              <a:t> </a:t>
            </a:r>
            <a:r>
              <a:rPr lang="en-US" sz="2400" dirty="0">
                <a:solidFill>
                  <a:schemeClr val="bg2">
                    <a:lumMod val="10000"/>
                  </a:schemeClr>
                </a:solidFill>
              </a:rPr>
              <a:t>(the value add) that live on the </a:t>
            </a:r>
            <a:r>
              <a:rPr lang="en-US" sz="2400" dirty="0" smtClean="0">
                <a:solidFill>
                  <a:schemeClr val="bg2">
                    <a:lumMod val="10000"/>
                  </a:schemeClr>
                </a:solidFill>
              </a:rPr>
              <a:t>server</a:t>
            </a:r>
            <a:r>
              <a:rPr lang="en-US" sz="2400" dirty="0" smtClean="0">
                <a:solidFill>
                  <a:schemeClr val="bg2">
                    <a:lumMod val="25000"/>
                  </a:schemeClr>
                </a:solidFill>
              </a:rPr>
              <a:t>.  </a:t>
            </a:r>
            <a:r>
              <a:rPr lang="en-US" sz="2400" b="1" dirty="0" smtClean="0">
                <a:solidFill>
                  <a:schemeClr val="bg2">
                    <a:lumMod val="25000"/>
                  </a:schemeClr>
                </a:solidFill>
              </a:rPr>
              <a:t>Separate the servers from the services, and liberate the resources to provide value elsewhere.</a:t>
            </a:r>
          </a:p>
          <a:p>
            <a:pPr marL="285750" indent="-285750">
              <a:buFont typeface="Arial" panose="020B0604020202020204" pitchFamily="34" charset="0"/>
              <a:buChar char="•"/>
            </a:pPr>
            <a:endParaRPr lang="en-US" sz="2400" dirty="0">
              <a:solidFill>
                <a:schemeClr val="tx2">
                  <a:lumMod val="50000"/>
                </a:schemeClr>
              </a:solidFill>
            </a:endParaRPr>
          </a:p>
          <a:p>
            <a:pPr marL="285750" indent="-285750">
              <a:buFont typeface="Arial" panose="020B0604020202020204" pitchFamily="34" charset="0"/>
              <a:buChar char="•"/>
            </a:pPr>
            <a:r>
              <a:rPr lang="en-US" sz="2400" dirty="0" smtClean="0">
                <a:solidFill>
                  <a:schemeClr val="tx2">
                    <a:lumMod val="50000"/>
                  </a:schemeClr>
                </a:solidFill>
              </a:rPr>
              <a:t>100% utilization is NOT a useful </a:t>
            </a:r>
            <a:r>
              <a:rPr lang="en-US" sz="2400" dirty="0" smtClean="0">
                <a:solidFill>
                  <a:schemeClr val="tx2">
                    <a:lumMod val="50000"/>
                  </a:schemeClr>
                </a:solidFill>
              </a:rPr>
              <a:t>goal.</a:t>
            </a:r>
            <a:endParaRPr lang="en-US" sz="2400" dirty="0">
              <a:solidFill>
                <a:schemeClr val="tx2">
                  <a:lumMod val="50000"/>
                </a:schemeClr>
              </a:solidFill>
            </a:endParaRPr>
          </a:p>
          <a:p>
            <a:endParaRPr lang="en-US" dirty="0"/>
          </a:p>
        </p:txBody>
      </p:sp>
    </p:spTree>
    <p:extLst>
      <p:ext uri="{BB962C8B-B14F-4D97-AF65-F5344CB8AC3E}">
        <p14:creationId xmlns:p14="http://schemas.microsoft.com/office/powerpoint/2010/main" val="29788484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050" y="0"/>
            <a:ext cx="8229600" cy="857250"/>
          </a:xfrm>
        </p:spPr>
        <p:txBody>
          <a:bodyPr/>
          <a:lstStyle/>
          <a:p>
            <a:r>
              <a:rPr lang="en-US" dirty="0" smtClean="0"/>
              <a:t>A View to Find Under Used Devices</a:t>
            </a: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7859" y="857250"/>
            <a:ext cx="7211961" cy="4049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57152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Photo of Blue Cross-Blue Shield Of Illinois Tower in Chicago, Illinois">
            <a:hlinkClick r:id="rId3" tooltip="Click here to purchase a print or license this photograph of Blue Cross-Blue Shield Of Illinois Tower."/>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470"/>
            <a:ext cx="3801994"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206977" y="674628"/>
            <a:ext cx="4686301" cy="4005943"/>
          </a:xfrm>
          <a:noFill/>
        </p:spPr>
        <p:txBody>
          <a:bodyPr anchor="ctr">
            <a:noAutofit/>
          </a:bodyPr>
          <a:lstStyle/>
          <a:p>
            <a:r>
              <a:rPr lang="en-US" sz="1600" i="1" dirty="0"/>
              <a:t>Founded in 1936 and with more than 14.5 million members, HCSC is the largest customer-owned health insurer in the United States and fourth largest overall, operating through its Blue Cross and Blue Shield</a:t>
            </a:r>
            <a:r>
              <a:rPr lang="en-US" sz="1600" i="1" baseline="30000" dirty="0"/>
              <a:t>®</a:t>
            </a:r>
            <a:r>
              <a:rPr lang="en-US" sz="1600" i="1" dirty="0"/>
              <a:t> Plans in Illinois, Montana, New Mexico, Oklahoma and </a:t>
            </a:r>
            <a:r>
              <a:rPr lang="en-US" sz="1600" i="1" dirty="0" smtClean="0"/>
              <a:t>Texas</a:t>
            </a:r>
            <a:endParaRPr lang="en-US" sz="1600" i="1" dirty="0"/>
          </a:p>
          <a:p>
            <a:r>
              <a:rPr lang="en-US" sz="1600" i="1" dirty="0"/>
              <a:t>We provide health coverage through our Blue Cross and Blue </a:t>
            </a:r>
            <a:r>
              <a:rPr lang="en-US" sz="1600" i="1" dirty="0" smtClean="0"/>
              <a:t>Shield</a:t>
            </a:r>
            <a:r>
              <a:rPr lang="en-US" sz="1600" i="1" baseline="30000" dirty="0"/>
              <a:t> ®</a:t>
            </a:r>
            <a:r>
              <a:rPr lang="en-US" sz="1600" i="1" dirty="0" smtClean="0"/>
              <a:t> Plans, </a:t>
            </a:r>
            <a:r>
              <a:rPr lang="en-US" sz="1600" i="1" dirty="0"/>
              <a:t>and dental, life and disability insurance through Dearborn </a:t>
            </a:r>
            <a:r>
              <a:rPr lang="en-US" sz="1600" i="1" dirty="0" smtClean="0"/>
              <a:t>National</a:t>
            </a:r>
          </a:p>
          <a:p>
            <a:r>
              <a:rPr lang="en-US" sz="1600" i="1" dirty="0"/>
              <a:t>We are greater than our 21,000+ employees, 60 local offices and state-of-the-art technology, including two Tier IV data centers — the industry's highest reliability level — that provide the speed and data security to meet our customers' current and future business needs</a:t>
            </a:r>
          </a:p>
          <a:p>
            <a:r>
              <a:rPr lang="en-US" sz="1600" i="1" dirty="0"/>
              <a:t>With Administrative services line of business, and being part of the Blue Cross and Blue Shield Association, HCSC has a national </a:t>
            </a:r>
            <a:r>
              <a:rPr lang="en-US" sz="1600" i="1" dirty="0" smtClean="0"/>
              <a:t>footprint</a:t>
            </a:r>
            <a:endParaRPr lang="en-US" sz="1600" i="1" dirty="0"/>
          </a:p>
        </p:txBody>
      </p:sp>
      <p:sp>
        <p:nvSpPr>
          <p:cNvPr id="4" name="TextBox 3"/>
          <p:cNvSpPr txBox="1"/>
          <p:nvPr/>
        </p:nvSpPr>
        <p:spPr>
          <a:xfrm>
            <a:off x="-1" y="4836948"/>
            <a:ext cx="3801995" cy="300082"/>
          </a:xfrm>
          <a:prstGeom prst="rect">
            <a:avLst/>
          </a:prstGeom>
          <a:solidFill>
            <a:schemeClr val="bg1">
              <a:lumMod val="65000"/>
            </a:schemeClr>
          </a:solidFill>
          <a:effectLst/>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defTabSz="685800"/>
            <a:r>
              <a:rPr lang="en-US" sz="1350" i="1" dirty="0">
                <a:solidFill>
                  <a:prstClr val="black"/>
                </a:solidFill>
              </a:rPr>
              <a:t>Health Care Service Corporation</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7649" y="-12101"/>
            <a:ext cx="1117600" cy="879179"/>
          </a:xfrm>
          <a:prstGeom prst="rect">
            <a:avLst/>
          </a:prstGeom>
        </p:spPr>
      </p:pic>
    </p:spTree>
    <p:extLst>
      <p:ext uri="{BB962C8B-B14F-4D97-AF65-F5344CB8AC3E}">
        <p14:creationId xmlns:p14="http://schemas.microsoft.com/office/powerpoint/2010/main" val="26014671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barn(inVertical)">
                                      <p:cBhvr>
                                        <p:cTn id="7" dur="20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81000" y="228600"/>
            <a:ext cx="7353300" cy="1036221"/>
          </a:xfrm>
        </p:spPr>
        <p:txBody>
          <a:bodyPr>
            <a:noAutofit/>
          </a:bodyPr>
          <a:lstStyle/>
          <a:p>
            <a:r>
              <a:rPr lang="en-US" sz="3200" dirty="0" smtClean="0"/>
              <a:t>A ‘Well Understood Metric’ </a:t>
            </a:r>
          </a:p>
          <a:p>
            <a:r>
              <a:rPr lang="en-US" sz="3200" dirty="0" smtClean="0"/>
              <a:t>JVM Idle Workers</a:t>
            </a:r>
            <a:endParaRPr lang="en-US" sz="3200" dirty="0"/>
          </a:p>
        </p:txBody>
      </p:sp>
      <p:sp>
        <p:nvSpPr>
          <p:cNvPr id="3" name="Text Placeholder 2"/>
          <p:cNvSpPr>
            <a:spLocks noGrp="1"/>
          </p:cNvSpPr>
          <p:nvPr>
            <p:ph type="body" sz="quarter" idx="11"/>
          </p:nvPr>
        </p:nvSpPr>
        <p:spPr>
          <a:xfrm>
            <a:off x="304800" y="1662888"/>
            <a:ext cx="6477000" cy="2343150"/>
          </a:xfrm>
        </p:spPr>
        <p:txBody>
          <a:bodyPr>
            <a:normAutofit/>
          </a:bodyPr>
          <a:lstStyle/>
          <a:p>
            <a:r>
              <a:rPr lang="en-US" dirty="0" smtClean="0">
                <a:latin typeface="Calibri"/>
                <a:cs typeface="Calibri"/>
              </a:rPr>
              <a:t>The road to Hell is paved with AVERAGE;</a:t>
            </a:r>
          </a:p>
          <a:p>
            <a:r>
              <a:rPr lang="en-US" dirty="0" smtClean="0">
                <a:cs typeface="Calibri"/>
              </a:rPr>
              <a:t>The road to </a:t>
            </a:r>
            <a:r>
              <a:rPr lang="en-US" sz="3500" dirty="0" smtClean="0">
                <a:cs typeface="Calibri"/>
              </a:rPr>
              <a:t>Actionable Intelligence </a:t>
            </a:r>
            <a:r>
              <a:rPr lang="en-US" dirty="0" smtClean="0">
                <a:cs typeface="Calibri"/>
              </a:rPr>
              <a:t>is paved with Minimum,  Average, and Maximum</a:t>
            </a:r>
          </a:p>
        </p:txBody>
      </p:sp>
      <p:sp>
        <p:nvSpPr>
          <p:cNvPr id="6" name="Text Placeholder 2"/>
          <p:cNvSpPr txBox="1">
            <a:spLocks/>
          </p:cNvSpPr>
          <p:nvPr/>
        </p:nvSpPr>
        <p:spPr>
          <a:xfrm>
            <a:off x="381000" y="3051225"/>
            <a:ext cx="5193890" cy="1314450"/>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lang="en-US" sz="2400" b="1" kern="1200" dirty="0" smtClean="0">
                <a:solidFill>
                  <a:schemeClr val="accent1"/>
                </a:solidFill>
                <a:latin typeface="Calibri"/>
                <a:ea typeface="PT Sans" pitchFamily="34" charset="0"/>
                <a:cs typeface="PT Sans"/>
              </a:defRPr>
            </a:lvl1pPr>
            <a:lvl2pPr marL="742950" indent="-285750" algn="l" defTabSz="457200" rtl="0" eaLnBrk="1" latinLnBrk="0" hangingPunct="1">
              <a:spcBef>
                <a:spcPct val="20000"/>
              </a:spcBef>
              <a:buFont typeface="Arial"/>
              <a:buChar char="–"/>
              <a:defRPr sz="2200" kern="1200">
                <a:solidFill>
                  <a:srgbClr val="ED7E37"/>
                </a:solidFill>
                <a:latin typeface="Calibri"/>
                <a:ea typeface="+mn-ea"/>
                <a:cs typeface="Calibri"/>
              </a:defRPr>
            </a:lvl2pPr>
            <a:lvl3pPr marL="1143000" indent="-228600" algn="l" defTabSz="457200" rtl="0" eaLnBrk="1" latinLnBrk="0" hangingPunct="1">
              <a:spcBef>
                <a:spcPct val="20000"/>
              </a:spcBef>
              <a:buFont typeface="Arial"/>
              <a:buChar char="•"/>
              <a:defRPr sz="2000" kern="1200">
                <a:solidFill>
                  <a:srgbClr val="24A5D3"/>
                </a:solidFill>
                <a:latin typeface="Calibri"/>
                <a:ea typeface="+mn-ea"/>
                <a:cs typeface="Calibri"/>
              </a:defRPr>
            </a:lvl3pPr>
            <a:lvl4pPr marL="1600200" indent="-228600" algn="l" defTabSz="457200" rtl="0" eaLnBrk="1" latinLnBrk="0" hangingPunct="1">
              <a:spcBef>
                <a:spcPct val="20000"/>
              </a:spcBef>
              <a:buFont typeface="Arial"/>
              <a:buChar char="–"/>
              <a:defRPr sz="1800" kern="1200">
                <a:solidFill>
                  <a:srgbClr val="5A5B5E"/>
                </a:solidFill>
                <a:latin typeface="Calibri"/>
                <a:ea typeface="+mn-ea"/>
                <a:cs typeface="Calibri"/>
              </a:defRPr>
            </a:lvl4pPr>
            <a:lvl5pPr marL="2057400" indent="-228600" algn="l" defTabSz="457200" rtl="0" eaLnBrk="1" latinLnBrk="0" hangingPunct="1">
              <a:spcBef>
                <a:spcPct val="20000"/>
              </a:spcBef>
              <a:buFont typeface="Arial"/>
              <a:buChar char="»"/>
              <a:defRPr sz="1800" kern="1200">
                <a:solidFill>
                  <a:srgbClr val="5A5B5E"/>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3200" dirty="0" smtClean="0">
                <a:cs typeface="Calibri"/>
              </a:rPr>
              <a:t>‘</a:t>
            </a:r>
            <a:r>
              <a:rPr lang="en-US" sz="3200" dirty="0" smtClean="0">
                <a:solidFill>
                  <a:srgbClr val="FFFF00"/>
                </a:solidFill>
                <a:cs typeface="Calibri"/>
              </a:rPr>
              <a:t>No Fault Found</a:t>
            </a:r>
            <a:r>
              <a:rPr lang="en-US" sz="3200" dirty="0" smtClean="0">
                <a:cs typeface="Calibri"/>
              </a:rPr>
              <a:t>’</a:t>
            </a:r>
          </a:p>
          <a:p>
            <a:pPr algn="ctr"/>
            <a:r>
              <a:rPr lang="en-US" sz="3200" dirty="0" smtClean="0">
                <a:cs typeface="Calibri"/>
              </a:rPr>
              <a:t>‘</a:t>
            </a:r>
            <a:r>
              <a:rPr lang="en-US" sz="3200" dirty="0" smtClean="0">
                <a:solidFill>
                  <a:srgbClr val="FFFF00"/>
                </a:solidFill>
                <a:cs typeface="Calibri"/>
              </a:rPr>
              <a:t>Cleared </a:t>
            </a:r>
            <a:r>
              <a:rPr lang="en-US" sz="3200" dirty="0" smtClean="0">
                <a:solidFill>
                  <a:srgbClr val="FFFF00"/>
                </a:solidFill>
                <a:cs typeface="Calibri"/>
              </a:rPr>
              <a:t>while testing</a:t>
            </a:r>
            <a:r>
              <a:rPr lang="en-US" sz="3200" dirty="0" smtClean="0">
                <a:cs typeface="Calibri"/>
              </a:rPr>
              <a:t>’ </a:t>
            </a:r>
          </a:p>
          <a:p>
            <a:pPr algn="ctr"/>
            <a:r>
              <a:rPr lang="en-US" sz="2800" dirty="0" smtClean="0">
                <a:cs typeface="Calibri"/>
              </a:rPr>
              <a:t>type statements are road signs -   Choose the proper road.</a:t>
            </a:r>
            <a:endParaRPr lang="en-US" sz="2800" dirty="0">
              <a:cs typeface="Calibri"/>
            </a:endParaRPr>
          </a:p>
        </p:txBody>
      </p:sp>
      <p:pic>
        <p:nvPicPr>
          <p:cNvPr id="7"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bwMode="auto">
          <a:xfrm>
            <a:off x="6544100" y="2579435"/>
            <a:ext cx="2380399" cy="2408185"/>
          </a:xfrm>
          <a:prstGeom prst="rect">
            <a:avLst/>
          </a:prstGeom>
          <a:solidFill>
            <a:srgbClr val="FE5000">
              <a:alpha val="24000"/>
            </a:srgbClr>
          </a:solidFill>
          <a:ln>
            <a:noFill/>
          </a:ln>
          <a:effectLst/>
        </p:spPr>
      </p:pic>
    </p:spTree>
    <p:extLst>
      <p:ext uri="{BB962C8B-B14F-4D97-AF65-F5344CB8AC3E}">
        <p14:creationId xmlns:p14="http://schemas.microsoft.com/office/powerpoint/2010/main" val="7107683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Investigate “Workers Depleted” message</a:t>
            </a:r>
            <a:endParaRPr lang="en-US" dirty="0"/>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028700"/>
            <a:ext cx="7772400" cy="1076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028950"/>
            <a:ext cx="7467600" cy="1801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2676" y="2119886"/>
            <a:ext cx="1952625" cy="957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1" y="2182373"/>
            <a:ext cx="2150269"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39142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433" y="736529"/>
            <a:ext cx="4589325" cy="2582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27854"/>
            <a:ext cx="8229600" cy="857250"/>
          </a:xfrm>
        </p:spPr>
        <p:txBody>
          <a:bodyPr/>
          <a:lstStyle/>
          <a:p>
            <a:r>
              <a:rPr lang="en-US" dirty="0" smtClean="0"/>
              <a:t>Average VS. Minimum</a:t>
            </a:r>
            <a:endParaRPr lang="en-US" dirty="0"/>
          </a:p>
        </p:txBody>
      </p:sp>
      <p:sp>
        <p:nvSpPr>
          <p:cNvPr id="3" name="TextBox 2"/>
          <p:cNvSpPr txBox="1"/>
          <p:nvPr/>
        </p:nvSpPr>
        <p:spPr>
          <a:xfrm>
            <a:off x="5070764" y="753139"/>
            <a:ext cx="2590800" cy="1200329"/>
          </a:xfrm>
          <a:prstGeom prst="rect">
            <a:avLst/>
          </a:prstGeom>
          <a:noFill/>
        </p:spPr>
        <p:txBody>
          <a:bodyPr wrap="square" rtlCol="0">
            <a:spAutoFit/>
          </a:bodyPr>
          <a:lstStyle/>
          <a:p>
            <a:r>
              <a:rPr lang="en-US" dirty="0" smtClean="0"/>
              <a:t>Got an alert and researched to see this Chart.  Looks ‘fine’</a:t>
            </a:r>
          </a:p>
          <a:p>
            <a:endParaRPr lang="en-US" dirty="0"/>
          </a:p>
        </p:txBody>
      </p:sp>
      <p:sp>
        <p:nvSpPr>
          <p:cNvPr id="4" name="TextBox 3"/>
          <p:cNvSpPr txBox="1"/>
          <p:nvPr/>
        </p:nvSpPr>
        <p:spPr>
          <a:xfrm>
            <a:off x="556361" y="3657600"/>
            <a:ext cx="3564053" cy="923330"/>
          </a:xfrm>
          <a:prstGeom prst="rect">
            <a:avLst/>
          </a:prstGeom>
          <a:noFill/>
        </p:spPr>
        <p:txBody>
          <a:bodyPr wrap="none" rtlCol="0">
            <a:spAutoFit/>
          </a:bodyPr>
          <a:lstStyle/>
          <a:p>
            <a:r>
              <a:rPr lang="en-US" dirty="0" smtClean="0"/>
              <a:t>Turned on min and saw this.</a:t>
            </a:r>
          </a:p>
          <a:p>
            <a:r>
              <a:rPr lang="en-US" dirty="0" smtClean="0"/>
              <a:t>Much more interesting, and helpful.</a:t>
            </a:r>
          </a:p>
          <a:p>
            <a:r>
              <a:rPr lang="en-US" dirty="0" smtClean="0"/>
              <a:t>This IS actionable intelligence.  </a:t>
            </a:r>
            <a:endParaRPr lang="en-US" dirty="0"/>
          </a:p>
        </p:txBody>
      </p:sp>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1675" y="2386940"/>
            <a:ext cx="4774841" cy="2703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218563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Well Managed Device specific to Idle Workers</a:t>
            </a: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143" y="902880"/>
            <a:ext cx="6660740" cy="410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80391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51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995525" y="786725"/>
            <a:ext cx="8229600" cy="857250"/>
          </a:xfrm>
        </p:spPr>
        <p:txBody>
          <a:bodyPr/>
          <a:lstStyle/>
          <a:p>
            <a:r>
              <a:rPr lang="en-US" dirty="0" smtClean="0"/>
              <a:t>Alerted JVM (Idle Worker)</a:t>
            </a:r>
            <a:endParaRPr lang="en-US" dirty="0"/>
          </a:p>
        </p:txBody>
      </p:sp>
    </p:spTree>
    <p:extLst>
      <p:ext uri="{BB962C8B-B14F-4D97-AF65-F5344CB8AC3E}">
        <p14:creationId xmlns:p14="http://schemas.microsoft.com/office/powerpoint/2010/main" val="3300424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33400" y="-92587"/>
            <a:ext cx="6819900" cy="1036221"/>
          </a:xfrm>
        </p:spPr>
        <p:txBody>
          <a:bodyPr>
            <a:normAutofit/>
          </a:bodyPr>
          <a:lstStyle/>
          <a:p>
            <a:r>
              <a:rPr lang="en-US" sz="4400" dirty="0" smtClean="0"/>
              <a:t>Summarize What We Did</a:t>
            </a:r>
            <a:endParaRPr lang="en-US" sz="4400" dirty="0"/>
          </a:p>
        </p:txBody>
      </p:sp>
      <p:sp>
        <p:nvSpPr>
          <p:cNvPr id="3" name="Text Placeholder 2"/>
          <p:cNvSpPr>
            <a:spLocks noGrp="1"/>
          </p:cNvSpPr>
          <p:nvPr>
            <p:ph type="body" sz="quarter" idx="11"/>
          </p:nvPr>
        </p:nvSpPr>
        <p:spPr>
          <a:xfrm>
            <a:off x="231576" y="1022335"/>
            <a:ext cx="8781792" cy="3953426"/>
          </a:xfrm>
        </p:spPr>
        <p:txBody>
          <a:bodyPr>
            <a:noAutofit/>
          </a:bodyPr>
          <a:lstStyle/>
          <a:p>
            <a:pPr marL="342900" indent="-342900">
              <a:buFont typeface="Wingdings" panose="05000000000000000000" pitchFamily="2" charset="2"/>
              <a:buChar char="§"/>
            </a:pPr>
            <a:r>
              <a:rPr lang="en-US" dirty="0" smtClean="0"/>
              <a:t>Looked for </a:t>
            </a:r>
            <a:r>
              <a:rPr lang="en-US" dirty="0" smtClean="0"/>
              <a:t> ‘</a:t>
            </a:r>
            <a:r>
              <a:rPr lang="en-US" dirty="0" smtClean="0">
                <a:solidFill>
                  <a:schemeClr val="bg1"/>
                </a:solidFill>
              </a:rPr>
              <a:t>No fault found</a:t>
            </a:r>
            <a:r>
              <a:rPr lang="en-US" dirty="0" smtClean="0"/>
              <a:t>’ and </a:t>
            </a:r>
          </a:p>
          <a:p>
            <a:r>
              <a:rPr lang="en-US" dirty="0" smtClean="0"/>
              <a:t>         ‘</a:t>
            </a:r>
            <a:r>
              <a:rPr lang="en-US" dirty="0" smtClean="0">
                <a:solidFill>
                  <a:schemeClr val="bg1"/>
                </a:solidFill>
              </a:rPr>
              <a:t>Cleared </a:t>
            </a:r>
            <a:r>
              <a:rPr lang="en-US" dirty="0">
                <a:solidFill>
                  <a:schemeClr val="bg1"/>
                </a:solidFill>
              </a:rPr>
              <a:t>while testing</a:t>
            </a:r>
            <a:r>
              <a:rPr lang="en-US" dirty="0"/>
              <a:t>’ </a:t>
            </a:r>
            <a:r>
              <a:rPr lang="en-US" dirty="0" smtClean="0"/>
              <a:t> </a:t>
            </a:r>
            <a:r>
              <a:rPr lang="en-US" dirty="0" smtClean="0"/>
              <a:t>type </a:t>
            </a:r>
            <a:r>
              <a:rPr lang="en-US" dirty="0"/>
              <a:t>phrases.  </a:t>
            </a:r>
          </a:p>
          <a:p>
            <a:pPr marL="342900" indent="-342900">
              <a:buFont typeface="Wingdings" panose="05000000000000000000" pitchFamily="2" charset="2"/>
              <a:buChar char="§"/>
            </a:pPr>
            <a:r>
              <a:rPr lang="en-US" dirty="0" smtClean="0"/>
              <a:t>Created </a:t>
            </a:r>
            <a:r>
              <a:rPr lang="en-US" dirty="0"/>
              <a:t>a report with the minimum or maximum for the </a:t>
            </a:r>
            <a:r>
              <a:rPr lang="en-US" dirty="0" smtClean="0"/>
              <a:t>metric (idle workers)</a:t>
            </a:r>
            <a:endParaRPr lang="en-US" dirty="0"/>
          </a:p>
          <a:p>
            <a:pPr marL="342900" indent="-342900">
              <a:buFont typeface="Wingdings" panose="05000000000000000000" pitchFamily="2" charset="2"/>
              <a:buChar char="§"/>
            </a:pPr>
            <a:r>
              <a:rPr lang="en-US" dirty="0" smtClean="0"/>
              <a:t>Analyze to understand </a:t>
            </a:r>
            <a:r>
              <a:rPr lang="en-US" dirty="0"/>
              <a:t>what the metric responds </a:t>
            </a:r>
            <a:r>
              <a:rPr lang="en-US" dirty="0" smtClean="0"/>
              <a:t>to</a:t>
            </a:r>
            <a:endParaRPr lang="en-US" dirty="0"/>
          </a:p>
          <a:p>
            <a:pPr marL="342900" indent="-342900">
              <a:buFont typeface="Wingdings" panose="05000000000000000000" pitchFamily="2" charset="2"/>
              <a:buChar char="§"/>
            </a:pPr>
            <a:r>
              <a:rPr lang="en-US" dirty="0" smtClean="0"/>
              <a:t>Made an exception report in TSCO</a:t>
            </a:r>
          </a:p>
          <a:p>
            <a:pPr marL="342900" indent="-342900">
              <a:buFont typeface="Wingdings" panose="05000000000000000000" pitchFamily="2" charset="2"/>
              <a:buChar char="§"/>
            </a:pPr>
            <a:r>
              <a:rPr lang="en-US" dirty="0" smtClean="0"/>
              <a:t>Created a report based on the devices that triggered the </a:t>
            </a:r>
            <a:r>
              <a:rPr lang="en-US" dirty="0" smtClean="0"/>
              <a:t>exception</a:t>
            </a:r>
            <a:endParaRPr lang="en-US" dirty="0"/>
          </a:p>
          <a:p>
            <a:pPr marL="342900" indent="-342900">
              <a:buFont typeface="Wingdings" panose="05000000000000000000" pitchFamily="2" charset="2"/>
              <a:buChar char="§"/>
            </a:pPr>
            <a:r>
              <a:rPr lang="en-US" dirty="0" smtClean="0"/>
              <a:t>Became (more) awesome, by </a:t>
            </a:r>
            <a:r>
              <a:rPr lang="en-US" dirty="0" smtClean="0">
                <a:solidFill>
                  <a:schemeClr val="bg1"/>
                </a:solidFill>
              </a:rPr>
              <a:t>finding actionable intelligence</a:t>
            </a:r>
            <a:endParaRPr lang="en-US" dirty="0">
              <a:solidFill>
                <a:schemeClr val="bg1"/>
              </a:solidFill>
            </a:endParaRPr>
          </a:p>
        </p:txBody>
      </p:sp>
      <p:sp>
        <p:nvSpPr>
          <p:cNvPr id="2" name="TextBox 1"/>
          <p:cNvSpPr txBox="1"/>
          <p:nvPr/>
        </p:nvSpPr>
        <p:spPr>
          <a:xfrm>
            <a:off x="10287000" y="2971800"/>
            <a:ext cx="3429000" cy="1200329"/>
          </a:xfrm>
          <a:prstGeom prst="rect">
            <a:avLst/>
          </a:prstGeom>
          <a:noFill/>
        </p:spPr>
        <p:txBody>
          <a:bodyPr wrap="square" rtlCol="0">
            <a:spAutoFit/>
          </a:bodyPr>
          <a:lstStyle/>
          <a:p>
            <a:r>
              <a:rPr lang="en-US" dirty="0" smtClean="0"/>
              <a:t>Separate  how we did it from the value we got from it.</a:t>
            </a:r>
          </a:p>
          <a:p>
            <a:endParaRPr lang="en-US" dirty="0"/>
          </a:p>
          <a:p>
            <a:endParaRPr lang="en-US" dirty="0"/>
          </a:p>
        </p:txBody>
      </p:sp>
    </p:spTree>
    <p:extLst>
      <p:ext uri="{BB962C8B-B14F-4D97-AF65-F5344CB8AC3E}">
        <p14:creationId xmlns:p14="http://schemas.microsoft.com/office/powerpoint/2010/main" val="34352155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5228" y="243465"/>
            <a:ext cx="6477000" cy="350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2712" y="840315"/>
            <a:ext cx="6553200" cy="1964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4967" y="2804846"/>
            <a:ext cx="7448550" cy="3829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43583" y="1662113"/>
            <a:ext cx="5924550" cy="3857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Object 3"/>
          <p:cNvGraphicFramePr>
            <a:graphicFrameLocks noChangeAspect="1"/>
          </p:cNvGraphicFramePr>
          <p:nvPr>
            <p:extLst>
              <p:ext uri="{D42A27DB-BD31-4B8C-83A1-F6EECF244321}">
                <p14:modId xmlns:p14="http://schemas.microsoft.com/office/powerpoint/2010/main" val="2546647636"/>
              </p:ext>
            </p:extLst>
          </p:nvPr>
        </p:nvGraphicFramePr>
        <p:xfrm>
          <a:off x="-3102692" y="67751"/>
          <a:ext cx="2871787" cy="3188724"/>
        </p:xfrm>
        <a:graphic>
          <a:graphicData uri="http://schemas.openxmlformats.org/presentationml/2006/ole">
            <mc:AlternateContent xmlns:mc="http://schemas.openxmlformats.org/markup-compatibility/2006">
              <mc:Choice xmlns:v="urn:schemas-microsoft-com:vml" Requires="v">
                <p:oleObj spid="_x0000_s1074" name="Acrobat Document" r:id="rId8" imgW="7563600" imgH="10684800" progId="AcroExch.Document.7">
                  <p:embed/>
                </p:oleObj>
              </mc:Choice>
              <mc:Fallback>
                <p:oleObj name="Acrobat Document" r:id="rId8" imgW="7563600" imgH="10684800" progId="AcroExch.Document.7">
                  <p:embed/>
                  <p:pic>
                    <p:nvPicPr>
                      <p:cNvPr id="0" name="Object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02692" y="67751"/>
                        <a:ext cx="2871787" cy="3188724"/>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300424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sz="3200" dirty="0" smtClean="0">
                <a:solidFill>
                  <a:srgbClr val="FFFFFF"/>
                </a:solidFill>
              </a:rPr>
              <a:t>A Call To Action / Questions</a:t>
            </a:r>
            <a:endParaRPr lang="en-US" sz="3200" dirty="0">
              <a:solidFill>
                <a:srgbClr val="FFFFFF"/>
              </a:solidFill>
            </a:endParaRPr>
          </a:p>
        </p:txBody>
      </p:sp>
      <p:sp>
        <p:nvSpPr>
          <p:cNvPr id="3" name="Content Placeholder 2"/>
          <p:cNvSpPr>
            <a:spLocks noGrp="1"/>
          </p:cNvSpPr>
          <p:nvPr>
            <p:ph idx="1"/>
          </p:nvPr>
        </p:nvSpPr>
        <p:spPr>
          <a:xfrm>
            <a:off x="1305952" y="1063230"/>
            <a:ext cx="6085448" cy="3189168"/>
          </a:xfrm>
        </p:spPr>
        <p:txBody>
          <a:bodyPr>
            <a:normAutofit/>
          </a:bodyPr>
          <a:lstStyle/>
          <a:p>
            <a:pPr marL="457200" lvl="2">
              <a:lnSpc>
                <a:spcPct val="120000"/>
              </a:lnSpc>
            </a:pPr>
            <a:r>
              <a:rPr lang="en-US" dirty="0" smtClean="0"/>
              <a:t>Tools and Techniques  in these contexts</a:t>
            </a:r>
          </a:p>
          <a:p>
            <a:pPr marL="457200" lvl="2">
              <a:lnSpc>
                <a:spcPct val="110000"/>
              </a:lnSpc>
            </a:pPr>
            <a:r>
              <a:rPr lang="en-US" altLang="zh-CN" sz="1800" dirty="0">
                <a:solidFill>
                  <a:schemeClr val="bg1"/>
                </a:solidFill>
              </a:rPr>
              <a:t>	</a:t>
            </a:r>
            <a:r>
              <a:rPr lang="en-US" altLang="zh-CN" sz="1800" dirty="0" smtClean="0">
                <a:solidFill>
                  <a:schemeClr val="bg1"/>
                </a:solidFill>
              </a:rPr>
              <a:t>-</a:t>
            </a:r>
            <a:r>
              <a:rPr lang="en-US" altLang="zh-CN" sz="1600" dirty="0" smtClean="0">
                <a:solidFill>
                  <a:schemeClr val="bg1"/>
                </a:solidFill>
              </a:rPr>
              <a:t>Analysis of diverse data</a:t>
            </a:r>
          </a:p>
          <a:p>
            <a:pPr marL="457200" lvl="2">
              <a:lnSpc>
                <a:spcPct val="110000"/>
              </a:lnSpc>
            </a:pPr>
            <a:r>
              <a:rPr lang="en-US" altLang="zh-CN" sz="1600" dirty="0" smtClean="0">
                <a:solidFill>
                  <a:schemeClr val="bg1"/>
                </a:solidFill>
              </a:rPr>
              <a:t>	-Chargeback to projects</a:t>
            </a:r>
          </a:p>
          <a:p>
            <a:pPr marL="457200" lvl="2">
              <a:lnSpc>
                <a:spcPct val="110000"/>
              </a:lnSpc>
            </a:pPr>
            <a:r>
              <a:rPr lang="en-US" altLang="zh-CN" sz="1600" dirty="0">
                <a:solidFill>
                  <a:schemeClr val="bg1"/>
                </a:solidFill>
              </a:rPr>
              <a:t>	</a:t>
            </a:r>
            <a:r>
              <a:rPr lang="en-US" altLang="zh-CN" sz="1600" dirty="0" smtClean="0">
                <a:solidFill>
                  <a:schemeClr val="bg1"/>
                </a:solidFill>
              </a:rPr>
              <a:t>- IT Cost VS. IT Charges</a:t>
            </a:r>
          </a:p>
          <a:p>
            <a:pPr marL="457200" lvl="2">
              <a:lnSpc>
                <a:spcPct val="110000"/>
              </a:lnSpc>
            </a:pPr>
            <a:r>
              <a:rPr lang="en-US" altLang="zh-CN" sz="1600" dirty="0">
                <a:solidFill>
                  <a:schemeClr val="bg1"/>
                </a:solidFill>
              </a:rPr>
              <a:t>	</a:t>
            </a:r>
            <a:r>
              <a:rPr lang="en-US" altLang="zh-CN" sz="1600" dirty="0" smtClean="0">
                <a:solidFill>
                  <a:schemeClr val="bg1"/>
                </a:solidFill>
              </a:rPr>
              <a:t>- Open ‘to the masses’</a:t>
            </a:r>
          </a:p>
          <a:p>
            <a:pPr marL="457200" lvl="2">
              <a:lnSpc>
                <a:spcPct val="110000"/>
              </a:lnSpc>
            </a:pPr>
            <a:r>
              <a:rPr lang="en-US" altLang="zh-CN" sz="1600" dirty="0">
                <a:solidFill>
                  <a:schemeClr val="bg1"/>
                </a:solidFill>
              </a:rPr>
              <a:t>	</a:t>
            </a:r>
            <a:r>
              <a:rPr lang="en-US" altLang="zh-CN" sz="1600" dirty="0" smtClean="0">
                <a:solidFill>
                  <a:schemeClr val="bg1"/>
                </a:solidFill>
              </a:rPr>
              <a:t>- The Power of Views</a:t>
            </a:r>
          </a:p>
          <a:p>
            <a:pPr marL="457200" lvl="2">
              <a:lnSpc>
                <a:spcPct val="110000"/>
              </a:lnSpc>
            </a:pPr>
            <a:r>
              <a:rPr lang="en-US" altLang="zh-CN" sz="1600" dirty="0">
                <a:solidFill>
                  <a:schemeClr val="bg1"/>
                </a:solidFill>
              </a:rPr>
              <a:t>	</a:t>
            </a:r>
            <a:r>
              <a:rPr lang="en-US" altLang="zh-CN" sz="1600" dirty="0" smtClean="0">
                <a:solidFill>
                  <a:schemeClr val="bg1"/>
                </a:solidFill>
              </a:rPr>
              <a:t>- Over Used, add resources</a:t>
            </a:r>
          </a:p>
          <a:p>
            <a:pPr marL="457200" lvl="2">
              <a:lnSpc>
                <a:spcPct val="110000"/>
              </a:lnSpc>
            </a:pPr>
            <a:r>
              <a:rPr lang="en-US" altLang="zh-CN" sz="1600" dirty="0">
                <a:solidFill>
                  <a:schemeClr val="bg1"/>
                </a:solidFill>
              </a:rPr>
              <a:t>	</a:t>
            </a:r>
            <a:r>
              <a:rPr lang="en-US" altLang="zh-CN" sz="1600" dirty="0" smtClean="0">
                <a:solidFill>
                  <a:schemeClr val="bg1"/>
                </a:solidFill>
              </a:rPr>
              <a:t>- Under Used, remove resources</a:t>
            </a:r>
            <a:endParaRPr lang="en-US" altLang="zh-CN" sz="1600" dirty="0">
              <a:solidFill>
                <a:schemeClr val="bg1"/>
              </a:solidFill>
            </a:endParaRPr>
          </a:p>
          <a:p>
            <a:pPr marL="457200" lvl="2">
              <a:lnSpc>
                <a:spcPct val="120000"/>
              </a:lnSpc>
            </a:pPr>
            <a:r>
              <a:rPr lang="en-US" dirty="0" smtClean="0"/>
              <a:t>A ‘Well Understood’ metric, JVM Idle Workers</a:t>
            </a:r>
          </a:p>
          <a:p>
            <a:pPr marL="0" indent="0">
              <a:lnSpc>
                <a:spcPct val="120000"/>
              </a:lnSpc>
              <a:buNone/>
            </a:pPr>
            <a:endParaRPr lang="en-US" dirty="0" smtClean="0"/>
          </a:p>
        </p:txBody>
      </p:sp>
      <p:sp>
        <p:nvSpPr>
          <p:cNvPr id="6" name="TextBox 5"/>
          <p:cNvSpPr txBox="1"/>
          <p:nvPr/>
        </p:nvSpPr>
        <p:spPr>
          <a:xfrm>
            <a:off x="1181827" y="4756657"/>
            <a:ext cx="6974602" cy="369332"/>
          </a:xfrm>
          <a:prstGeom prst="rect">
            <a:avLst/>
          </a:prstGeom>
          <a:noFill/>
        </p:spPr>
        <p:txBody>
          <a:bodyPr wrap="none" rtlCol="0">
            <a:spAutoFit/>
          </a:bodyPr>
          <a:lstStyle/>
          <a:p>
            <a:r>
              <a:rPr lang="en-US" dirty="0" smtClean="0">
                <a:solidFill>
                  <a:schemeClr val="bg1"/>
                </a:solidFill>
              </a:rPr>
              <a:t>Submit your card with: Presentation, chargeback, or training on the back</a:t>
            </a:r>
            <a:endParaRPr lang="en-US" dirty="0">
              <a:solidFill>
                <a:schemeClr val="bg1"/>
              </a:solidFill>
            </a:endParaRPr>
          </a:p>
        </p:txBody>
      </p:sp>
      <p:sp>
        <p:nvSpPr>
          <p:cNvPr id="7" name="Oval 6"/>
          <p:cNvSpPr/>
          <p:nvPr/>
        </p:nvSpPr>
        <p:spPr>
          <a:xfrm>
            <a:off x="1159643" y="987715"/>
            <a:ext cx="503238" cy="508000"/>
          </a:xfrm>
          <a:prstGeom prst="ellipse">
            <a:avLst/>
          </a:prstGeom>
          <a:solidFill>
            <a:srgbClr val="3980B2"/>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JM" sz="1300" dirty="0">
              <a:solidFill>
                <a:srgbClr val="464D61"/>
              </a:solidFill>
              <a:cs typeface="Calibri"/>
            </a:endParaRPr>
          </a:p>
        </p:txBody>
      </p:sp>
      <p:sp>
        <p:nvSpPr>
          <p:cNvPr id="8" name="Oval 7"/>
          <p:cNvSpPr/>
          <p:nvPr/>
        </p:nvSpPr>
        <p:spPr>
          <a:xfrm>
            <a:off x="1181827" y="3706655"/>
            <a:ext cx="503238" cy="509588"/>
          </a:xfrm>
          <a:prstGeom prst="ellipse">
            <a:avLst/>
          </a:prstGeom>
          <a:solidFill>
            <a:schemeClr val="accent3"/>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JM" sz="1300" dirty="0">
              <a:solidFill>
                <a:srgbClr val="464D61"/>
              </a:solidFill>
              <a:cs typeface="Calibri"/>
            </a:endParaRPr>
          </a:p>
        </p:txBody>
      </p:sp>
    </p:spTree>
    <p:extLst>
      <p:ext uri="{BB962C8B-B14F-4D97-AF65-F5344CB8AC3E}">
        <p14:creationId xmlns:p14="http://schemas.microsoft.com/office/powerpoint/2010/main" val="24936616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p:cNvSpPr txBox="1">
            <a:spLocks/>
          </p:cNvSpPr>
          <p:nvPr/>
        </p:nvSpPr>
        <p:spPr>
          <a:xfrm>
            <a:off x="152400" y="285750"/>
            <a:ext cx="7353300" cy="657225"/>
          </a:xfrm>
          <a:prstGeom prst="rect">
            <a:avLst/>
          </a:prstGeom>
        </p:spPr>
        <p:txBody>
          <a:bodyPr vert="horz" lIns="91440" tIns="45720" rIns="91440" bIns="45720" rtlCol="0" anchor="b">
            <a:noAutofit/>
          </a:bodyPr>
          <a:lstStyle>
            <a:lvl1pPr marL="0" indent="0" algn="l" defTabSz="457200" rtl="0" eaLnBrk="1" latinLnBrk="0" hangingPunct="1">
              <a:spcBef>
                <a:spcPct val="20000"/>
              </a:spcBef>
              <a:buFontTx/>
              <a:buNone/>
              <a:defRPr sz="3600" b="1" kern="1200">
                <a:solidFill>
                  <a:schemeClr val="bg1"/>
                </a:solidFill>
                <a:latin typeface="Calibri"/>
                <a:ea typeface="+mn-ea"/>
                <a:cs typeface="Calibri"/>
              </a:defRPr>
            </a:lvl1pPr>
            <a:lvl2pPr marL="457200" indent="0" algn="l" defTabSz="457200" rtl="0" eaLnBrk="1" latinLnBrk="0" hangingPunct="1">
              <a:spcBef>
                <a:spcPct val="20000"/>
              </a:spcBef>
              <a:buFontTx/>
              <a:buNone/>
              <a:defRPr sz="3200" b="1" kern="1200">
                <a:solidFill>
                  <a:schemeClr val="bg2">
                    <a:lumMod val="10000"/>
                  </a:schemeClr>
                </a:solidFill>
                <a:latin typeface="Calibri"/>
                <a:ea typeface="+mn-ea"/>
                <a:cs typeface="Calibri"/>
              </a:defRPr>
            </a:lvl2pPr>
            <a:lvl3pPr marL="914400" indent="0" algn="l" defTabSz="457200" rtl="0" eaLnBrk="1" latinLnBrk="0" hangingPunct="1">
              <a:spcBef>
                <a:spcPct val="20000"/>
              </a:spcBef>
              <a:buFontTx/>
              <a:buNone/>
              <a:defRPr sz="3200" b="1" kern="1200">
                <a:solidFill>
                  <a:schemeClr val="bg1"/>
                </a:solidFill>
                <a:latin typeface="Calibri"/>
                <a:ea typeface="+mn-ea"/>
                <a:cs typeface="Calibri"/>
              </a:defRPr>
            </a:lvl3pPr>
            <a:lvl4pPr marL="1371600" indent="0" algn="l" defTabSz="457200" rtl="0" eaLnBrk="1" latinLnBrk="0" hangingPunct="1">
              <a:spcBef>
                <a:spcPct val="20000"/>
              </a:spcBef>
              <a:buFontTx/>
              <a:buNone/>
              <a:defRPr sz="2800" b="1" kern="1200">
                <a:solidFill>
                  <a:schemeClr val="bg1"/>
                </a:solidFill>
                <a:latin typeface="Calibri"/>
                <a:ea typeface="+mn-ea"/>
                <a:cs typeface="Calibri"/>
              </a:defRPr>
            </a:lvl4pPr>
            <a:lvl5pPr marL="1828800" indent="0" algn="l" defTabSz="457200" rtl="0" eaLnBrk="1" latinLnBrk="0" hangingPunct="1">
              <a:spcBef>
                <a:spcPct val="20000"/>
              </a:spcBef>
              <a:buFontTx/>
              <a:buNone/>
              <a:defRPr sz="2800" b="1" kern="1200">
                <a:solidFill>
                  <a:schemeClr val="bg1"/>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4000" dirty="0" smtClean="0"/>
              <a:t>A Call To Action / Questions</a:t>
            </a:r>
            <a:endParaRPr lang="en-US" sz="4000" dirty="0"/>
          </a:p>
        </p:txBody>
      </p:sp>
      <p:sp>
        <p:nvSpPr>
          <p:cNvPr id="4" name="Text Placeholder 3"/>
          <p:cNvSpPr>
            <a:spLocks noGrp="1"/>
          </p:cNvSpPr>
          <p:nvPr>
            <p:ph type="body" sz="quarter" idx="10"/>
          </p:nvPr>
        </p:nvSpPr>
        <p:spPr>
          <a:xfrm>
            <a:off x="581891" y="1205343"/>
            <a:ext cx="7979908" cy="3468186"/>
          </a:xfrm>
        </p:spPr>
        <p:txBody>
          <a:bodyPr>
            <a:normAutofit lnSpcReduction="10000"/>
          </a:bodyPr>
          <a:lstStyle/>
          <a:p>
            <a:r>
              <a:rPr lang="en-US" sz="3200" dirty="0" smtClean="0"/>
              <a:t>What YOU should do, starting now:</a:t>
            </a:r>
          </a:p>
          <a:p>
            <a:pPr marL="571500" indent="-571500">
              <a:buFont typeface="Arial" panose="020B0604020202020204" pitchFamily="34" charset="0"/>
              <a:buChar char="•"/>
            </a:pPr>
            <a:r>
              <a:rPr lang="en-US" sz="2800" dirty="0" smtClean="0">
                <a:solidFill>
                  <a:srgbClr val="C00000"/>
                </a:solidFill>
              </a:rPr>
              <a:t>Make Actionable Intelligence</a:t>
            </a:r>
          </a:p>
          <a:p>
            <a:pPr marL="571500" indent="-571500">
              <a:buFont typeface="Arial" panose="020B0604020202020204" pitchFamily="34" charset="0"/>
              <a:buChar char="•"/>
            </a:pPr>
            <a:r>
              <a:rPr lang="en-US" sz="2800" dirty="0" smtClean="0"/>
              <a:t>Get data into TSCO, and use it.</a:t>
            </a:r>
          </a:p>
          <a:p>
            <a:pPr marL="571500" indent="-571500">
              <a:buFont typeface="Arial" panose="020B0604020202020204" pitchFamily="34" charset="0"/>
              <a:buChar char="•"/>
            </a:pPr>
            <a:r>
              <a:rPr lang="en-US" sz="2800" dirty="0" smtClean="0"/>
              <a:t>Review ‘well understood’ metrics, Use Min and Max</a:t>
            </a:r>
          </a:p>
          <a:p>
            <a:pPr marL="571500" indent="-571500">
              <a:buFont typeface="Arial" panose="020B0604020202020204" pitchFamily="34" charset="0"/>
              <a:buChar char="•"/>
            </a:pPr>
            <a:r>
              <a:rPr lang="en-US" sz="2800" dirty="0" smtClean="0"/>
              <a:t>‘No fault found’, </a:t>
            </a:r>
            <a:r>
              <a:rPr lang="en-US" sz="2800" dirty="0" smtClean="0"/>
              <a:t>is a road sign to investigate </a:t>
            </a:r>
            <a:r>
              <a:rPr lang="en-US" sz="2800" dirty="0" smtClean="0"/>
              <a:t>for actionable intelligence</a:t>
            </a:r>
            <a:endParaRPr lang="en-US" sz="2800" dirty="0" smtClean="0"/>
          </a:p>
        </p:txBody>
      </p:sp>
      <p:sp>
        <p:nvSpPr>
          <p:cNvPr id="5" name="TextBox 4"/>
          <p:cNvSpPr txBox="1"/>
          <p:nvPr/>
        </p:nvSpPr>
        <p:spPr>
          <a:xfrm>
            <a:off x="997528" y="4792279"/>
            <a:ext cx="6259983" cy="338554"/>
          </a:xfrm>
          <a:prstGeom prst="rect">
            <a:avLst/>
          </a:prstGeom>
          <a:noFill/>
        </p:spPr>
        <p:txBody>
          <a:bodyPr wrap="none" rtlCol="0">
            <a:spAutoFit/>
          </a:bodyPr>
          <a:lstStyle/>
          <a:p>
            <a:r>
              <a:rPr lang="en-US" sz="1600" dirty="0" smtClean="0"/>
              <a:t>Submit your card with: Presentation, chargeback, or training, on the back</a:t>
            </a:r>
            <a:endParaRPr lang="en-US" sz="1600" dirty="0"/>
          </a:p>
        </p:txBody>
      </p:sp>
    </p:spTree>
    <p:extLst>
      <p:ext uri="{BB962C8B-B14F-4D97-AF65-F5344CB8AC3E}">
        <p14:creationId xmlns:p14="http://schemas.microsoft.com/office/powerpoint/2010/main" val="6632595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953" y="-492923"/>
            <a:ext cx="9602842" cy="7202132"/>
          </a:xfrm>
          <a:prstGeom prst="rect">
            <a:avLst/>
          </a:prstGeom>
        </p:spPr>
      </p:pic>
      <p:sp>
        <p:nvSpPr>
          <p:cNvPr id="6" name="Text Placeholder 3"/>
          <p:cNvSpPr txBox="1">
            <a:spLocks/>
          </p:cNvSpPr>
          <p:nvPr/>
        </p:nvSpPr>
        <p:spPr>
          <a:xfrm>
            <a:off x="152400" y="285750"/>
            <a:ext cx="7353300" cy="657225"/>
          </a:xfrm>
          <a:prstGeom prst="rect">
            <a:avLst/>
          </a:prstGeom>
        </p:spPr>
        <p:txBody>
          <a:bodyPr vert="horz" lIns="91440" tIns="45720" rIns="91440" bIns="45720" rtlCol="0" anchor="b">
            <a:normAutofit/>
          </a:bodyPr>
          <a:lstStyle>
            <a:lvl1pPr marL="0" indent="0" algn="l" defTabSz="457200" rtl="0" eaLnBrk="1" latinLnBrk="0" hangingPunct="1">
              <a:spcBef>
                <a:spcPct val="20000"/>
              </a:spcBef>
              <a:buFontTx/>
              <a:buNone/>
              <a:defRPr sz="3600" b="1" kern="1200">
                <a:solidFill>
                  <a:schemeClr val="bg1"/>
                </a:solidFill>
                <a:latin typeface="Calibri"/>
                <a:ea typeface="+mn-ea"/>
                <a:cs typeface="Calibri"/>
              </a:defRPr>
            </a:lvl1pPr>
            <a:lvl2pPr marL="457200" indent="0" algn="l" defTabSz="457200" rtl="0" eaLnBrk="1" latinLnBrk="0" hangingPunct="1">
              <a:spcBef>
                <a:spcPct val="20000"/>
              </a:spcBef>
              <a:buFontTx/>
              <a:buNone/>
              <a:defRPr sz="3200" b="1" kern="1200">
                <a:solidFill>
                  <a:schemeClr val="bg2">
                    <a:lumMod val="10000"/>
                  </a:schemeClr>
                </a:solidFill>
                <a:latin typeface="Calibri"/>
                <a:ea typeface="+mn-ea"/>
                <a:cs typeface="Calibri"/>
              </a:defRPr>
            </a:lvl2pPr>
            <a:lvl3pPr marL="914400" indent="0" algn="l" defTabSz="457200" rtl="0" eaLnBrk="1" latinLnBrk="0" hangingPunct="1">
              <a:spcBef>
                <a:spcPct val="20000"/>
              </a:spcBef>
              <a:buFontTx/>
              <a:buNone/>
              <a:defRPr sz="3200" b="1" kern="1200">
                <a:solidFill>
                  <a:schemeClr val="bg1"/>
                </a:solidFill>
                <a:latin typeface="Calibri"/>
                <a:ea typeface="+mn-ea"/>
                <a:cs typeface="Calibri"/>
              </a:defRPr>
            </a:lvl3pPr>
            <a:lvl4pPr marL="1371600" indent="0" algn="l" defTabSz="457200" rtl="0" eaLnBrk="1" latinLnBrk="0" hangingPunct="1">
              <a:spcBef>
                <a:spcPct val="20000"/>
              </a:spcBef>
              <a:buFontTx/>
              <a:buNone/>
              <a:defRPr sz="2800" b="1" kern="1200">
                <a:solidFill>
                  <a:schemeClr val="bg1"/>
                </a:solidFill>
                <a:latin typeface="Calibri"/>
                <a:ea typeface="+mn-ea"/>
                <a:cs typeface="Calibri"/>
              </a:defRPr>
            </a:lvl4pPr>
            <a:lvl5pPr marL="1828800" indent="0" algn="l" defTabSz="457200" rtl="0" eaLnBrk="1" latinLnBrk="0" hangingPunct="1">
              <a:spcBef>
                <a:spcPct val="20000"/>
              </a:spcBef>
              <a:buFontTx/>
              <a:buNone/>
              <a:defRPr sz="2800" b="1" kern="1200">
                <a:solidFill>
                  <a:schemeClr val="bg1"/>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200" dirty="0" smtClean="0"/>
              <a:t>A Call To Action / Questions</a:t>
            </a:r>
            <a:endParaRPr lang="en-US" sz="3200" dirty="0"/>
          </a:p>
        </p:txBody>
      </p:sp>
      <p:sp>
        <p:nvSpPr>
          <p:cNvPr id="5" name="TextBox 4"/>
          <p:cNvSpPr txBox="1"/>
          <p:nvPr/>
        </p:nvSpPr>
        <p:spPr>
          <a:xfrm>
            <a:off x="837022" y="4866501"/>
            <a:ext cx="6259983" cy="338554"/>
          </a:xfrm>
          <a:prstGeom prst="rect">
            <a:avLst/>
          </a:prstGeom>
          <a:noFill/>
        </p:spPr>
        <p:txBody>
          <a:bodyPr wrap="none" rtlCol="0">
            <a:spAutoFit/>
          </a:bodyPr>
          <a:lstStyle/>
          <a:p>
            <a:r>
              <a:rPr lang="en-US" sz="1600" dirty="0" smtClean="0"/>
              <a:t>Submit your card with: Presentation, chargeback, or training, on the back</a:t>
            </a:r>
            <a:endParaRPr lang="en-US" sz="1600" dirty="0"/>
          </a:p>
        </p:txBody>
      </p:sp>
      <p:sp>
        <p:nvSpPr>
          <p:cNvPr id="9" name="Text Placeholder 1"/>
          <p:cNvSpPr>
            <a:spLocks noGrp="1"/>
          </p:cNvSpPr>
          <p:nvPr>
            <p:ph type="body" sz="quarter" idx="10"/>
          </p:nvPr>
        </p:nvSpPr>
        <p:spPr>
          <a:xfrm>
            <a:off x="152400" y="3486516"/>
            <a:ext cx="8686801" cy="1371600"/>
          </a:xfrm>
        </p:spPr>
        <p:txBody>
          <a:bodyPr>
            <a:noAutofit/>
          </a:bodyPr>
          <a:lstStyle/>
          <a:p>
            <a:r>
              <a:rPr lang="en-US" sz="4000" dirty="0" smtClean="0">
                <a:solidFill>
                  <a:srgbClr val="FFFFFF"/>
                </a:solidFill>
                <a:effectLst>
                  <a:outerShdw blurRad="38100" dist="38100" dir="2700000" algn="tl">
                    <a:srgbClr val="000000">
                      <a:alpha val="43137"/>
                    </a:srgbClr>
                  </a:outerShdw>
                </a:effectLst>
              </a:rPr>
              <a:t>‘No Fault Found’… </a:t>
            </a:r>
          </a:p>
          <a:p>
            <a:r>
              <a:rPr lang="en-US" sz="4000" dirty="0" smtClean="0">
                <a:effectLst>
                  <a:outerShdw blurRad="38100" dist="38100" dir="2700000" algn="tl">
                    <a:srgbClr val="000000">
                      <a:alpha val="43137"/>
                    </a:srgbClr>
                  </a:outerShdw>
                </a:effectLst>
              </a:rPr>
              <a:t>There is actionable intelligence here.</a:t>
            </a:r>
            <a:endParaRPr lang="en-US" sz="4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497712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0729" y="2171701"/>
            <a:ext cx="3663462" cy="870290"/>
          </a:xfrm>
        </p:spPr>
        <p:txBody>
          <a:bodyPr>
            <a:normAutofit/>
          </a:bodyPr>
          <a:lstStyle/>
          <a:p>
            <a:r>
              <a:rPr lang="en-US" sz="4000" b="1" i="1" dirty="0">
                <a:solidFill>
                  <a:schemeClr val="tx1">
                    <a:lumMod val="60000"/>
                    <a:lumOff val="40000"/>
                  </a:schemeClr>
                </a:solidFill>
              </a:rPr>
              <a:t>Our </a:t>
            </a:r>
            <a:r>
              <a:rPr lang="en-US" sz="4000" b="1" i="1" dirty="0" smtClean="0">
                <a:solidFill>
                  <a:schemeClr val="tx1">
                    <a:lumMod val="60000"/>
                    <a:lumOff val="40000"/>
                  </a:schemeClr>
                </a:solidFill>
              </a:rPr>
              <a:t>Vision </a:t>
            </a:r>
            <a:endParaRPr lang="en-US" sz="4000" dirty="0">
              <a:solidFill>
                <a:schemeClr val="tx1">
                  <a:lumMod val="60000"/>
                  <a:lumOff val="40000"/>
                </a:schemeClr>
              </a:solidFill>
            </a:endParaRPr>
          </a:p>
        </p:txBody>
      </p:sp>
      <p:sp>
        <p:nvSpPr>
          <p:cNvPr id="5" name="Content Placeholder 4"/>
          <p:cNvSpPr>
            <a:spLocks noGrp="1"/>
          </p:cNvSpPr>
          <p:nvPr>
            <p:ph idx="1"/>
          </p:nvPr>
        </p:nvSpPr>
        <p:spPr>
          <a:xfrm>
            <a:off x="997527" y="2840907"/>
            <a:ext cx="7281232" cy="1760589"/>
          </a:xfrm>
        </p:spPr>
        <p:txBody>
          <a:bodyPr>
            <a:noAutofit/>
          </a:bodyPr>
          <a:lstStyle/>
          <a:p>
            <a:pPr marL="0" indent="0">
              <a:buNone/>
            </a:pPr>
            <a:r>
              <a:rPr lang="en-US" sz="2800" dirty="0">
                <a:solidFill>
                  <a:schemeClr val="tx1">
                    <a:lumMod val="60000"/>
                    <a:lumOff val="40000"/>
                  </a:schemeClr>
                </a:solidFill>
              </a:rPr>
              <a:t>Drive competitive advantage via efficiencies and cost-effectiveness through IT optimization, simplification, and agile infrastructure &amp; </a:t>
            </a:r>
            <a:r>
              <a:rPr lang="en-US" sz="2800" dirty="0" smtClean="0">
                <a:solidFill>
                  <a:schemeClr val="tx1">
                    <a:lumMod val="60000"/>
                    <a:lumOff val="40000"/>
                  </a:schemeClr>
                </a:solidFill>
              </a:rPr>
              <a:t>applications</a:t>
            </a:r>
            <a:endParaRPr lang="en-US" sz="2800" dirty="0">
              <a:solidFill>
                <a:schemeClr val="tx1">
                  <a:lumMod val="60000"/>
                  <a:lumOff val="40000"/>
                </a:schemeClr>
              </a:solidFill>
            </a:endParaRPr>
          </a:p>
        </p:txBody>
      </p:sp>
      <p:pic>
        <p:nvPicPr>
          <p:cNvPr id="37" name="Picture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8463" y="0"/>
            <a:ext cx="1428750" cy="1123950"/>
          </a:xfrm>
          <a:prstGeom prst="rect">
            <a:avLst/>
          </a:prstGeom>
        </p:spPr>
      </p:pic>
      <p:sp>
        <p:nvSpPr>
          <p:cNvPr id="7" name="Rectangle 6"/>
          <p:cNvSpPr/>
          <p:nvPr/>
        </p:nvSpPr>
        <p:spPr>
          <a:xfrm>
            <a:off x="855405" y="1123950"/>
            <a:ext cx="7226709" cy="954107"/>
          </a:xfrm>
          <a:prstGeom prst="rect">
            <a:avLst/>
          </a:prstGeom>
        </p:spPr>
        <p:txBody>
          <a:bodyPr wrap="square">
            <a:spAutoFit/>
          </a:bodyPr>
          <a:lstStyle/>
          <a:p>
            <a:pPr defTabSz="685800"/>
            <a:r>
              <a:rPr lang="en-US" sz="2800" b="1" i="1" dirty="0" smtClean="0">
                <a:solidFill>
                  <a:srgbClr val="FF6600"/>
                </a:solidFill>
              </a:rPr>
              <a:t>“To do everything in our power to Stand with our Members  in sickness and health.”</a:t>
            </a:r>
            <a:endParaRPr lang="en-US" sz="2800" b="1" i="1" dirty="0">
              <a:solidFill>
                <a:srgbClr val="FF6600"/>
              </a:solidFill>
            </a:endParaRPr>
          </a:p>
        </p:txBody>
      </p:sp>
      <p:sp>
        <p:nvSpPr>
          <p:cNvPr id="8" name="Title 3"/>
          <p:cNvSpPr txBox="1">
            <a:spLocks/>
          </p:cNvSpPr>
          <p:nvPr/>
        </p:nvSpPr>
        <p:spPr>
          <a:xfrm>
            <a:off x="-460209" y="415720"/>
            <a:ext cx="4724400" cy="8572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i="1" dirty="0" smtClean="0">
                <a:solidFill>
                  <a:srgbClr val="FF6600"/>
                </a:solidFill>
              </a:rPr>
              <a:t>Our Purpose </a:t>
            </a:r>
            <a:endParaRPr lang="en-US" sz="4000" dirty="0"/>
          </a:p>
        </p:txBody>
      </p:sp>
    </p:spTree>
    <p:extLst>
      <p:ext uri="{BB962C8B-B14F-4D97-AF65-F5344CB8AC3E}">
        <p14:creationId xmlns:p14="http://schemas.microsoft.com/office/powerpoint/2010/main" val="15690792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44000" cy="51435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9" name="Picture 28"/>
          <p:cNvPicPr>
            <a:picLocks noChangeAspect="1"/>
          </p:cNvPicPr>
          <p:nvPr/>
        </p:nvPicPr>
        <p:blipFill>
          <a:blip r:embed="rId3">
            <a:alphaModFix amt="21000"/>
            <a:extLst>
              <a:ext uri="{28A0092B-C50C-407E-A947-70E740481C1C}">
                <a14:useLocalDpi xmlns:a14="http://schemas.microsoft.com/office/drawing/2010/main" val="0"/>
              </a:ext>
            </a:extLst>
          </a:blip>
          <a:stretch>
            <a:fillRect/>
          </a:stretch>
        </p:blipFill>
        <p:spPr>
          <a:xfrm flipH="1">
            <a:off x="3120139" y="-750115"/>
            <a:ext cx="5783771" cy="5783771"/>
          </a:xfrm>
          <a:prstGeom prst="rect">
            <a:avLst/>
          </a:prstGeom>
        </p:spPr>
      </p:pic>
      <p:grpSp>
        <p:nvGrpSpPr>
          <p:cNvPr id="5" name="Group 4"/>
          <p:cNvGrpSpPr/>
          <p:nvPr/>
        </p:nvGrpSpPr>
        <p:grpSpPr>
          <a:xfrm>
            <a:off x="4724400" y="394854"/>
            <a:ext cx="4179509" cy="1696143"/>
            <a:chOff x="4724400" y="609600"/>
            <a:chExt cx="4179509" cy="2261524"/>
          </a:xfrm>
        </p:grpSpPr>
        <p:sp>
          <p:nvSpPr>
            <p:cNvPr id="2" name="TextBox 1"/>
            <p:cNvSpPr txBox="1"/>
            <p:nvPr/>
          </p:nvSpPr>
          <p:spPr>
            <a:xfrm>
              <a:off x="5156971" y="609600"/>
              <a:ext cx="3746938" cy="2174955"/>
            </a:xfrm>
            <a:prstGeom prst="rect">
              <a:avLst/>
            </a:prstGeom>
            <a:noFill/>
          </p:spPr>
          <p:txBody>
            <a:bodyPr wrap="square" rtlCol="0">
              <a:spAutoFit/>
            </a:bodyPr>
            <a:lstStyle/>
            <a:p>
              <a:r>
                <a:rPr lang="en-US" sz="2400" b="1" dirty="0" smtClean="0">
                  <a:solidFill>
                    <a:srgbClr val="FFFFFF"/>
                  </a:solidFill>
                </a:rPr>
                <a:t>James Kistler</a:t>
              </a:r>
            </a:p>
            <a:p>
              <a:r>
                <a:rPr lang="en-US" sz="1600" b="1" dirty="0" smtClean="0">
                  <a:solidFill>
                    <a:srgbClr val="FFFFFF"/>
                  </a:solidFill>
                </a:rPr>
                <a:t>Infrastructure Planning Service Manager</a:t>
              </a:r>
            </a:p>
            <a:p>
              <a:r>
                <a:rPr lang="en-US" sz="2000" b="1" dirty="0" smtClean="0">
                  <a:solidFill>
                    <a:srgbClr val="FFFFFF"/>
                  </a:solidFill>
                </a:rPr>
                <a:t>312.653.4848</a:t>
              </a:r>
            </a:p>
            <a:p>
              <a:r>
                <a:rPr lang="en-US" sz="2000" b="1" dirty="0">
                  <a:solidFill>
                    <a:srgbClr val="FFFFFF"/>
                  </a:solidFill>
                </a:rPr>
                <a:t>j</a:t>
              </a:r>
              <a:r>
                <a:rPr lang="en-US" sz="2000" b="1" dirty="0" smtClean="0">
                  <a:solidFill>
                    <a:srgbClr val="FFFFFF"/>
                  </a:solidFill>
                </a:rPr>
                <a:t>ames_kistler@hcsc.net</a:t>
              </a:r>
              <a:endParaRPr lang="en-US" sz="2000" b="1" dirty="0">
                <a:solidFill>
                  <a:srgbClr val="FFFFFF"/>
                </a:solidFill>
              </a:endParaRPr>
            </a:p>
            <a:p>
              <a:r>
                <a:rPr lang="en-US" sz="2000" b="1" dirty="0" smtClean="0">
                  <a:solidFill>
                    <a:srgbClr val="FFFFFF"/>
                  </a:solidFill>
                </a:rPr>
                <a:t>www.hcsc.com</a:t>
              </a:r>
              <a:endParaRPr lang="en-US" sz="2000" b="1" dirty="0">
                <a:solidFill>
                  <a:srgbClr val="FFFFFF"/>
                </a:solidFill>
              </a:endParaRPr>
            </a:p>
          </p:txBody>
        </p:sp>
        <p:pic>
          <p:nvPicPr>
            <p:cNvPr id="3" name="Picture 2" descr="email_ic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9795" y="1995229"/>
              <a:ext cx="351217" cy="395624"/>
            </a:xfrm>
            <a:prstGeom prst="rect">
              <a:avLst/>
            </a:prstGeom>
          </p:spPr>
        </p:pic>
        <p:pic>
          <p:nvPicPr>
            <p:cNvPr id="6" name="Picture 5" descr="phone_ico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9794" y="1497986"/>
              <a:ext cx="328126" cy="369613"/>
            </a:xfrm>
            <a:prstGeom prst="rect">
              <a:avLst/>
            </a:prstGeom>
          </p:spPr>
        </p:pic>
        <p:pic>
          <p:nvPicPr>
            <p:cNvPr id="7" name="Picture 6" descr="website_icon.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4400" y="2472956"/>
              <a:ext cx="353476" cy="398168"/>
            </a:xfrm>
            <a:prstGeom prst="rect">
              <a:avLst/>
            </a:prstGeom>
          </p:spPr>
        </p:pic>
      </p:grpSp>
      <p:grpSp>
        <p:nvGrpSpPr>
          <p:cNvPr id="4" name="Group 3"/>
          <p:cNvGrpSpPr/>
          <p:nvPr/>
        </p:nvGrpSpPr>
        <p:grpSpPr>
          <a:xfrm>
            <a:off x="4876801" y="2571751"/>
            <a:ext cx="4179509" cy="1696143"/>
            <a:chOff x="9841291" y="3682076"/>
            <a:chExt cx="4179509" cy="2261524"/>
          </a:xfrm>
        </p:grpSpPr>
        <p:sp>
          <p:nvSpPr>
            <p:cNvPr id="10" name="TextBox 9"/>
            <p:cNvSpPr txBox="1"/>
            <p:nvPr/>
          </p:nvSpPr>
          <p:spPr>
            <a:xfrm>
              <a:off x="10273862" y="3682076"/>
              <a:ext cx="3746938" cy="2174955"/>
            </a:xfrm>
            <a:prstGeom prst="rect">
              <a:avLst/>
            </a:prstGeom>
            <a:noFill/>
          </p:spPr>
          <p:txBody>
            <a:bodyPr wrap="square" rtlCol="0">
              <a:spAutoFit/>
            </a:bodyPr>
            <a:lstStyle/>
            <a:p>
              <a:r>
                <a:rPr lang="en-US" sz="2400" b="1" dirty="0" smtClean="0">
                  <a:solidFill>
                    <a:srgbClr val="FFFFFF"/>
                  </a:solidFill>
                </a:rPr>
                <a:t>Ben Davies</a:t>
              </a:r>
            </a:p>
            <a:p>
              <a:r>
                <a:rPr lang="en-US" sz="1600" b="1" dirty="0" smtClean="0">
                  <a:solidFill>
                    <a:srgbClr val="FFFFFF"/>
                  </a:solidFill>
                </a:rPr>
                <a:t>Sr. IT Business Consultant</a:t>
              </a:r>
            </a:p>
            <a:p>
              <a:r>
                <a:rPr lang="en-US" sz="2000" b="1" dirty="0" smtClean="0">
                  <a:solidFill>
                    <a:srgbClr val="FFFFFF"/>
                  </a:solidFill>
                </a:rPr>
                <a:t>918.814.6588</a:t>
              </a:r>
            </a:p>
            <a:p>
              <a:r>
                <a:rPr lang="en-US" sz="2000" b="1" dirty="0">
                  <a:solidFill>
                    <a:srgbClr val="FFFFFF"/>
                  </a:solidFill>
                </a:rPr>
                <a:t>b</a:t>
              </a:r>
              <a:r>
                <a:rPr lang="en-US" sz="2000" b="1" dirty="0" smtClean="0">
                  <a:solidFill>
                    <a:srgbClr val="FFFFFF"/>
                  </a:solidFill>
                </a:rPr>
                <a:t>en_davies@hcsc.net</a:t>
              </a:r>
              <a:endParaRPr lang="en-US" sz="2000" b="1" dirty="0">
                <a:solidFill>
                  <a:srgbClr val="FFFFFF"/>
                </a:solidFill>
              </a:endParaRPr>
            </a:p>
            <a:p>
              <a:r>
                <a:rPr lang="en-US" sz="2000" b="1" dirty="0" smtClean="0">
                  <a:solidFill>
                    <a:srgbClr val="FFFFFF"/>
                  </a:solidFill>
                </a:rPr>
                <a:t>www.hcsc.com</a:t>
              </a:r>
              <a:endParaRPr lang="en-US" sz="2000" b="1" dirty="0">
                <a:solidFill>
                  <a:srgbClr val="FFFFFF"/>
                </a:solidFill>
              </a:endParaRPr>
            </a:p>
          </p:txBody>
        </p:sp>
        <p:pic>
          <p:nvPicPr>
            <p:cNvPr id="12" name="Picture 11" descr="email_ic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56686" y="5067705"/>
              <a:ext cx="351217" cy="395624"/>
            </a:xfrm>
            <a:prstGeom prst="rect">
              <a:avLst/>
            </a:prstGeom>
          </p:spPr>
        </p:pic>
        <p:pic>
          <p:nvPicPr>
            <p:cNvPr id="13" name="Picture 12" descr="phone_ico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56685" y="4570462"/>
              <a:ext cx="328126" cy="369613"/>
            </a:xfrm>
            <a:prstGeom prst="rect">
              <a:avLst/>
            </a:prstGeom>
          </p:spPr>
        </p:pic>
        <p:pic>
          <p:nvPicPr>
            <p:cNvPr id="14" name="Picture 13" descr="website_icon.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41291" y="5545432"/>
              <a:ext cx="353476" cy="398168"/>
            </a:xfrm>
            <a:prstGeom prst="rect">
              <a:avLst/>
            </a:prstGeom>
          </p:spPr>
        </p:pic>
      </p:grpSp>
      <p:sp>
        <p:nvSpPr>
          <p:cNvPr id="8" name="TextBox 7"/>
          <p:cNvSpPr txBox="1"/>
          <p:nvPr/>
        </p:nvSpPr>
        <p:spPr>
          <a:xfrm>
            <a:off x="1359363" y="4774168"/>
            <a:ext cx="7034875" cy="369332"/>
          </a:xfrm>
          <a:prstGeom prst="rect">
            <a:avLst/>
          </a:prstGeom>
          <a:noFill/>
        </p:spPr>
        <p:txBody>
          <a:bodyPr wrap="none" rtlCol="0">
            <a:spAutoFit/>
          </a:bodyPr>
          <a:lstStyle/>
          <a:p>
            <a:r>
              <a:rPr lang="en-US" dirty="0" smtClean="0"/>
              <a:t>Submit your card with: Presentation, chargeback, or training, on the back</a:t>
            </a:r>
            <a:endParaRPr lang="en-US" dirty="0"/>
          </a:p>
        </p:txBody>
      </p:sp>
      <p:pic>
        <p:nvPicPr>
          <p:cNvPr id="19" name="Picture 2" descr="C:\1documents\BMCTrueSightisHot2014Engage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6950" y="1939825"/>
            <a:ext cx="2161907" cy="2736369"/>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2345162" y="457200"/>
            <a:ext cx="2256751" cy="2336134"/>
            <a:chOff x="1345646" y="1327318"/>
            <a:chExt cx="3152525" cy="4203367"/>
          </a:xfrm>
        </p:grpSpPr>
        <p:pic>
          <p:nvPicPr>
            <p:cNvPr id="15" name="Picture 14" descr="Bubble_White-01.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5646" y="1327318"/>
              <a:ext cx="3152525" cy="4203367"/>
            </a:xfrm>
            <a:prstGeom prst="rect">
              <a:avLst/>
            </a:prstGeom>
          </p:spPr>
        </p:pic>
        <p:sp>
          <p:nvSpPr>
            <p:cNvPr id="17" name="TextBox 16"/>
            <p:cNvSpPr txBox="1"/>
            <p:nvPr/>
          </p:nvSpPr>
          <p:spPr>
            <a:xfrm>
              <a:off x="1490272" y="2206716"/>
              <a:ext cx="2863272" cy="2159732"/>
            </a:xfrm>
            <a:prstGeom prst="rect">
              <a:avLst/>
            </a:prstGeom>
            <a:noFill/>
          </p:spPr>
          <p:txBody>
            <a:bodyPr wrap="square" rtlCol="0" anchor="ctr">
              <a:spAutoFit/>
            </a:bodyPr>
            <a:lstStyle/>
            <a:p>
              <a:pPr algn="ctr"/>
              <a:r>
                <a:rPr lang="en-JM" altLang="en-US" sz="3600" b="1" dirty="0" smtClean="0">
                  <a:solidFill>
                    <a:schemeClr val="accent3"/>
                  </a:solidFill>
                  <a:latin typeface="Calibri"/>
                  <a:ea typeface="Open Sans Extrabold" pitchFamily="34" charset="0"/>
                  <a:cs typeface="Calibri"/>
                </a:rPr>
                <a:t>Thank You.</a:t>
              </a:r>
              <a:endParaRPr lang="en-US" sz="3600" dirty="0">
                <a:solidFill>
                  <a:schemeClr val="accent3"/>
                </a:solidFill>
                <a:latin typeface="Calibri"/>
                <a:cs typeface="Calibri"/>
              </a:endParaRPr>
            </a:p>
          </p:txBody>
        </p:sp>
      </p:grpSp>
    </p:spTree>
    <p:extLst>
      <p:ext uri="{BB962C8B-B14F-4D97-AF65-F5344CB8AC3E}">
        <p14:creationId xmlns:p14="http://schemas.microsoft.com/office/powerpoint/2010/main" val="37863562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0"/>
            <a:ext cx="9372600" cy="5143500"/>
          </a:xfrm>
          <a:prstGeom prst="rect">
            <a:avLst/>
          </a:prstGeom>
          <a:solidFill>
            <a:srgbClr val="F987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solidFill>
                  <a:schemeClr val="bg1"/>
                </a:solidFill>
              </a:rPr>
              <a:t>Data As A Corporate Asset</a:t>
            </a:r>
          </a:p>
        </p:txBody>
      </p:sp>
      <p:sp>
        <p:nvSpPr>
          <p:cNvPr id="3" name="Content Placeholder 2"/>
          <p:cNvSpPr>
            <a:spLocks noGrp="1"/>
          </p:cNvSpPr>
          <p:nvPr>
            <p:ph idx="1"/>
          </p:nvPr>
        </p:nvSpPr>
        <p:spPr>
          <a:xfrm>
            <a:off x="438452" y="955259"/>
            <a:ext cx="6721098" cy="751807"/>
          </a:xfrm>
        </p:spPr>
        <p:txBody>
          <a:bodyPr>
            <a:normAutofit lnSpcReduction="10000"/>
          </a:bodyPr>
          <a:lstStyle/>
          <a:p>
            <a:pPr marL="0" indent="0">
              <a:buNone/>
            </a:pPr>
            <a:r>
              <a:rPr lang="en-US" dirty="0">
                <a:solidFill>
                  <a:schemeClr val="bg1"/>
                </a:solidFill>
              </a:rPr>
              <a:t>Data is a Corporate asset, and needs to be made available to all legitimate </a:t>
            </a:r>
            <a:r>
              <a:rPr lang="en-US" dirty="0" smtClean="0">
                <a:solidFill>
                  <a:schemeClr val="bg1"/>
                </a:solidFill>
              </a:rPr>
              <a:t>uses. </a:t>
            </a:r>
          </a:p>
        </p:txBody>
      </p:sp>
      <p:sp>
        <p:nvSpPr>
          <p:cNvPr id="9" name="Content Placeholder 2"/>
          <p:cNvSpPr txBox="1">
            <a:spLocks/>
          </p:cNvSpPr>
          <p:nvPr/>
        </p:nvSpPr>
        <p:spPr>
          <a:xfrm>
            <a:off x="431388" y="1785365"/>
            <a:ext cx="8229600" cy="3358136"/>
          </a:xfrm>
          <a:prstGeom prst="rect">
            <a:avLst/>
          </a:prstGeom>
        </p:spPr>
        <p:txBody>
          <a:bodyPr vert="horz" lIns="91440" tIns="45720" rIns="91440" bIns="45720" rtlCol="0">
            <a:normAutofit/>
          </a:bodyPr>
          <a:lstStyle>
            <a:lvl1pPr marL="347472" indent="-347472" algn="l" defTabSz="457200" rtl="0" eaLnBrk="1" latinLnBrk="0" hangingPunct="1">
              <a:spcBef>
                <a:spcPct val="20000"/>
              </a:spcBef>
              <a:buFont typeface="Arial"/>
              <a:buChar char="•"/>
              <a:defRPr sz="2400" kern="1200">
                <a:solidFill>
                  <a:srgbClr val="5A5B5E"/>
                </a:solidFill>
                <a:latin typeface="Calibri"/>
                <a:ea typeface="+mn-ea"/>
                <a:cs typeface="Calibri"/>
              </a:defRPr>
            </a:lvl1pPr>
            <a:lvl2pPr marL="742950" indent="-285750" algn="l" defTabSz="457200" rtl="0" eaLnBrk="1" latinLnBrk="0" hangingPunct="1">
              <a:spcBef>
                <a:spcPct val="20000"/>
              </a:spcBef>
              <a:buFont typeface="Arial"/>
              <a:buChar char="–"/>
              <a:defRPr sz="2200" kern="1200">
                <a:solidFill>
                  <a:srgbClr val="ED7E37"/>
                </a:solidFill>
                <a:latin typeface="Calibri"/>
                <a:ea typeface="+mn-ea"/>
                <a:cs typeface="Calibri"/>
              </a:defRPr>
            </a:lvl2pPr>
            <a:lvl3pPr marL="1143000" indent="-228600" algn="l" defTabSz="457200" rtl="0" eaLnBrk="1" latinLnBrk="0" hangingPunct="1">
              <a:spcBef>
                <a:spcPct val="20000"/>
              </a:spcBef>
              <a:buFont typeface="Arial"/>
              <a:buChar char="•"/>
              <a:defRPr sz="2000" kern="1200">
                <a:solidFill>
                  <a:srgbClr val="24A5D3"/>
                </a:solidFill>
                <a:latin typeface="Calibri"/>
                <a:ea typeface="+mn-ea"/>
                <a:cs typeface="Calibri"/>
              </a:defRPr>
            </a:lvl3pPr>
            <a:lvl4pPr marL="1600200" indent="-228600" algn="l" defTabSz="457200" rtl="0" eaLnBrk="1" latinLnBrk="0" hangingPunct="1">
              <a:spcBef>
                <a:spcPct val="20000"/>
              </a:spcBef>
              <a:buFont typeface="Arial"/>
              <a:buChar char="–"/>
              <a:defRPr sz="1800" kern="1200">
                <a:solidFill>
                  <a:srgbClr val="5A5B5E"/>
                </a:solidFill>
                <a:latin typeface="Calibri"/>
                <a:ea typeface="+mn-ea"/>
                <a:cs typeface="Calibri"/>
              </a:defRPr>
            </a:lvl4pPr>
            <a:lvl5pPr marL="2057400" indent="-228600" algn="l" defTabSz="457200" rtl="0" eaLnBrk="1" latinLnBrk="0" hangingPunct="1">
              <a:spcBef>
                <a:spcPct val="20000"/>
              </a:spcBef>
              <a:buFont typeface="Arial"/>
              <a:buChar char="»"/>
              <a:defRPr sz="1800" kern="1200">
                <a:solidFill>
                  <a:srgbClr val="5A5B5E"/>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smtClean="0">
                <a:solidFill>
                  <a:schemeClr val="bg1"/>
                </a:solidFill>
              </a:rPr>
              <a:t>The key for this audience is: </a:t>
            </a:r>
          </a:p>
          <a:p>
            <a:pPr marL="0" indent="0">
              <a:buFont typeface="Arial"/>
              <a:buNone/>
            </a:pPr>
            <a:r>
              <a:rPr lang="en-US" sz="4000" b="1" dirty="0">
                <a:solidFill>
                  <a:schemeClr val="bg1"/>
                </a:solidFill>
              </a:rPr>
              <a:t>	</a:t>
            </a:r>
            <a:r>
              <a:rPr lang="en-US" sz="4000" b="1" dirty="0" smtClean="0">
                <a:solidFill>
                  <a:schemeClr val="bg1"/>
                </a:solidFill>
              </a:rPr>
              <a:t>	facilitate liberating this data.</a:t>
            </a:r>
          </a:p>
          <a:p>
            <a:pPr marL="0" indent="0" algn="ctr">
              <a:buFont typeface="Arial" panose="020B0604020202020204" pitchFamily="34" charset="0"/>
              <a:buNone/>
            </a:pPr>
            <a:endParaRPr lang="en-US" sz="1200" b="1" dirty="0" smtClean="0">
              <a:solidFill>
                <a:schemeClr val="bg1"/>
              </a:solidFill>
            </a:endParaRPr>
          </a:p>
          <a:p>
            <a:pPr marL="0" indent="0">
              <a:buFont typeface="Arial" panose="020B0604020202020204" pitchFamily="34" charset="0"/>
              <a:buNone/>
            </a:pPr>
            <a:r>
              <a:rPr lang="en-US" b="1" dirty="0" smtClean="0">
                <a:solidFill>
                  <a:schemeClr val="bg1"/>
                </a:solidFill>
              </a:rPr>
              <a:t>The value proposition is that when your data is in TSCO. </a:t>
            </a:r>
          </a:p>
          <a:p>
            <a:pPr marL="0" indent="0">
              <a:buFont typeface="Arial" panose="020B0604020202020204" pitchFamily="34" charset="0"/>
              <a:buNone/>
            </a:pPr>
            <a:r>
              <a:rPr lang="en-US" dirty="0" smtClean="0">
                <a:solidFill>
                  <a:schemeClr val="bg1"/>
                </a:solidFill>
              </a:rPr>
              <a:t>Applying TSCO tools and techniques, </a:t>
            </a:r>
            <a:r>
              <a:rPr lang="en-US" dirty="0">
                <a:solidFill>
                  <a:schemeClr val="bg1"/>
                </a:solidFill>
              </a:rPr>
              <a:t>enables you </a:t>
            </a:r>
            <a:r>
              <a:rPr lang="en-US" dirty="0" smtClean="0">
                <a:solidFill>
                  <a:schemeClr val="bg1"/>
                </a:solidFill>
              </a:rPr>
              <a:t>to extract </a:t>
            </a:r>
            <a:r>
              <a:rPr lang="en-US" dirty="0">
                <a:solidFill>
                  <a:schemeClr val="bg1"/>
                </a:solidFill>
              </a:rPr>
              <a:t>substantial additional value from the data. </a:t>
            </a:r>
          </a:p>
          <a:p>
            <a:pPr marL="0" indent="0">
              <a:buFont typeface="Arial" panose="020B0604020202020204" pitchFamily="34" charset="0"/>
              <a:buNone/>
            </a:pPr>
            <a:r>
              <a:rPr lang="en-US" dirty="0" smtClean="0">
                <a:solidFill>
                  <a:schemeClr val="bg1"/>
                </a:solidFill>
              </a:rPr>
              <a:t>Having senior support is VERY helpful in getting diverse data.</a:t>
            </a:r>
          </a:p>
        </p:txBody>
      </p:sp>
      <p:grpSp>
        <p:nvGrpSpPr>
          <p:cNvPr id="11" name="Group 10"/>
          <p:cNvGrpSpPr/>
          <p:nvPr/>
        </p:nvGrpSpPr>
        <p:grpSpPr>
          <a:xfrm>
            <a:off x="6820936" y="171450"/>
            <a:ext cx="1942065" cy="1600200"/>
            <a:chOff x="7136178" y="228361"/>
            <a:chExt cx="1602624" cy="1638988"/>
          </a:xfrm>
        </p:grpSpPr>
        <p:sp>
          <p:nvSpPr>
            <p:cNvPr id="12" name="Freeform 11"/>
            <p:cNvSpPr/>
            <p:nvPr/>
          </p:nvSpPr>
          <p:spPr>
            <a:xfrm rot="1350146">
              <a:off x="7136178" y="228361"/>
              <a:ext cx="1418880" cy="1615980"/>
            </a:xfrm>
            <a:custGeom>
              <a:avLst/>
              <a:gdLst>
                <a:gd name="connsiteX0" fmla="*/ 915098 w 3293666"/>
                <a:gd name="connsiteY0" fmla="*/ 113210 h 2964468"/>
                <a:gd name="connsiteX1" fmla="*/ 2851258 w 3293666"/>
                <a:gd name="connsiteY1" fmla="*/ 915098 h 2964468"/>
                <a:gd name="connsiteX2" fmla="*/ 2934542 w 3293666"/>
                <a:gd name="connsiteY2" fmla="*/ 1777390 h 2964468"/>
                <a:gd name="connsiteX3" fmla="*/ 2912806 w 3293666"/>
                <a:gd name="connsiteY3" fmla="*/ 1862749 h 2964468"/>
                <a:gd name="connsiteX4" fmla="*/ 3293666 w 3293666"/>
                <a:gd name="connsiteY4" fmla="*/ 2546058 h 2964468"/>
                <a:gd name="connsiteX5" fmla="*/ 2512528 w 3293666"/>
                <a:gd name="connsiteY5" fmla="*/ 2546058 h 2964468"/>
                <a:gd name="connsiteX6" fmla="*/ 2430979 w 3293666"/>
                <a:gd name="connsiteY6" fmla="*/ 2621061 h 2964468"/>
                <a:gd name="connsiteX7" fmla="*/ 2049371 w 3293666"/>
                <a:gd name="connsiteY7" fmla="*/ 2851258 h 2964468"/>
                <a:gd name="connsiteX8" fmla="*/ 113210 w 3293666"/>
                <a:gd name="connsiteY8" fmla="*/ 2049371 h 2964468"/>
                <a:gd name="connsiteX9" fmla="*/ 915098 w 3293666"/>
                <a:gd name="connsiteY9" fmla="*/ 113210 h 296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3666" h="2964468">
                  <a:moveTo>
                    <a:pt x="915098" y="113210"/>
                  </a:moveTo>
                  <a:cubicBezTo>
                    <a:pt x="1671188" y="-200011"/>
                    <a:pt x="2538038" y="159007"/>
                    <a:pt x="2851258" y="915098"/>
                  </a:cubicBezTo>
                  <a:cubicBezTo>
                    <a:pt x="2968716" y="1198632"/>
                    <a:pt x="2991640" y="1497741"/>
                    <a:pt x="2934542" y="1777390"/>
                  </a:cubicBezTo>
                  <a:lnTo>
                    <a:pt x="2912806" y="1862749"/>
                  </a:lnTo>
                  <a:lnTo>
                    <a:pt x="3293666" y="2546058"/>
                  </a:lnTo>
                  <a:lnTo>
                    <a:pt x="2512528" y="2546058"/>
                  </a:lnTo>
                  <a:lnTo>
                    <a:pt x="2430979" y="2621061"/>
                  </a:lnTo>
                  <a:cubicBezTo>
                    <a:pt x="2318945" y="2714337"/>
                    <a:pt x="2191138" y="2792529"/>
                    <a:pt x="2049371" y="2851258"/>
                  </a:cubicBezTo>
                  <a:cubicBezTo>
                    <a:pt x="1293280" y="3164479"/>
                    <a:pt x="426431" y="2805461"/>
                    <a:pt x="113210" y="2049371"/>
                  </a:cubicBezTo>
                  <a:cubicBezTo>
                    <a:pt x="-200011" y="1293280"/>
                    <a:pt x="159007" y="426431"/>
                    <a:pt x="915098" y="11321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Freeform 12"/>
            <p:cNvSpPr/>
            <p:nvPr/>
          </p:nvSpPr>
          <p:spPr>
            <a:xfrm rot="5672989">
              <a:off x="8251968" y="1380515"/>
              <a:ext cx="568968" cy="404700"/>
            </a:xfrm>
            <a:custGeom>
              <a:avLst/>
              <a:gdLst>
                <a:gd name="connsiteX0" fmla="*/ 915098 w 3293666"/>
                <a:gd name="connsiteY0" fmla="*/ 113210 h 2964468"/>
                <a:gd name="connsiteX1" fmla="*/ 2851258 w 3293666"/>
                <a:gd name="connsiteY1" fmla="*/ 915098 h 2964468"/>
                <a:gd name="connsiteX2" fmla="*/ 2934542 w 3293666"/>
                <a:gd name="connsiteY2" fmla="*/ 1777390 h 2964468"/>
                <a:gd name="connsiteX3" fmla="*/ 2912806 w 3293666"/>
                <a:gd name="connsiteY3" fmla="*/ 1862749 h 2964468"/>
                <a:gd name="connsiteX4" fmla="*/ 3293666 w 3293666"/>
                <a:gd name="connsiteY4" fmla="*/ 2546058 h 2964468"/>
                <a:gd name="connsiteX5" fmla="*/ 2512528 w 3293666"/>
                <a:gd name="connsiteY5" fmla="*/ 2546058 h 2964468"/>
                <a:gd name="connsiteX6" fmla="*/ 2430979 w 3293666"/>
                <a:gd name="connsiteY6" fmla="*/ 2621061 h 2964468"/>
                <a:gd name="connsiteX7" fmla="*/ 2049371 w 3293666"/>
                <a:gd name="connsiteY7" fmla="*/ 2851258 h 2964468"/>
                <a:gd name="connsiteX8" fmla="*/ 113210 w 3293666"/>
                <a:gd name="connsiteY8" fmla="*/ 2049371 h 2964468"/>
                <a:gd name="connsiteX9" fmla="*/ 915098 w 3293666"/>
                <a:gd name="connsiteY9" fmla="*/ 113210 h 296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3666" h="2964468">
                  <a:moveTo>
                    <a:pt x="915098" y="113210"/>
                  </a:moveTo>
                  <a:cubicBezTo>
                    <a:pt x="1671188" y="-200011"/>
                    <a:pt x="2538038" y="159007"/>
                    <a:pt x="2851258" y="915098"/>
                  </a:cubicBezTo>
                  <a:cubicBezTo>
                    <a:pt x="2968716" y="1198632"/>
                    <a:pt x="2991640" y="1497741"/>
                    <a:pt x="2934542" y="1777390"/>
                  </a:cubicBezTo>
                  <a:lnTo>
                    <a:pt x="2912806" y="1862749"/>
                  </a:lnTo>
                  <a:lnTo>
                    <a:pt x="3293666" y="2546058"/>
                  </a:lnTo>
                  <a:lnTo>
                    <a:pt x="2512528" y="2546058"/>
                  </a:lnTo>
                  <a:lnTo>
                    <a:pt x="2430979" y="2621061"/>
                  </a:lnTo>
                  <a:cubicBezTo>
                    <a:pt x="2318945" y="2714337"/>
                    <a:pt x="2191138" y="2792529"/>
                    <a:pt x="2049371" y="2851258"/>
                  </a:cubicBezTo>
                  <a:cubicBezTo>
                    <a:pt x="1293280" y="3164479"/>
                    <a:pt x="426431" y="2805461"/>
                    <a:pt x="113210" y="2049371"/>
                  </a:cubicBezTo>
                  <a:cubicBezTo>
                    <a:pt x="-200011" y="1293280"/>
                    <a:pt x="159007" y="426431"/>
                    <a:pt x="915098" y="113210"/>
                  </a:cubicBezTo>
                  <a:close/>
                </a:path>
              </a:pathLst>
            </a:custGeom>
            <a:solidFill>
              <a:srgbClr val="FE5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9550" y="518004"/>
              <a:ext cx="1188384" cy="1002409"/>
            </a:xfrm>
            <a:prstGeom prst="rect">
              <a:avLst/>
            </a:prstGeom>
          </p:spPr>
        </p:pic>
      </p:grpSp>
    </p:spTree>
    <p:extLst>
      <p:ext uri="{BB962C8B-B14F-4D97-AF65-F5344CB8AC3E}">
        <p14:creationId xmlns:p14="http://schemas.microsoft.com/office/powerpoint/2010/main" val="266085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4191000" cy="857250"/>
          </a:xfrm>
        </p:spPr>
        <p:txBody>
          <a:bodyPr/>
          <a:lstStyle/>
          <a:p>
            <a:r>
              <a:rPr lang="en-US" dirty="0">
                <a:solidFill>
                  <a:schemeClr val="tx1"/>
                </a:solidFill>
              </a:rPr>
              <a:t>Analysis of Diverse Data</a:t>
            </a:r>
          </a:p>
        </p:txBody>
      </p:sp>
      <p:sp>
        <p:nvSpPr>
          <p:cNvPr id="3" name="Content Placeholder 2"/>
          <p:cNvSpPr>
            <a:spLocks noGrp="1"/>
          </p:cNvSpPr>
          <p:nvPr>
            <p:ph idx="1"/>
          </p:nvPr>
        </p:nvSpPr>
        <p:spPr>
          <a:xfrm>
            <a:off x="5043948" y="220727"/>
            <a:ext cx="3716593" cy="4400550"/>
          </a:xfrm>
        </p:spPr>
        <p:txBody>
          <a:bodyPr>
            <a:noAutofit/>
          </a:bodyPr>
          <a:lstStyle/>
          <a:p>
            <a:pPr marL="342900" indent="-342900">
              <a:buFont typeface="Arial" panose="020B0604020202020204" pitchFamily="34" charset="0"/>
              <a:buChar char="•"/>
            </a:pPr>
            <a:r>
              <a:rPr lang="en-US" sz="2400" b="1" dirty="0">
                <a:solidFill>
                  <a:schemeClr val="tx1"/>
                </a:solidFill>
              </a:rPr>
              <a:t>Access</a:t>
            </a:r>
            <a:r>
              <a:rPr lang="en-US" sz="2400" dirty="0">
                <a:solidFill>
                  <a:schemeClr val="tx1"/>
                </a:solidFill>
              </a:rPr>
              <a:t> to the data is only part of the issue. </a:t>
            </a:r>
            <a:r>
              <a:rPr lang="en-US" sz="2400" b="1" dirty="0">
                <a:solidFill>
                  <a:schemeClr val="tx1"/>
                </a:solidFill>
              </a:rPr>
              <a:t>Understanding</a:t>
            </a:r>
            <a:r>
              <a:rPr lang="en-US" sz="2400" dirty="0">
                <a:solidFill>
                  <a:schemeClr val="tx1"/>
                </a:solidFill>
              </a:rPr>
              <a:t> the data is arguably </a:t>
            </a:r>
            <a:r>
              <a:rPr lang="en-US" sz="2400" dirty="0" smtClean="0">
                <a:solidFill>
                  <a:schemeClr val="tx1"/>
                </a:solidFill>
              </a:rPr>
              <a:t>the most important aspect.  </a:t>
            </a:r>
            <a:endParaRPr lang="en-US" sz="2400" dirty="0">
              <a:solidFill>
                <a:schemeClr val="tx1"/>
              </a:solidFill>
            </a:endParaRPr>
          </a:p>
          <a:p>
            <a:pPr marL="342900" indent="-342900">
              <a:buFont typeface="Arial" panose="020B0604020202020204" pitchFamily="34" charset="0"/>
              <a:buChar char="•"/>
            </a:pPr>
            <a:r>
              <a:rPr lang="en-US" sz="2400" b="1" dirty="0" smtClean="0">
                <a:solidFill>
                  <a:schemeClr val="tx1"/>
                </a:solidFill>
              </a:rPr>
              <a:t>Analysis</a:t>
            </a:r>
            <a:r>
              <a:rPr lang="en-US" sz="2400" dirty="0" smtClean="0">
                <a:solidFill>
                  <a:schemeClr val="tx1"/>
                </a:solidFill>
              </a:rPr>
              <a:t> of diverse data becomes </a:t>
            </a:r>
            <a:r>
              <a:rPr lang="en-US" sz="2400" b="1" dirty="0" smtClean="0">
                <a:solidFill>
                  <a:schemeClr val="tx1"/>
                </a:solidFill>
              </a:rPr>
              <a:t>difficult</a:t>
            </a:r>
            <a:r>
              <a:rPr lang="en-US" sz="2400" dirty="0" smtClean="0">
                <a:solidFill>
                  <a:schemeClr val="tx1"/>
                </a:solidFill>
              </a:rPr>
              <a:t>. </a:t>
            </a:r>
            <a:endParaRPr lang="en-US" sz="2400" dirty="0">
              <a:solidFill>
                <a:schemeClr val="tx1"/>
              </a:solidFill>
            </a:endParaRPr>
          </a:p>
          <a:p>
            <a:pPr marL="342900" indent="-342900">
              <a:buFont typeface="Arial" panose="020B0604020202020204" pitchFamily="34" charset="0"/>
              <a:buChar char="•"/>
            </a:pPr>
            <a:r>
              <a:rPr lang="en-US" sz="2400" dirty="0" smtClean="0">
                <a:solidFill>
                  <a:schemeClr val="tx1"/>
                </a:solidFill>
              </a:rPr>
              <a:t>The data input map should have </a:t>
            </a:r>
            <a:r>
              <a:rPr lang="en-US" sz="2400" b="1" dirty="0" smtClean="0">
                <a:solidFill>
                  <a:schemeClr val="tx1"/>
                </a:solidFill>
              </a:rPr>
              <a:t>well understood metrics</a:t>
            </a:r>
            <a:r>
              <a:rPr lang="en-US" sz="2400" dirty="0" smtClean="0">
                <a:solidFill>
                  <a:schemeClr val="tx1"/>
                </a:solidFill>
              </a:rPr>
              <a:t>.</a:t>
            </a:r>
            <a:endParaRPr lang="en-US" sz="2400" dirty="0">
              <a:solidFill>
                <a:schemeClr val="tx1"/>
              </a:solidFill>
            </a:endParaRPr>
          </a:p>
        </p:txBody>
      </p:sp>
      <p:sp>
        <p:nvSpPr>
          <p:cNvPr id="13" name="Picture Placeholder 12"/>
          <p:cNvSpPr>
            <a:spLocks noGrp="1"/>
          </p:cNvSpPr>
          <p:nvPr>
            <p:ph type="pic" sz="quarter" idx="10"/>
          </p:nvPr>
        </p:nvSpPr>
        <p:spPr/>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43051"/>
            <a:ext cx="4448476" cy="2707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89557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3"/>
          <p:cNvSpPr/>
          <p:nvPr/>
        </p:nvSpPr>
        <p:spPr>
          <a:xfrm>
            <a:off x="7808978" y="1185143"/>
            <a:ext cx="475487" cy="681909"/>
          </a:xfrm>
          <a:prstGeom prst="rect">
            <a:avLst/>
          </a:prstGeom>
          <a:blipFill>
            <a:blip r:embed="rId3" cstate="print"/>
            <a:stretch>
              <a:fillRect/>
            </a:stretch>
          </a:blipFill>
        </p:spPr>
        <p:txBody>
          <a:bodyPr wrap="square" lIns="0" tIns="0" rIns="0" bIns="0" rtlCol="0"/>
          <a:lstStyle/>
          <a:p>
            <a:endParaRPr dirty="0"/>
          </a:p>
        </p:txBody>
      </p:sp>
      <p:sp>
        <p:nvSpPr>
          <p:cNvPr id="7" name="object 4"/>
          <p:cNvSpPr/>
          <p:nvPr/>
        </p:nvSpPr>
        <p:spPr>
          <a:xfrm>
            <a:off x="728472" y="1023798"/>
            <a:ext cx="515112" cy="3756594"/>
          </a:xfrm>
          <a:prstGeom prst="rect">
            <a:avLst/>
          </a:prstGeom>
          <a:blipFill>
            <a:blip r:embed="rId4" cstate="print"/>
            <a:stretch>
              <a:fillRect/>
            </a:stretch>
          </a:blipFill>
        </p:spPr>
        <p:txBody>
          <a:bodyPr wrap="square" lIns="0" tIns="0" rIns="0" bIns="0" rtlCol="0"/>
          <a:lstStyle/>
          <a:p>
            <a:endParaRPr dirty="0"/>
          </a:p>
        </p:txBody>
      </p:sp>
      <p:sp>
        <p:nvSpPr>
          <p:cNvPr id="9" name="object 6"/>
          <p:cNvSpPr txBox="1"/>
          <p:nvPr/>
        </p:nvSpPr>
        <p:spPr>
          <a:xfrm>
            <a:off x="894385" y="2122844"/>
            <a:ext cx="207749" cy="1520852"/>
          </a:xfrm>
          <a:prstGeom prst="rect">
            <a:avLst/>
          </a:prstGeom>
        </p:spPr>
        <p:txBody>
          <a:bodyPr vert="vert270" wrap="square" lIns="0" tIns="0" rIns="0" bIns="0" rtlCol="0">
            <a:spAutoFit/>
          </a:bodyPr>
          <a:lstStyle/>
          <a:p>
            <a:pPr marL="12700">
              <a:lnSpc>
                <a:spcPct val="100000"/>
              </a:lnSpc>
            </a:pPr>
            <a:r>
              <a:rPr sz="1350" b="1" dirty="0">
                <a:solidFill>
                  <a:srgbClr val="FFFFFF"/>
                </a:solidFill>
                <a:latin typeface="Calibri"/>
                <a:cs typeface="Calibri"/>
              </a:rPr>
              <a:t>MONI</a:t>
            </a:r>
            <a:r>
              <a:rPr sz="1350" b="1" spc="5" dirty="0">
                <a:solidFill>
                  <a:srgbClr val="FFFFFF"/>
                </a:solidFill>
                <a:latin typeface="Calibri"/>
                <a:cs typeface="Calibri"/>
              </a:rPr>
              <a:t>T</a:t>
            </a:r>
            <a:r>
              <a:rPr sz="1350" b="1" spc="-5" dirty="0">
                <a:solidFill>
                  <a:srgbClr val="FFFFFF"/>
                </a:solidFill>
                <a:latin typeface="Calibri"/>
                <a:cs typeface="Calibri"/>
              </a:rPr>
              <a:t>O</a:t>
            </a:r>
            <a:r>
              <a:rPr sz="1350" b="1" spc="10" dirty="0">
                <a:solidFill>
                  <a:srgbClr val="FFFFFF"/>
                </a:solidFill>
                <a:latin typeface="Calibri"/>
                <a:cs typeface="Calibri"/>
              </a:rPr>
              <a:t>R</a:t>
            </a:r>
            <a:r>
              <a:rPr sz="1350" b="1" dirty="0">
                <a:solidFill>
                  <a:srgbClr val="FFFFFF"/>
                </a:solidFill>
                <a:latin typeface="Calibri"/>
                <a:cs typeface="Calibri"/>
              </a:rPr>
              <a:t>ING</a:t>
            </a:r>
            <a:r>
              <a:rPr sz="1350" b="1" spc="-10" dirty="0">
                <a:solidFill>
                  <a:srgbClr val="FFFFFF"/>
                </a:solidFill>
                <a:latin typeface="Calibri"/>
                <a:cs typeface="Calibri"/>
              </a:rPr>
              <a:t> </a:t>
            </a:r>
            <a:r>
              <a:rPr sz="1350" b="1" spc="5" dirty="0">
                <a:solidFill>
                  <a:srgbClr val="FFFFFF"/>
                </a:solidFill>
                <a:latin typeface="Calibri"/>
                <a:cs typeface="Calibri"/>
              </a:rPr>
              <a:t>T</a:t>
            </a:r>
            <a:r>
              <a:rPr sz="1350" b="1" spc="-5" dirty="0">
                <a:solidFill>
                  <a:srgbClr val="FFFFFF"/>
                </a:solidFill>
                <a:latin typeface="Calibri"/>
                <a:cs typeface="Calibri"/>
              </a:rPr>
              <a:t>O</a:t>
            </a:r>
            <a:r>
              <a:rPr sz="1350" b="1" spc="5" dirty="0">
                <a:solidFill>
                  <a:srgbClr val="FFFFFF"/>
                </a:solidFill>
                <a:latin typeface="Calibri"/>
                <a:cs typeface="Calibri"/>
              </a:rPr>
              <a:t>OL</a:t>
            </a:r>
            <a:r>
              <a:rPr sz="1350" b="1" dirty="0">
                <a:solidFill>
                  <a:srgbClr val="FFFFFF"/>
                </a:solidFill>
                <a:latin typeface="Calibri"/>
                <a:cs typeface="Calibri"/>
              </a:rPr>
              <a:t>S</a:t>
            </a:r>
            <a:endParaRPr sz="1350" dirty="0">
              <a:latin typeface="Calibri"/>
              <a:cs typeface="Calibri"/>
            </a:endParaRPr>
          </a:p>
        </p:txBody>
      </p:sp>
      <p:sp>
        <p:nvSpPr>
          <p:cNvPr id="10" name="object 7"/>
          <p:cNvSpPr/>
          <p:nvPr/>
        </p:nvSpPr>
        <p:spPr>
          <a:xfrm>
            <a:off x="1027175" y="1985779"/>
            <a:ext cx="173736" cy="255716"/>
          </a:xfrm>
          <a:prstGeom prst="rect">
            <a:avLst/>
          </a:prstGeom>
          <a:blipFill>
            <a:blip r:embed="rId5" cstate="print"/>
            <a:stretch>
              <a:fillRect/>
            </a:stretch>
          </a:blipFill>
        </p:spPr>
        <p:txBody>
          <a:bodyPr wrap="square" lIns="0" tIns="0" rIns="0" bIns="0" rtlCol="0"/>
          <a:lstStyle/>
          <a:p>
            <a:endParaRPr dirty="0"/>
          </a:p>
        </p:txBody>
      </p:sp>
      <p:sp>
        <p:nvSpPr>
          <p:cNvPr id="11" name="object 8"/>
          <p:cNvSpPr/>
          <p:nvPr/>
        </p:nvSpPr>
        <p:spPr>
          <a:xfrm>
            <a:off x="1257300" y="1047391"/>
            <a:ext cx="1714500" cy="627875"/>
          </a:xfrm>
          <a:custGeom>
            <a:avLst/>
            <a:gdLst/>
            <a:ahLst/>
            <a:cxnLst/>
            <a:rect l="l" t="t" r="r" b="b"/>
            <a:pathLst>
              <a:path w="1714500" h="628650">
                <a:moveTo>
                  <a:pt x="1400175" y="0"/>
                </a:moveTo>
                <a:lnTo>
                  <a:pt x="0" y="0"/>
                </a:lnTo>
                <a:lnTo>
                  <a:pt x="0" y="628650"/>
                </a:lnTo>
                <a:lnTo>
                  <a:pt x="1400175" y="628650"/>
                </a:lnTo>
                <a:lnTo>
                  <a:pt x="1714500" y="314325"/>
                </a:lnTo>
                <a:lnTo>
                  <a:pt x="1400175" y="0"/>
                </a:lnTo>
                <a:close/>
              </a:path>
            </a:pathLst>
          </a:custGeom>
          <a:solidFill>
            <a:srgbClr val="00AF50"/>
          </a:solidFill>
        </p:spPr>
        <p:txBody>
          <a:bodyPr wrap="square" lIns="0" tIns="0" rIns="0" bIns="0" rtlCol="0"/>
          <a:lstStyle/>
          <a:p>
            <a:endParaRPr dirty="0"/>
          </a:p>
        </p:txBody>
      </p:sp>
      <p:sp>
        <p:nvSpPr>
          <p:cNvPr id="12" name="object 9"/>
          <p:cNvSpPr/>
          <p:nvPr/>
        </p:nvSpPr>
        <p:spPr>
          <a:xfrm>
            <a:off x="1257300" y="1047391"/>
            <a:ext cx="1714500" cy="627875"/>
          </a:xfrm>
          <a:custGeom>
            <a:avLst/>
            <a:gdLst/>
            <a:ahLst/>
            <a:cxnLst/>
            <a:rect l="l" t="t" r="r" b="b"/>
            <a:pathLst>
              <a:path w="1714500" h="628650">
                <a:moveTo>
                  <a:pt x="0" y="0"/>
                </a:moveTo>
                <a:lnTo>
                  <a:pt x="1400175" y="0"/>
                </a:lnTo>
                <a:lnTo>
                  <a:pt x="1714500" y="314325"/>
                </a:lnTo>
                <a:lnTo>
                  <a:pt x="1400175" y="628650"/>
                </a:lnTo>
                <a:lnTo>
                  <a:pt x="0" y="628650"/>
                </a:lnTo>
                <a:lnTo>
                  <a:pt x="0" y="0"/>
                </a:lnTo>
                <a:close/>
              </a:path>
            </a:pathLst>
          </a:custGeom>
          <a:ln w="3175">
            <a:solidFill>
              <a:srgbClr val="000000"/>
            </a:solidFill>
          </a:ln>
        </p:spPr>
        <p:txBody>
          <a:bodyPr wrap="square" lIns="0" tIns="0" rIns="0" bIns="0" rtlCol="0"/>
          <a:lstStyle/>
          <a:p>
            <a:endParaRPr dirty="0"/>
          </a:p>
        </p:txBody>
      </p:sp>
      <p:sp>
        <p:nvSpPr>
          <p:cNvPr id="13" name="object 10"/>
          <p:cNvSpPr txBox="1"/>
          <p:nvPr/>
        </p:nvSpPr>
        <p:spPr>
          <a:xfrm>
            <a:off x="1666113" y="1096354"/>
            <a:ext cx="740410" cy="100027"/>
          </a:xfrm>
          <a:prstGeom prst="rect">
            <a:avLst/>
          </a:prstGeom>
        </p:spPr>
        <p:txBody>
          <a:bodyPr vert="horz" wrap="square" lIns="0" tIns="0" rIns="0" bIns="0" rtlCol="0">
            <a:spAutoFit/>
          </a:bodyPr>
          <a:lstStyle/>
          <a:p>
            <a:pPr marL="12700">
              <a:lnSpc>
                <a:spcPct val="100000"/>
              </a:lnSpc>
            </a:pPr>
            <a:r>
              <a:rPr sz="650" b="1" spc="10" dirty="0">
                <a:solidFill>
                  <a:srgbClr val="07171E"/>
                </a:solidFill>
                <a:latin typeface="Calibri"/>
                <a:cs typeface="Calibri"/>
              </a:rPr>
              <a:t>P</a:t>
            </a:r>
            <a:r>
              <a:rPr sz="650" b="1" dirty="0">
                <a:solidFill>
                  <a:srgbClr val="07171E"/>
                </a:solidFill>
                <a:latin typeface="Calibri"/>
                <a:cs typeface="Calibri"/>
              </a:rPr>
              <a:t>er</a:t>
            </a:r>
            <a:r>
              <a:rPr sz="650" b="1" spc="10" dirty="0">
                <a:solidFill>
                  <a:srgbClr val="07171E"/>
                </a:solidFill>
                <a:latin typeface="Calibri"/>
                <a:cs typeface="Calibri"/>
              </a:rPr>
              <a:t>formanc</a:t>
            </a:r>
            <a:r>
              <a:rPr sz="650" b="1" spc="5" dirty="0">
                <a:solidFill>
                  <a:srgbClr val="07171E"/>
                </a:solidFill>
                <a:latin typeface="Calibri"/>
                <a:cs typeface="Calibri"/>
              </a:rPr>
              <a:t>e</a:t>
            </a:r>
            <a:r>
              <a:rPr sz="650" b="1" spc="-10" dirty="0">
                <a:solidFill>
                  <a:srgbClr val="07171E"/>
                </a:solidFill>
                <a:latin typeface="Calibri"/>
                <a:cs typeface="Calibri"/>
              </a:rPr>
              <a:t> I</a:t>
            </a:r>
            <a:r>
              <a:rPr sz="650" b="1" spc="10" dirty="0">
                <a:solidFill>
                  <a:srgbClr val="07171E"/>
                </a:solidFill>
                <a:latin typeface="Calibri"/>
                <a:cs typeface="Calibri"/>
              </a:rPr>
              <a:t>n</a:t>
            </a:r>
            <a:r>
              <a:rPr sz="650" b="1" dirty="0">
                <a:solidFill>
                  <a:srgbClr val="07171E"/>
                </a:solidFill>
                <a:latin typeface="Calibri"/>
                <a:cs typeface="Calibri"/>
              </a:rPr>
              <a:t>si</a:t>
            </a:r>
            <a:r>
              <a:rPr sz="650" b="1" spc="-5" dirty="0">
                <a:solidFill>
                  <a:srgbClr val="07171E"/>
                </a:solidFill>
                <a:latin typeface="Calibri"/>
                <a:cs typeface="Calibri"/>
              </a:rPr>
              <a:t>g</a:t>
            </a:r>
            <a:r>
              <a:rPr sz="650" b="1" spc="5" dirty="0">
                <a:solidFill>
                  <a:srgbClr val="07171E"/>
                </a:solidFill>
                <a:latin typeface="Calibri"/>
                <a:cs typeface="Calibri"/>
              </a:rPr>
              <a:t>ht</a:t>
            </a:r>
            <a:endParaRPr sz="650" dirty="0">
              <a:latin typeface="Calibri"/>
              <a:cs typeface="Calibri"/>
            </a:endParaRPr>
          </a:p>
        </p:txBody>
      </p:sp>
      <p:sp>
        <p:nvSpPr>
          <p:cNvPr id="14" name="object 12"/>
          <p:cNvSpPr/>
          <p:nvPr/>
        </p:nvSpPr>
        <p:spPr>
          <a:xfrm>
            <a:off x="1700276" y="1478583"/>
            <a:ext cx="708660" cy="162994"/>
          </a:xfrm>
          <a:custGeom>
            <a:avLst/>
            <a:gdLst/>
            <a:ahLst/>
            <a:cxnLst/>
            <a:rect l="l" t="t" r="r" b="b"/>
            <a:pathLst>
              <a:path w="708660" h="163194">
                <a:moveTo>
                  <a:pt x="0" y="162636"/>
                </a:moveTo>
                <a:lnTo>
                  <a:pt x="708444" y="162636"/>
                </a:lnTo>
                <a:lnTo>
                  <a:pt x="708444" y="0"/>
                </a:lnTo>
                <a:lnTo>
                  <a:pt x="0" y="0"/>
                </a:lnTo>
                <a:lnTo>
                  <a:pt x="0" y="162636"/>
                </a:lnTo>
                <a:close/>
              </a:path>
            </a:pathLst>
          </a:custGeom>
          <a:solidFill>
            <a:srgbClr val="C1F3B3"/>
          </a:solidFill>
        </p:spPr>
        <p:txBody>
          <a:bodyPr wrap="square" lIns="0" tIns="0" rIns="0" bIns="0" rtlCol="0"/>
          <a:lstStyle/>
          <a:p>
            <a:endParaRPr dirty="0"/>
          </a:p>
        </p:txBody>
      </p:sp>
      <p:sp>
        <p:nvSpPr>
          <p:cNvPr id="15" name="object 13"/>
          <p:cNvSpPr/>
          <p:nvPr/>
        </p:nvSpPr>
        <p:spPr>
          <a:xfrm>
            <a:off x="1788795" y="1478532"/>
            <a:ext cx="0" cy="162994"/>
          </a:xfrm>
          <a:custGeom>
            <a:avLst/>
            <a:gdLst/>
            <a:ahLst/>
            <a:cxnLst/>
            <a:rect l="l" t="t" r="r" b="b"/>
            <a:pathLst>
              <a:path h="163194">
                <a:moveTo>
                  <a:pt x="0" y="0"/>
                </a:moveTo>
                <a:lnTo>
                  <a:pt x="0" y="162687"/>
                </a:lnTo>
              </a:path>
            </a:pathLst>
          </a:custGeom>
          <a:ln w="3175">
            <a:solidFill>
              <a:srgbClr val="000000"/>
            </a:solidFill>
          </a:ln>
        </p:spPr>
        <p:txBody>
          <a:bodyPr wrap="square" lIns="0" tIns="0" rIns="0" bIns="0" rtlCol="0"/>
          <a:lstStyle/>
          <a:p>
            <a:endParaRPr dirty="0"/>
          </a:p>
        </p:txBody>
      </p:sp>
      <p:sp>
        <p:nvSpPr>
          <p:cNvPr id="16" name="object 14"/>
          <p:cNvSpPr/>
          <p:nvPr/>
        </p:nvSpPr>
        <p:spPr>
          <a:xfrm>
            <a:off x="2320163" y="1478532"/>
            <a:ext cx="0" cy="162994"/>
          </a:xfrm>
          <a:custGeom>
            <a:avLst/>
            <a:gdLst/>
            <a:ahLst/>
            <a:cxnLst/>
            <a:rect l="l" t="t" r="r" b="b"/>
            <a:pathLst>
              <a:path h="163194">
                <a:moveTo>
                  <a:pt x="0" y="0"/>
                </a:moveTo>
                <a:lnTo>
                  <a:pt x="0" y="162687"/>
                </a:lnTo>
              </a:path>
            </a:pathLst>
          </a:custGeom>
          <a:ln w="3175">
            <a:solidFill>
              <a:srgbClr val="000000"/>
            </a:solidFill>
          </a:ln>
        </p:spPr>
        <p:txBody>
          <a:bodyPr wrap="square" lIns="0" tIns="0" rIns="0" bIns="0" rtlCol="0"/>
          <a:lstStyle/>
          <a:p>
            <a:endParaRPr dirty="0"/>
          </a:p>
        </p:txBody>
      </p:sp>
      <p:sp>
        <p:nvSpPr>
          <p:cNvPr id="17" name="object 15"/>
          <p:cNvSpPr/>
          <p:nvPr/>
        </p:nvSpPr>
        <p:spPr>
          <a:xfrm>
            <a:off x="1700276" y="1478583"/>
            <a:ext cx="708660" cy="162994"/>
          </a:xfrm>
          <a:custGeom>
            <a:avLst/>
            <a:gdLst/>
            <a:ahLst/>
            <a:cxnLst/>
            <a:rect l="l" t="t" r="r" b="b"/>
            <a:pathLst>
              <a:path w="708660" h="163194">
                <a:moveTo>
                  <a:pt x="0" y="162636"/>
                </a:moveTo>
                <a:lnTo>
                  <a:pt x="708444" y="162636"/>
                </a:lnTo>
                <a:lnTo>
                  <a:pt x="708444" y="0"/>
                </a:lnTo>
                <a:lnTo>
                  <a:pt x="0" y="0"/>
                </a:lnTo>
                <a:lnTo>
                  <a:pt x="0" y="162636"/>
                </a:lnTo>
                <a:close/>
              </a:path>
            </a:pathLst>
          </a:custGeom>
          <a:ln w="3175">
            <a:solidFill>
              <a:srgbClr val="000000"/>
            </a:solidFill>
          </a:ln>
        </p:spPr>
        <p:txBody>
          <a:bodyPr wrap="square" lIns="0" tIns="0" rIns="0" bIns="0" rtlCol="0"/>
          <a:lstStyle/>
          <a:p>
            <a:endParaRPr dirty="0"/>
          </a:p>
        </p:txBody>
      </p:sp>
      <p:sp>
        <p:nvSpPr>
          <p:cNvPr id="18" name="object 16"/>
          <p:cNvSpPr txBox="1"/>
          <p:nvPr/>
        </p:nvSpPr>
        <p:spPr>
          <a:xfrm>
            <a:off x="1883410" y="1515443"/>
            <a:ext cx="341630" cy="92333"/>
          </a:xfrm>
          <a:prstGeom prst="rect">
            <a:avLst/>
          </a:prstGeom>
        </p:spPr>
        <p:txBody>
          <a:bodyPr vert="horz" wrap="square" lIns="0" tIns="0" rIns="0" bIns="0" rtlCol="0">
            <a:spAutoFit/>
          </a:bodyPr>
          <a:lstStyle/>
          <a:p>
            <a:pPr marL="12700">
              <a:lnSpc>
                <a:spcPct val="100000"/>
              </a:lnSpc>
            </a:pPr>
            <a:r>
              <a:rPr sz="600" spc="-10" dirty="0">
                <a:solidFill>
                  <a:srgbClr val="394871"/>
                </a:solidFill>
                <a:latin typeface="Calibri"/>
                <a:cs typeface="Calibri"/>
              </a:rPr>
              <a:t>D</a:t>
            </a:r>
            <a:r>
              <a:rPr sz="600" spc="-5" dirty="0">
                <a:solidFill>
                  <a:srgbClr val="394871"/>
                </a:solidFill>
                <a:latin typeface="Calibri"/>
                <a:cs typeface="Calibri"/>
              </a:rPr>
              <a:t>a</a:t>
            </a:r>
            <a:r>
              <a:rPr sz="600" spc="-15" dirty="0">
                <a:solidFill>
                  <a:srgbClr val="394871"/>
                </a:solidFill>
                <a:latin typeface="Calibri"/>
                <a:cs typeface="Calibri"/>
              </a:rPr>
              <a:t>t</a:t>
            </a:r>
            <a:r>
              <a:rPr sz="600" dirty="0">
                <a:solidFill>
                  <a:srgbClr val="394871"/>
                </a:solidFill>
                <a:latin typeface="Calibri"/>
                <a:cs typeface="Calibri"/>
              </a:rPr>
              <a:t>a</a:t>
            </a:r>
            <a:r>
              <a:rPr sz="600" spc="-5" dirty="0">
                <a:solidFill>
                  <a:srgbClr val="394871"/>
                </a:solidFill>
                <a:latin typeface="Calibri"/>
                <a:cs typeface="Calibri"/>
              </a:rPr>
              <a:t>b</a:t>
            </a:r>
            <a:r>
              <a:rPr sz="600" dirty="0">
                <a:solidFill>
                  <a:srgbClr val="394871"/>
                </a:solidFill>
                <a:latin typeface="Calibri"/>
                <a:cs typeface="Calibri"/>
              </a:rPr>
              <a:t>a</a:t>
            </a:r>
            <a:r>
              <a:rPr sz="600" spc="5" dirty="0">
                <a:solidFill>
                  <a:srgbClr val="394871"/>
                </a:solidFill>
                <a:latin typeface="Calibri"/>
                <a:cs typeface="Calibri"/>
              </a:rPr>
              <a:t>s</a:t>
            </a:r>
            <a:r>
              <a:rPr sz="600" spc="-20" dirty="0">
                <a:solidFill>
                  <a:srgbClr val="394871"/>
                </a:solidFill>
                <a:latin typeface="Calibri"/>
                <a:cs typeface="Calibri"/>
              </a:rPr>
              <a:t>e</a:t>
            </a:r>
            <a:r>
              <a:rPr sz="600" dirty="0">
                <a:solidFill>
                  <a:srgbClr val="394871"/>
                </a:solidFill>
                <a:latin typeface="Calibri"/>
                <a:cs typeface="Calibri"/>
              </a:rPr>
              <a:t>s</a:t>
            </a:r>
            <a:endParaRPr sz="600" dirty="0">
              <a:latin typeface="Calibri"/>
              <a:cs typeface="Calibri"/>
            </a:endParaRPr>
          </a:p>
        </p:txBody>
      </p:sp>
      <p:sp>
        <p:nvSpPr>
          <p:cNvPr id="19" name="object 17"/>
          <p:cNvSpPr/>
          <p:nvPr/>
        </p:nvSpPr>
        <p:spPr>
          <a:xfrm>
            <a:off x="1266329" y="4368393"/>
            <a:ext cx="822960" cy="342477"/>
          </a:xfrm>
          <a:custGeom>
            <a:avLst/>
            <a:gdLst/>
            <a:ahLst/>
            <a:cxnLst/>
            <a:rect l="l" t="t" r="r" b="b"/>
            <a:pathLst>
              <a:path w="822960" h="342900">
                <a:moveTo>
                  <a:pt x="651497" y="0"/>
                </a:moveTo>
                <a:lnTo>
                  <a:pt x="0" y="0"/>
                </a:lnTo>
                <a:lnTo>
                  <a:pt x="0" y="342900"/>
                </a:lnTo>
                <a:lnTo>
                  <a:pt x="651497" y="342900"/>
                </a:lnTo>
                <a:lnTo>
                  <a:pt x="822947" y="171450"/>
                </a:lnTo>
                <a:lnTo>
                  <a:pt x="651497" y="0"/>
                </a:lnTo>
                <a:close/>
              </a:path>
            </a:pathLst>
          </a:custGeom>
          <a:solidFill>
            <a:srgbClr val="FFFF00"/>
          </a:solidFill>
        </p:spPr>
        <p:txBody>
          <a:bodyPr wrap="square" lIns="0" tIns="0" rIns="0" bIns="0" rtlCol="0"/>
          <a:lstStyle/>
          <a:p>
            <a:endParaRPr dirty="0"/>
          </a:p>
        </p:txBody>
      </p:sp>
      <p:sp>
        <p:nvSpPr>
          <p:cNvPr id="20" name="object 18"/>
          <p:cNvSpPr/>
          <p:nvPr/>
        </p:nvSpPr>
        <p:spPr>
          <a:xfrm>
            <a:off x="1266329" y="4368393"/>
            <a:ext cx="822960" cy="342477"/>
          </a:xfrm>
          <a:custGeom>
            <a:avLst/>
            <a:gdLst/>
            <a:ahLst/>
            <a:cxnLst/>
            <a:rect l="l" t="t" r="r" b="b"/>
            <a:pathLst>
              <a:path w="822960" h="342900">
                <a:moveTo>
                  <a:pt x="0" y="0"/>
                </a:moveTo>
                <a:lnTo>
                  <a:pt x="651497" y="0"/>
                </a:lnTo>
                <a:lnTo>
                  <a:pt x="822947" y="171450"/>
                </a:lnTo>
                <a:lnTo>
                  <a:pt x="651497" y="342900"/>
                </a:lnTo>
                <a:lnTo>
                  <a:pt x="0" y="342900"/>
                </a:lnTo>
                <a:lnTo>
                  <a:pt x="0" y="0"/>
                </a:lnTo>
                <a:close/>
              </a:path>
            </a:pathLst>
          </a:custGeom>
          <a:ln w="3175">
            <a:solidFill>
              <a:srgbClr val="000000"/>
            </a:solidFill>
          </a:ln>
        </p:spPr>
        <p:txBody>
          <a:bodyPr wrap="square" lIns="0" tIns="0" rIns="0" bIns="0" rtlCol="0"/>
          <a:lstStyle/>
          <a:p>
            <a:endParaRPr dirty="0"/>
          </a:p>
        </p:txBody>
      </p:sp>
      <p:sp>
        <p:nvSpPr>
          <p:cNvPr id="21" name="object 19"/>
          <p:cNvSpPr txBox="1"/>
          <p:nvPr/>
        </p:nvSpPr>
        <p:spPr>
          <a:xfrm>
            <a:off x="1523746" y="4493424"/>
            <a:ext cx="222250" cy="100027"/>
          </a:xfrm>
          <a:prstGeom prst="rect">
            <a:avLst/>
          </a:prstGeom>
        </p:spPr>
        <p:txBody>
          <a:bodyPr vert="horz" wrap="square" lIns="0" tIns="0" rIns="0" bIns="0" rtlCol="0">
            <a:spAutoFit/>
          </a:bodyPr>
          <a:lstStyle/>
          <a:p>
            <a:pPr marL="12700">
              <a:lnSpc>
                <a:spcPct val="100000"/>
              </a:lnSpc>
            </a:pPr>
            <a:r>
              <a:rPr sz="650" b="1" spc="15" dirty="0">
                <a:solidFill>
                  <a:srgbClr val="07171E"/>
                </a:solidFill>
                <a:latin typeface="Calibri"/>
                <a:cs typeface="Calibri"/>
              </a:rPr>
              <a:t>B</a:t>
            </a:r>
            <a:r>
              <a:rPr sz="650" b="1" dirty="0">
                <a:solidFill>
                  <a:srgbClr val="07171E"/>
                </a:solidFill>
                <a:latin typeface="Calibri"/>
                <a:cs typeface="Calibri"/>
              </a:rPr>
              <a:t>M</a:t>
            </a:r>
            <a:r>
              <a:rPr sz="650" b="1" spc="15" dirty="0">
                <a:solidFill>
                  <a:srgbClr val="07171E"/>
                </a:solidFill>
                <a:latin typeface="Calibri"/>
                <a:cs typeface="Calibri"/>
              </a:rPr>
              <a:t>M</a:t>
            </a:r>
            <a:endParaRPr sz="650" dirty="0">
              <a:latin typeface="Calibri"/>
              <a:cs typeface="Calibri"/>
            </a:endParaRPr>
          </a:p>
        </p:txBody>
      </p:sp>
      <p:sp>
        <p:nvSpPr>
          <p:cNvPr id="22" name="object 20"/>
          <p:cNvSpPr/>
          <p:nvPr/>
        </p:nvSpPr>
        <p:spPr>
          <a:xfrm>
            <a:off x="1273428" y="3467564"/>
            <a:ext cx="822960" cy="342477"/>
          </a:xfrm>
          <a:custGeom>
            <a:avLst/>
            <a:gdLst/>
            <a:ahLst/>
            <a:cxnLst/>
            <a:rect l="l" t="t" r="r" b="b"/>
            <a:pathLst>
              <a:path w="822960" h="342900">
                <a:moveTo>
                  <a:pt x="651510" y="0"/>
                </a:moveTo>
                <a:lnTo>
                  <a:pt x="0" y="0"/>
                </a:lnTo>
                <a:lnTo>
                  <a:pt x="0" y="342900"/>
                </a:lnTo>
                <a:lnTo>
                  <a:pt x="651510" y="342900"/>
                </a:lnTo>
                <a:lnTo>
                  <a:pt x="822960" y="171450"/>
                </a:lnTo>
                <a:lnTo>
                  <a:pt x="651510" y="0"/>
                </a:lnTo>
                <a:close/>
              </a:path>
            </a:pathLst>
          </a:custGeom>
          <a:solidFill>
            <a:srgbClr val="FFFF00"/>
          </a:solidFill>
        </p:spPr>
        <p:txBody>
          <a:bodyPr wrap="square" lIns="0" tIns="0" rIns="0" bIns="0" rtlCol="0"/>
          <a:lstStyle/>
          <a:p>
            <a:endParaRPr dirty="0"/>
          </a:p>
        </p:txBody>
      </p:sp>
      <p:sp>
        <p:nvSpPr>
          <p:cNvPr id="23" name="object 21"/>
          <p:cNvSpPr/>
          <p:nvPr/>
        </p:nvSpPr>
        <p:spPr>
          <a:xfrm>
            <a:off x="1273428" y="3467564"/>
            <a:ext cx="822960" cy="342477"/>
          </a:xfrm>
          <a:custGeom>
            <a:avLst/>
            <a:gdLst/>
            <a:ahLst/>
            <a:cxnLst/>
            <a:rect l="l" t="t" r="r" b="b"/>
            <a:pathLst>
              <a:path w="822960" h="342900">
                <a:moveTo>
                  <a:pt x="0" y="0"/>
                </a:moveTo>
                <a:lnTo>
                  <a:pt x="651510" y="0"/>
                </a:lnTo>
                <a:lnTo>
                  <a:pt x="822960" y="171450"/>
                </a:lnTo>
                <a:lnTo>
                  <a:pt x="651510" y="342900"/>
                </a:lnTo>
                <a:lnTo>
                  <a:pt x="0" y="342900"/>
                </a:lnTo>
                <a:lnTo>
                  <a:pt x="0" y="0"/>
                </a:lnTo>
                <a:close/>
              </a:path>
            </a:pathLst>
          </a:custGeom>
          <a:ln w="3175">
            <a:solidFill>
              <a:srgbClr val="000000"/>
            </a:solidFill>
          </a:ln>
        </p:spPr>
        <p:txBody>
          <a:bodyPr wrap="square" lIns="0" tIns="0" rIns="0" bIns="0" rtlCol="0"/>
          <a:lstStyle/>
          <a:p>
            <a:endParaRPr dirty="0"/>
          </a:p>
        </p:txBody>
      </p:sp>
      <p:sp>
        <p:nvSpPr>
          <p:cNvPr id="24" name="object 22"/>
          <p:cNvSpPr txBox="1"/>
          <p:nvPr/>
        </p:nvSpPr>
        <p:spPr>
          <a:xfrm>
            <a:off x="1439672" y="3591997"/>
            <a:ext cx="403860" cy="100027"/>
          </a:xfrm>
          <a:prstGeom prst="rect">
            <a:avLst/>
          </a:prstGeom>
        </p:spPr>
        <p:txBody>
          <a:bodyPr vert="horz" wrap="square" lIns="0" tIns="0" rIns="0" bIns="0" rtlCol="0">
            <a:spAutoFit/>
          </a:bodyPr>
          <a:lstStyle/>
          <a:p>
            <a:pPr marL="12700">
              <a:lnSpc>
                <a:spcPct val="100000"/>
              </a:lnSpc>
            </a:pPr>
            <a:r>
              <a:rPr sz="650" b="1" spc="15" dirty="0">
                <a:solidFill>
                  <a:srgbClr val="07171E"/>
                </a:solidFill>
                <a:latin typeface="Calibri"/>
                <a:cs typeface="Calibri"/>
              </a:rPr>
              <a:t>D</a:t>
            </a:r>
            <a:r>
              <a:rPr sz="650" b="1" spc="-5" dirty="0">
                <a:solidFill>
                  <a:srgbClr val="07171E"/>
                </a:solidFill>
                <a:latin typeface="Calibri"/>
                <a:cs typeface="Calibri"/>
              </a:rPr>
              <a:t>y</a:t>
            </a:r>
            <a:r>
              <a:rPr sz="650" b="1" spc="10" dirty="0">
                <a:solidFill>
                  <a:srgbClr val="07171E"/>
                </a:solidFill>
                <a:latin typeface="Calibri"/>
                <a:cs typeface="Calibri"/>
              </a:rPr>
              <a:t>naT</a:t>
            </a:r>
            <a:r>
              <a:rPr sz="650" b="1" dirty="0">
                <a:solidFill>
                  <a:srgbClr val="07171E"/>
                </a:solidFill>
                <a:latin typeface="Calibri"/>
                <a:cs typeface="Calibri"/>
              </a:rPr>
              <a:t>r</a:t>
            </a:r>
            <a:r>
              <a:rPr sz="650" b="1" spc="10" dirty="0">
                <a:solidFill>
                  <a:srgbClr val="07171E"/>
                </a:solidFill>
                <a:latin typeface="Calibri"/>
                <a:cs typeface="Calibri"/>
              </a:rPr>
              <a:t>ac</a:t>
            </a:r>
            <a:r>
              <a:rPr sz="650" b="1" spc="5" dirty="0">
                <a:solidFill>
                  <a:srgbClr val="07171E"/>
                </a:solidFill>
                <a:latin typeface="Calibri"/>
                <a:cs typeface="Calibri"/>
              </a:rPr>
              <a:t>e</a:t>
            </a:r>
            <a:endParaRPr sz="650" dirty="0">
              <a:latin typeface="Calibri"/>
              <a:cs typeface="Calibri"/>
            </a:endParaRPr>
          </a:p>
        </p:txBody>
      </p:sp>
      <p:sp>
        <p:nvSpPr>
          <p:cNvPr id="25" name="object 23"/>
          <p:cNvSpPr/>
          <p:nvPr/>
        </p:nvSpPr>
        <p:spPr>
          <a:xfrm>
            <a:off x="1273428" y="3924200"/>
            <a:ext cx="822960" cy="342477"/>
          </a:xfrm>
          <a:custGeom>
            <a:avLst/>
            <a:gdLst/>
            <a:ahLst/>
            <a:cxnLst/>
            <a:rect l="l" t="t" r="r" b="b"/>
            <a:pathLst>
              <a:path w="822960" h="342900">
                <a:moveTo>
                  <a:pt x="651510" y="0"/>
                </a:moveTo>
                <a:lnTo>
                  <a:pt x="0" y="0"/>
                </a:lnTo>
                <a:lnTo>
                  <a:pt x="0" y="342900"/>
                </a:lnTo>
                <a:lnTo>
                  <a:pt x="651510" y="342900"/>
                </a:lnTo>
                <a:lnTo>
                  <a:pt x="822960" y="171450"/>
                </a:lnTo>
                <a:lnTo>
                  <a:pt x="651510" y="0"/>
                </a:lnTo>
                <a:close/>
              </a:path>
            </a:pathLst>
          </a:custGeom>
          <a:solidFill>
            <a:srgbClr val="FFFF00"/>
          </a:solidFill>
        </p:spPr>
        <p:txBody>
          <a:bodyPr wrap="square" lIns="0" tIns="0" rIns="0" bIns="0" rtlCol="0"/>
          <a:lstStyle/>
          <a:p>
            <a:endParaRPr dirty="0"/>
          </a:p>
        </p:txBody>
      </p:sp>
      <p:sp>
        <p:nvSpPr>
          <p:cNvPr id="26" name="object 24"/>
          <p:cNvSpPr/>
          <p:nvPr/>
        </p:nvSpPr>
        <p:spPr>
          <a:xfrm>
            <a:off x="1273428" y="3924200"/>
            <a:ext cx="822960" cy="342477"/>
          </a:xfrm>
          <a:custGeom>
            <a:avLst/>
            <a:gdLst/>
            <a:ahLst/>
            <a:cxnLst/>
            <a:rect l="l" t="t" r="r" b="b"/>
            <a:pathLst>
              <a:path w="822960" h="342900">
                <a:moveTo>
                  <a:pt x="0" y="0"/>
                </a:moveTo>
                <a:lnTo>
                  <a:pt x="651510" y="0"/>
                </a:lnTo>
                <a:lnTo>
                  <a:pt x="822960" y="171450"/>
                </a:lnTo>
                <a:lnTo>
                  <a:pt x="651510" y="342900"/>
                </a:lnTo>
                <a:lnTo>
                  <a:pt x="0" y="342900"/>
                </a:lnTo>
                <a:lnTo>
                  <a:pt x="0" y="0"/>
                </a:lnTo>
                <a:close/>
              </a:path>
            </a:pathLst>
          </a:custGeom>
          <a:ln w="3175">
            <a:solidFill>
              <a:srgbClr val="000000"/>
            </a:solidFill>
          </a:ln>
        </p:spPr>
        <p:txBody>
          <a:bodyPr wrap="square" lIns="0" tIns="0" rIns="0" bIns="0" rtlCol="0"/>
          <a:lstStyle/>
          <a:p>
            <a:endParaRPr dirty="0"/>
          </a:p>
        </p:txBody>
      </p:sp>
      <p:sp>
        <p:nvSpPr>
          <p:cNvPr id="27" name="object 25"/>
          <p:cNvSpPr txBox="1"/>
          <p:nvPr/>
        </p:nvSpPr>
        <p:spPr>
          <a:xfrm>
            <a:off x="1491488" y="4048964"/>
            <a:ext cx="303530" cy="100027"/>
          </a:xfrm>
          <a:prstGeom prst="rect">
            <a:avLst/>
          </a:prstGeom>
        </p:spPr>
        <p:txBody>
          <a:bodyPr vert="horz" wrap="square" lIns="0" tIns="0" rIns="0" bIns="0" rtlCol="0">
            <a:spAutoFit/>
          </a:bodyPr>
          <a:lstStyle/>
          <a:p>
            <a:pPr marL="12700">
              <a:lnSpc>
                <a:spcPct val="100000"/>
              </a:lnSpc>
            </a:pPr>
            <a:r>
              <a:rPr sz="650" b="1" spc="10" dirty="0">
                <a:solidFill>
                  <a:srgbClr val="07171E"/>
                </a:solidFill>
                <a:latin typeface="Calibri"/>
                <a:cs typeface="Calibri"/>
              </a:rPr>
              <a:t>CA</a:t>
            </a:r>
            <a:r>
              <a:rPr sz="650" b="1" spc="20" dirty="0">
                <a:solidFill>
                  <a:srgbClr val="07171E"/>
                </a:solidFill>
                <a:latin typeface="Calibri"/>
                <a:cs typeface="Calibri"/>
              </a:rPr>
              <a:t> </a:t>
            </a:r>
            <a:r>
              <a:rPr sz="650" b="1" spc="5" dirty="0">
                <a:solidFill>
                  <a:srgbClr val="07171E"/>
                </a:solidFill>
                <a:latin typeface="Calibri"/>
                <a:cs typeface="Calibri"/>
              </a:rPr>
              <a:t>Wily</a:t>
            </a:r>
            <a:endParaRPr sz="650" dirty="0">
              <a:latin typeface="Calibri"/>
              <a:cs typeface="Calibri"/>
            </a:endParaRPr>
          </a:p>
        </p:txBody>
      </p:sp>
      <p:sp>
        <p:nvSpPr>
          <p:cNvPr id="28" name="object 26"/>
          <p:cNvSpPr/>
          <p:nvPr/>
        </p:nvSpPr>
        <p:spPr>
          <a:xfrm>
            <a:off x="2148839" y="3019933"/>
            <a:ext cx="822960" cy="342477"/>
          </a:xfrm>
          <a:custGeom>
            <a:avLst/>
            <a:gdLst/>
            <a:ahLst/>
            <a:cxnLst/>
            <a:rect l="l" t="t" r="r" b="b"/>
            <a:pathLst>
              <a:path w="822960" h="342900">
                <a:moveTo>
                  <a:pt x="651510" y="0"/>
                </a:moveTo>
                <a:lnTo>
                  <a:pt x="0" y="0"/>
                </a:lnTo>
                <a:lnTo>
                  <a:pt x="0" y="342900"/>
                </a:lnTo>
                <a:lnTo>
                  <a:pt x="651510" y="342900"/>
                </a:lnTo>
                <a:lnTo>
                  <a:pt x="822960" y="171450"/>
                </a:lnTo>
                <a:lnTo>
                  <a:pt x="651510" y="0"/>
                </a:lnTo>
                <a:close/>
              </a:path>
            </a:pathLst>
          </a:custGeom>
          <a:solidFill>
            <a:srgbClr val="FFFF00"/>
          </a:solidFill>
        </p:spPr>
        <p:txBody>
          <a:bodyPr wrap="square" lIns="0" tIns="0" rIns="0" bIns="0" rtlCol="0"/>
          <a:lstStyle/>
          <a:p>
            <a:endParaRPr dirty="0"/>
          </a:p>
        </p:txBody>
      </p:sp>
      <p:sp>
        <p:nvSpPr>
          <p:cNvPr id="29" name="object 27"/>
          <p:cNvSpPr/>
          <p:nvPr/>
        </p:nvSpPr>
        <p:spPr>
          <a:xfrm>
            <a:off x="2148839" y="3019933"/>
            <a:ext cx="822960" cy="342477"/>
          </a:xfrm>
          <a:custGeom>
            <a:avLst/>
            <a:gdLst/>
            <a:ahLst/>
            <a:cxnLst/>
            <a:rect l="l" t="t" r="r" b="b"/>
            <a:pathLst>
              <a:path w="822960" h="342900">
                <a:moveTo>
                  <a:pt x="0" y="0"/>
                </a:moveTo>
                <a:lnTo>
                  <a:pt x="651510" y="0"/>
                </a:lnTo>
                <a:lnTo>
                  <a:pt x="822960" y="171450"/>
                </a:lnTo>
                <a:lnTo>
                  <a:pt x="651510" y="342900"/>
                </a:lnTo>
                <a:lnTo>
                  <a:pt x="0" y="342900"/>
                </a:lnTo>
                <a:lnTo>
                  <a:pt x="0" y="0"/>
                </a:lnTo>
                <a:close/>
              </a:path>
            </a:pathLst>
          </a:custGeom>
          <a:ln w="3175">
            <a:solidFill>
              <a:srgbClr val="000000"/>
            </a:solidFill>
          </a:ln>
        </p:spPr>
        <p:txBody>
          <a:bodyPr wrap="square" lIns="0" tIns="0" rIns="0" bIns="0" rtlCol="0"/>
          <a:lstStyle/>
          <a:p>
            <a:endParaRPr dirty="0"/>
          </a:p>
        </p:txBody>
      </p:sp>
      <p:sp>
        <p:nvSpPr>
          <p:cNvPr id="30" name="object 28"/>
          <p:cNvSpPr txBox="1"/>
          <p:nvPr/>
        </p:nvSpPr>
        <p:spPr>
          <a:xfrm>
            <a:off x="2385188" y="3144240"/>
            <a:ext cx="267335" cy="100027"/>
          </a:xfrm>
          <a:prstGeom prst="rect">
            <a:avLst/>
          </a:prstGeom>
        </p:spPr>
        <p:txBody>
          <a:bodyPr vert="horz" wrap="square" lIns="0" tIns="0" rIns="0" bIns="0" rtlCol="0">
            <a:spAutoFit/>
          </a:bodyPr>
          <a:lstStyle/>
          <a:p>
            <a:pPr marL="12700">
              <a:lnSpc>
                <a:spcPct val="100000"/>
              </a:lnSpc>
            </a:pPr>
            <a:r>
              <a:rPr sz="650" b="1" dirty="0">
                <a:solidFill>
                  <a:srgbClr val="07171E"/>
                </a:solidFill>
                <a:latin typeface="Calibri"/>
                <a:cs typeface="Calibri"/>
              </a:rPr>
              <a:t>NM</a:t>
            </a:r>
            <a:r>
              <a:rPr sz="650" b="1" spc="5" dirty="0">
                <a:solidFill>
                  <a:srgbClr val="07171E"/>
                </a:solidFill>
                <a:latin typeface="Calibri"/>
                <a:cs typeface="Calibri"/>
              </a:rPr>
              <a:t>ON</a:t>
            </a:r>
            <a:endParaRPr sz="650" dirty="0">
              <a:latin typeface="Calibri"/>
              <a:cs typeface="Calibri"/>
            </a:endParaRPr>
          </a:p>
        </p:txBody>
      </p:sp>
      <p:sp>
        <p:nvSpPr>
          <p:cNvPr id="31" name="object 29"/>
          <p:cNvSpPr/>
          <p:nvPr/>
        </p:nvSpPr>
        <p:spPr>
          <a:xfrm>
            <a:off x="1273428" y="3013083"/>
            <a:ext cx="822960" cy="342477"/>
          </a:xfrm>
          <a:custGeom>
            <a:avLst/>
            <a:gdLst/>
            <a:ahLst/>
            <a:cxnLst/>
            <a:rect l="l" t="t" r="r" b="b"/>
            <a:pathLst>
              <a:path w="822960" h="342900">
                <a:moveTo>
                  <a:pt x="651510" y="0"/>
                </a:moveTo>
                <a:lnTo>
                  <a:pt x="0" y="0"/>
                </a:lnTo>
                <a:lnTo>
                  <a:pt x="0" y="342900"/>
                </a:lnTo>
                <a:lnTo>
                  <a:pt x="651510" y="342900"/>
                </a:lnTo>
                <a:lnTo>
                  <a:pt x="822960" y="171450"/>
                </a:lnTo>
                <a:lnTo>
                  <a:pt x="651510" y="0"/>
                </a:lnTo>
                <a:close/>
              </a:path>
            </a:pathLst>
          </a:custGeom>
          <a:solidFill>
            <a:srgbClr val="00AF50"/>
          </a:solidFill>
        </p:spPr>
        <p:txBody>
          <a:bodyPr wrap="square" lIns="0" tIns="0" rIns="0" bIns="0" rtlCol="0"/>
          <a:lstStyle/>
          <a:p>
            <a:endParaRPr dirty="0"/>
          </a:p>
        </p:txBody>
      </p:sp>
      <p:sp>
        <p:nvSpPr>
          <p:cNvPr id="32" name="object 30"/>
          <p:cNvSpPr/>
          <p:nvPr/>
        </p:nvSpPr>
        <p:spPr>
          <a:xfrm>
            <a:off x="1273428" y="3013083"/>
            <a:ext cx="822960" cy="342477"/>
          </a:xfrm>
          <a:custGeom>
            <a:avLst/>
            <a:gdLst/>
            <a:ahLst/>
            <a:cxnLst/>
            <a:rect l="l" t="t" r="r" b="b"/>
            <a:pathLst>
              <a:path w="822960" h="342900">
                <a:moveTo>
                  <a:pt x="0" y="0"/>
                </a:moveTo>
                <a:lnTo>
                  <a:pt x="651510" y="0"/>
                </a:lnTo>
                <a:lnTo>
                  <a:pt x="822960" y="171450"/>
                </a:lnTo>
                <a:lnTo>
                  <a:pt x="651510" y="342900"/>
                </a:lnTo>
                <a:lnTo>
                  <a:pt x="0" y="342900"/>
                </a:lnTo>
                <a:lnTo>
                  <a:pt x="0" y="0"/>
                </a:lnTo>
                <a:close/>
              </a:path>
            </a:pathLst>
          </a:custGeom>
          <a:ln w="3175">
            <a:solidFill>
              <a:srgbClr val="000000"/>
            </a:solidFill>
          </a:ln>
        </p:spPr>
        <p:txBody>
          <a:bodyPr wrap="square" lIns="0" tIns="0" rIns="0" bIns="0" rtlCol="0"/>
          <a:lstStyle/>
          <a:p>
            <a:endParaRPr dirty="0"/>
          </a:p>
        </p:txBody>
      </p:sp>
      <p:sp>
        <p:nvSpPr>
          <p:cNvPr id="33" name="object 31"/>
          <p:cNvSpPr txBox="1"/>
          <p:nvPr/>
        </p:nvSpPr>
        <p:spPr>
          <a:xfrm>
            <a:off x="1534162" y="3137518"/>
            <a:ext cx="219075" cy="100027"/>
          </a:xfrm>
          <a:prstGeom prst="rect">
            <a:avLst/>
          </a:prstGeom>
        </p:spPr>
        <p:txBody>
          <a:bodyPr vert="horz" wrap="square" lIns="0" tIns="0" rIns="0" bIns="0" rtlCol="0">
            <a:spAutoFit/>
          </a:bodyPr>
          <a:lstStyle/>
          <a:p>
            <a:pPr marL="12700">
              <a:lnSpc>
                <a:spcPct val="100000"/>
              </a:lnSpc>
            </a:pPr>
            <a:r>
              <a:rPr sz="650" b="1" spc="10" dirty="0">
                <a:solidFill>
                  <a:srgbClr val="07171E"/>
                </a:solidFill>
                <a:latin typeface="Calibri"/>
                <a:cs typeface="Calibri"/>
              </a:rPr>
              <a:t>C</a:t>
            </a:r>
            <a:r>
              <a:rPr sz="650" b="1" dirty="0">
                <a:solidFill>
                  <a:srgbClr val="07171E"/>
                </a:solidFill>
                <a:latin typeface="Calibri"/>
                <a:cs typeface="Calibri"/>
              </a:rPr>
              <a:t>M</a:t>
            </a:r>
            <a:r>
              <a:rPr sz="650" b="1" spc="15" dirty="0">
                <a:solidFill>
                  <a:srgbClr val="07171E"/>
                </a:solidFill>
                <a:latin typeface="Calibri"/>
                <a:cs typeface="Calibri"/>
              </a:rPr>
              <a:t>M</a:t>
            </a:r>
            <a:endParaRPr sz="650" dirty="0">
              <a:latin typeface="Calibri"/>
              <a:cs typeface="Calibri"/>
            </a:endParaRPr>
          </a:p>
        </p:txBody>
      </p:sp>
      <p:sp>
        <p:nvSpPr>
          <p:cNvPr id="34" name="object 32"/>
          <p:cNvSpPr/>
          <p:nvPr/>
        </p:nvSpPr>
        <p:spPr>
          <a:xfrm>
            <a:off x="1257300" y="2554292"/>
            <a:ext cx="822960" cy="342477"/>
          </a:xfrm>
          <a:custGeom>
            <a:avLst/>
            <a:gdLst/>
            <a:ahLst/>
            <a:cxnLst/>
            <a:rect l="l" t="t" r="r" b="b"/>
            <a:pathLst>
              <a:path w="822960" h="342900">
                <a:moveTo>
                  <a:pt x="651510" y="0"/>
                </a:moveTo>
                <a:lnTo>
                  <a:pt x="0" y="0"/>
                </a:lnTo>
                <a:lnTo>
                  <a:pt x="0" y="342900"/>
                </a:lnTo>
                <a:lnTo>
                  <a:pt x="651510" y="342900"/>
                </a:lnTo>
                <a:lnTo>
                  <a:pt x="822960" y="171450"/>
                </a:lnTo>
                <a:lnTo>
                  <a:pt x="651510" y="0"/>
                </a:lnTo>
                <a:close/>
              </a:path>
            </a:pathLst>
          </a:custGeom>
          <a:solidFill>
            <a:srgbClr val="00AF50"/>
          </a:solidFill>
        </p:spPr>
        <p:txBody>
          <a:bodyPr wrap="square" lIns="0" tIns="0" rIns="0" bIns="0" rtlCol="0"/>
          <a:lstStyle/>
          <a:p>
            <a:endParaRPr dirty="0"/>
          </a:p>
        </p:txBody>
      </p:sp>
      <p:sp>
        <p:nvSpPr>
          <p:cNvPr id="35" name="object 33"/>
          <p:cNvSpPr/>
          <p:nvPr/>
        </p:nvSpPr>
        <p:spPr>
          <a:xfrm>
            <a:off x="1257300" y="2554292"/>
            <a:ext cx="822960" cy="342477"/>
          </a:xfrm>
          <a:custGeom>
            <a:avLst/>
            <a:gdLst/>
            <a:ahLst/>
            <a:cxnLst/>
            <a:rect l="l" t="t" r="r" b="b"/>
            <a:pathLst>
              <a:path w="822960" h="342900">
                <a:moveTo>
                  <a:pt x="0" y="0"/>
                </a:moveTo>
                <a:lnTo>
                  <a:pt x="651510" y="0"/>
                </a:lnTo>
                <a:lnTo>
                  <a:pt x="822960" y="171450"/>
                </a:lnTo>
                <a:lnTo>
                  <a:pt x="651510" y="342900"/>
                </a:lnTo>
                <a:lnTo>
                  <a:pt x="0" y="342900"/>
                </a:lnTo>
                <a:lnTo>
                  <a:pt x="0" y="0"/>
                </a:lnTo>
                <a:close/>
              </a:path>
            </a:pathLst>
          </a:custGeom>
          <a:ln w="3175">
            <a:solidFill>
              <a:srgbClr val="000000"/>
            </a:solidFill>
          </a:ln>
        </p:spPr>
        <p:txBody>
          <a:bodyPr wrap="square" lIns="0" tIns="0" rIns="0" bIns="0" rtlCol="0"/>
          <a:lstStyle/>
          <a:p>
            <a:endParaRPr dirty="0"/>
          </a:p>
        </p:txBody>
      </p:sp>
      <p:sp>
        <p:nvSpPr>
          <p:cNvPr id="36" name="object 34"/>
          <p:cNvSpPr txBox="1"/>
          <p:nvPr/>
        </p:nvSpPr>
        <p:spPr>
          <a:xfrm>
            <a:off x="1396113" y="2626972"/>
            <a:ext cx="460375" cy="210058"/>
          </a:xfrm>
          <a:prstGeom prst="rect">
            <a:avLst/>
          </a:prstGeom>
        </p:spPr>
        <p:txBody>
          <a:bodyPr vert="horz" wrap="square" lIns="0" tIns="0" rIns="0" bIns="0" rtlCol="0">
            <a:spAutoFit/>
          </a:bodyPr>
          <a:lstStyle/>
          <a:p>
            <a:pPr marL="118745" marR="5080" indent="-106680">
              <a:lnSpc>
                <a:spcPct val="104600"/>
              </a:lnSpc>
            </a:pPr>
            <a:r>
              <a:rPr sz="650" b="1" spc="15" dirty="0">
                <a:solidFill>
                  <a:srgbClr val="07171E"/>
                </a:solidFill>
                <a:latin typeface="Calibri"/>
                <a:cs typeface="Calibri"/>
              </a:rPr>
              <a:t>B</a:t>
            </a:r>
            <a:r>
              <a:rPr sz="650" b="1" dirty="0">
                <a:solidFill>
                  <a:srgbClr val="07171E"/>
                </a:solidFill>
                <a:latin typeface="Calibri"/>
                <a:cs typeface="Calibri"/>
              </a:rPr>
              <a:t>M</a:t>
            </a:r>
            <a:r>
              <a:rPr sz="650" b="1" spc="10" dirty="0">
                <a:solidFill>
                  <a:srgbClr val="07171E"/>
                </a:solidFill>
                <a:latin typeface="Calibri"/>
                <a:cs typeface="Calibri"/>
              </a:rPr>
              <a:t>C</a:t>
            </a:r>
            <a:r>
              <a:rPr sz="650" b="1" dirty="0">
                <a:solidFill>
                  <a:srgbClr val="07171E"/>
                </a:solidFill>
                <a:latin typeface="Calibri"/>
                <a:cs typeface="Calibri"/>
              </a:rPr>
              <a:t> </a:t>
            </a:r>
            <a:r>
              <a:rPr sz="650" b="1" spc="10" dirty="0">
                <a:solidFill>
                  <a:srgbClr val="07171E"/>
                </a:solidFill>
                <a:latin typeface="Calibri"/>
                <a:cs typeface="Calibri"/>
              </a:rPr>
              <a:t>At</a:t>
            </a:r>
            <a:r>
              <a:rPr sz="650" b="1" dirty="0">
                <a:solidFill>
                  <a:srgbClr val="07171E"/>
                </a:solidFill>
                <a:latin typeface="Calibri"/>
                <a:cs typeface="Calibri"/>
              </a:rPr>
              <a:t>r</a:t>
            </a:r>
            <a:r>
              <a:rPr sz="650" b="1" spc="10" dirty="0">
                <a:solidFill>
                  <a:srgbClr val="07171E"/>
                </a:solidFill>
                <a:latin typeface="Calibri"/>
                <a:cs typeface="Calibri"/>
              </a:rPr>
              <a:t>ium</a:t>
            </a:r>
            <a:r>
              <a:rPr sz="650" b="1" spc="5" dirty="0">
                <a:solidFill>
                  <a:srgbClr val="07171E"/>
                </a:solidFill>
                <a:latin typeface="Calibri"/>
                <a:cs typeface="Calibri"/>
              </a:rPr>
              <a:t> C</a:t>
            </a:r>
            <a:r>
              <a:rPr sz="650" b="1" dirty="0">
                <a:solidFill>
                  <a:srgbClr val="07171E"/>
                </a:solidFill>
                <a:latin typeface="Calibri"/>
                <a:cs typeface="Calibri"/>
              </a:rPr>
              <a:t>M</a:t>
            </a:r>
            <a:r>
              <a:rPr sz="650" b="1" spc="15" dirty="0">
                <a:solidFill>
                  <a:srgbClr val="07171E"/>
                </a:solidFill>
                <a:latin typeface="Calibri"/>
                <a:cs typeface="Calibri"/>
              </a:rPr>
              <a:t>D</a:t>
            </a:r>
            <a:r>
              <a:rPr sz="650" b="1" spc="10" dirty="0">
                <a:solidFill>
                  <a:srgbClr val="07171E"/>
                </a:solidFill>
                <a:latin typeface="Calibri"/>
                <a:cs typeface="Calibri"/>
              </a:rPr>
              <a:t>B</a:t>
            </a:r>
            <a:endParaRPr sz="650" dirty="0">
              <a:latin typeface="Calibri"/>
              <a:cs typeface="Calibri"/>
            </a:endParaRPr>
          </a:p>
        </p:txBody>
      </p:sp>
      <p:sp>
        <p:nvSpPr>
          <p:cNvPr id="37" name="object 35"/>
          <p:cNvSpPr/>
          <p:nvPr/>
        </p:nvSpPr>
        <p:spPr>
          <a:xfrm>
            <a:off x="1257300" y="1812258"/>
            <a:ext cx="1714500" cy="627875"/>
          </a:xfrm>
          <a:custGeom>
            <a:avLst/>
            <a:gdLst/>
            <a:ahLst/>
            <a:cxnLst/>
            <a:rect l="l" t="t" r="r" b="b"/>
            <a:pathLst>
              <a:path w="1714500" h="628650">
                <a:moveTo>
                  <a:pt x="1400175" y="0"/>
                </a:moveTo>
                <a:lnTo>
                  <a:pt x="0" y="0"/>
                </a:lnTo>
                <a:lnTo>
                  <a:pt x="0" y="628650"/>
                </a:lnTo>
                <a:lnTo>
                  <a:pt x="1400175" y="628650"/>
                </a:lnTo>
                <a:lnTo>
                  <a:pt x="1714500" y="314325"/>
                </a:lnTo>
                <a:lnTo>
                  <a:pt x="1400175" y="0"/>
                </a:lnTo>
                <a:close/>
              </a:path>
            </a:pathLst>
          </a:custGeom>
          <a:solidFill>
            <a:srgbClr val="FFFF00"/>
          </a:solidFill>
        </p:spPr>
        <p:txBody>
          <a:bodyPr wrap="square" lIns="0" tIns="0" rIns="0" bIns="0" rtlCol="0"/>
          <a:lstStyle/>
          <a:p>
            <a:endParaRPr dirty="0"/>
          </a:p>
        </p:txBody>
      </p:sp>
      <p:sp>
        <p:nvSpPr>
          <p:cNvPr id="38" name="object 36"/>
          <p:cNvSpPr/>
          <p:nvPr/>
        </p:nvSpPr>
        <p:spPr>
          <a:xfrm>
            <a:off x="1257300" y="1812258"/>
            <a:ext cx="1714500" cy="627875"/>
          </a:xfrm>
          <a:custGeom>
            <a:avLst/>
            <a:gdLst/>
            <a:ahLst/>
            <a:cxnLst/>
            <a:rect l="l" t="t" r="r" b="b"/>
            <a:pathLst>
              <a:path w="1714500" h="628650">
                <a:moveTo>
                  <a:pt x="0" y="0"/>
                </a:moveTo>
                <a:lnTo>
                  <a:pt x="1400175" y="0"/>
                </a:lnTo>
                <a:lnTo>
                  <a:pt x="1714500" y="314325"/>
                </a:lnTo>
                <a:lnTo>
                  <a:pt x="1400175" y="628650"/>
                </a:lnTo>
                <a:lnTo>
                  <a:pt x="0" y="628650"/>
                </a:lnTo>
                <a:lnTo>
                  <a:pt x="0" y="0"/>
                </a:lnTo>
                <a:close/>
              </a:path>
            </a:pathLst>
          </a:custGeom>
          <a:ln w="3175">
            <a:solidFill>
              <a:srgbClr val="000000"/>
            </a:solidFill>
          </a:ln>
        </p:spPr>
        <p:txBody>
          <a:bodyPr wrap="square" lIns="0" tIns="0" rIns="0" bIns="0" rtlCol="0"/>
          <a:lstStyle/>
          <a:p>
            <a:endParaRPr dirty="0"/>
          </a:p>
        </p:txBody>
      </p:sp>
      <p:sp>
        <p:nvSpPr>
          <p:cNvPr id="39" name="object 37"/>
          <p:cNvSpPr txBox="1"/>
          <p:nvPr/>
        </p:nvSpPr>
        <p:spPr>
          <a:xfrm>
            <a:off x="1522857" y="1861726"/>
            <a:ext cx="1024890" cy="100027"/>
          </a:xfrm>
          <a:prstGeom prst="rect">
            <a:avLst/>
          </a:prstGeom>
        </p:spPr>
        <p:txBody>
          <a:bodyPr vert="horz" wrap="square" lIns="0" tIns="0" rIns="0" bIns="0" rtlCol="0">
            <a:spAutoFit/>
          </a:bodyPr>
          <a:lstStyle/>
          <a:p>
            <a:pPr marL="12700">
              <a:lnSpc>
                <a:spcPct val="100000"/>
              </a:lnSpc>
            </a:pPr>
            <a:r>
              <a:rPr sz="650" b="1" spc="5" dirty="0">
                <a:solidFill>
                  <a:srgbClr val="07171E"/>
                </a:solidFill>
                <a:latin typeface="Calibri"/>
                <a:cs typeface="Calibri"/>
              </a:rPr>
              <a:t>Q</a:t>
            </a:r>
            <a:r>
              <a:rPr sz="650" b="1" spc="10" dirty="0">
                <a:solidFill>
                  <a:srgbClr val="07171E"/>
                </a:solidFill>
                <a:latin typeface="Calibri"/>
                <a:cs typeface="Calibri"/>
              </a:rPr>
              <a:t>u</a:t>
            </a:r>
            <a:r>
              <a:rPr sz="650" b="1" dirty="0">
                <a:solidFill>
                  <a:srgbClr val="07171E"/>
                </a:solidFill>
                <a:latin typeface="Calibri"/>
                <a:cs typeface="Calibri"/>
              </a:rPr>
              <a:t>es</a:t>
            </a:r>
            <a:r>
              <a:rPr sz="650" b="1" spc="5" dirty="0">
                <a:solidFill>
                  <a:srgbClr val="07171E"/>
                </a:solidFill>
                <a:latin typeface="Calibri"/>
                <a:cs typeface="Calibri"/>
              </a:rPr>
              <a:t>t</a:t>
            </a:r>
            <a:r>
              <a:rPr sz="650" b="1" spc="25" dirty="0">
                <a:solidFill>
                  <a:srgbClr val="07171E"/>
                </a:solidFill>
                <a:latin typeface="Calibri"/>
                <a:cs typeface="Calibri"/>
              </a:rPr>
              <a:t> </a:t>
            </a:r>
            <a:r>
              <a:rPr sz="650" b="1" spc="10" dirty="0">
                <a:solidFill>
                  <a:srgbClr val="07171E"/>
                </a:solidFill>
                <a:latin typeface="Calibri"/>
                <a:cs typeface="Calibri"/>
              </a:rPr>
              <a:t>P</a:t>
            </a:r>
            <a:r>
              <a:rPr sz="650" b="1" dirty="0">
                <a:solidFill>
                  <a:srgbClr val="07171E"/>
                </a:solidFill>
                <a:latin typeface="Calibri"/>
                <a:cs typeface="Calibri"/>
              </a:rPr>
              <a:t>er</a:t>
            </a:r>
            <a:r>
              <a:rPr sz="650" b="1" spc="10" dirty="0">
                <a:solidFill>
                  <a:srgbClr val="07171E"/>
                </a:solidFill>
                <a:latin typeface="Calibri"/>
                <a:cs typeface="Calibri"/>
              </a:rPr>
              <a:t>formanc</a:t>
            </a:r>
            <a:r>
              <a:rPr sz="650" b="1" spc="5" dirty="0">
                <a:solidFill>
                  <a:srgbClr val="07171E"/>
                </a:solidFill>
                <a:latin typeface="Calibri"/>
                <a:cs typeface="Calibri"/>
              </a:rPr>
              <a:t>e</a:t>
            </a:r>
            <a:r>
              <a:rPr sz="650" b="1" spc="-10" dirty="0">
                <a:solidFill>
                  <a:srgbClr val="07171E"/>
                </a:solidFill>
                <a:latin typeface="Calibri"/>
                <a:cs typeface="Calibri"/>
              </a:rPr>
              <a:t> </a:t>
            </a:r>
            <a:r>
              <a:rPr sz="650" b="1" spc="5" dirty="0">
                <a:solidFill>
                  <a:srgbClr val="07171E"/>
                </a:solidFill>
                <a:latin typeface="Calibri"/>
                <a:cs typeface="Calibri"/>
              </a:rPr>
              <a:t>Anal</a:t>
            </a:r>
            <a:r>
              <a:rPr sz="650" b="1" spc="-5" dirty="0">
                <a:solidFill>
                  <a:srgbClr val="07171E"/>
                </a:solidFill>
                <a:latin typeface="Calibri"/>
                <a:cs typeface="Calibri"/>
              </a:rPr>
              <a:t>y</a:t>
            </a:r>
            <a:r>
              <a:rPr sz="650" b="1" dirty="0">
                <a:solidFill>
                  <a:srgbClr val="07171E"/>
                </a:solidFill>
                <a:latin typeface="Calibri"/>
                <a:cs typeface="Calibri"/>
              </a:rPr>
              <a:t>s</a:t>
            </a:r>
            <a:r>
              <a:rPr sz="650" b="1" spc="5" dirty="0">
                <a:solidFill>
                  <a:srgbClr val="07171E"/>
                </a:solidFill>
                <a:latin typeface="Calibri"/>
                <a:cs typeface="Calibri"/>
              </a:rPr>
              <a:t>is</a:t>
            </a:r>
            <a:endParaRPr sz="650" dirty="0">
              <a:latin typeface="Calibri"/>
              <a:cs typeface="Calibri"/>
            </a:endParaRPr>
          </a:p>
        </p:txBody>
      </p:sp>
      <p:sp>
        <p:nvSpPr>
          <p:cNvPr id="40" name="object 38"/>
          <p:cNvSpPr/>
          <p:nvPr/>
        </p:nvSpPr>
        <p:spPr>
          <a:xfrm>
            <a:off x="1285875" y="2097655"/>
            <a:ext cx="457200" cy="171239"/>
          </a:xfrm>
          <a:custGeom>
            <a:avLst/>
            <a:gdLst/>
            <a:ahLst/>
            <a:cxnLst/>
            <a:rect l="l" t="t" r="r" b="b"/>
            <a:pathLst>
              <a:path w="457200" h="171450">
                <a:moveTo>
                  <a:pt x="0" y="171450"/>
                </a:moveTo>
                <a:lnTo>
                  <a:pt x="457200" y="171450"/>
                </a:lnTo>
                <a:lnTo>
                  <a:pt x="457200" y="0"/>
                </a:lnTo>
                <a:lnTo>
                  <a:pt x="0" y="0"/>
                </a:lnTo>
                <a:lnTo>
                  <a:pt x="0" y="171450"/>
                </a:lnTo>
                <a:close/>
              </a:path>
            </a:pathLst>
          </a:custGeom>
          <a:solidFill>
            <a:srgbClr val="FFFFAB"/>
          </a:solidFill>
        </p:spPr>
        <p:txBody>
          <a:bodyPr wrap="square" lIns="0" tIns="0" rIns="0" bIns="0" rtlCol="0"/>
          <a:lstStyle/>
          <a:p>
            <a:endParaRPr dirty="0"/>
          </a:p>
        </p:txBody>
      </p:sp>
      <p:sp>
        <p:nvSpPr>
          <p:cNvPr id="41" name="object 39"/>
          <p:cNvSpPr/>
          <p:nvPr/>
        </p:nvSpPr>
        <p:spPr>
          <a:xfrm>
            <a:off x="1343025" y="2097655"/>
            <a:ext cx="0" cy="171239"/>
          </a:xfrm>
          <a:custGeom>
            <a:avLst/>
            <a:gdLst/>
            <a:ahLst/>
            <a:cxnLst/>
            <a:rect l="l" t="t" r="r" b="b"/>
            <a:pathLst>
              <a:path h="171450">
                <a:moveTo>
                  <a:pt x="0" y="0"/>
                </a:moveTo>
                <a:lnTo>
                  <a:pt x="0" y="171450"/>
                </a:lnTo>
              </a:path>
            </a:pathLst>
          </a:custGeom>
          <a:ln w="3175">
            <a:solidFill>
              <a:srgbClr val="000000"/>
            </a:solidFill>
          </a:ln>
        </p:spPr>
        <p:txBody>
          <a:bodyPr wrap="square" lIns="0" tIns="0" rIns="0" bIns="0" rtlCol="0"/>
          <a:lstStyle/>
          <a:p>
            <a:endParaRPr dirty="0"/>
          </a:p>
        </p:txBody>
      </p:sp>
      <p:sp>
        <p:nvSpPr>
          <p:cNvPr id="42" name="object 40"/>
          <p:cNvSpPr/>
          <p:nvPr/>
        </p:nvSpPr>
        <p:spPr>
          <a:xfrm>
            <a:off x="1685925" y="2097655"/>
            <a:ext cx="0" cy="171239"/>
          </a:xfrm>
          <a:custGeom>
            <a:avLst/>
            <a:gdLst/>
            <a:ahLst/>
            <a:cxnLst/>
            <a:rect l="l" t="t" r="r" b="b"/>
            <a:pathLst>
              <a:path h="171450">
                <a:moveTo>
                  <a:pt x="0" y="0"/>
                </a:moveTo>
                <a:lnTo>
                  <a:pt x="0" y="171450"/>
                </a:lnTo>
              </a:path>
            </a:pathLst>
          </a:custGeom>
          <a:ln w="3175">
            <a:solidFill>
              <a:srgbClr val="000000"/>
            </a:solidFill>
          </a:ln>
        </p:spPr>
        <p:txBody>
          <a:bodyPr wrap="square" lIns="0" tIns="0" rIns="0" bIns="0" rtlCol="0"/>
          <a:lstStyle/>
          <a:p>
            <a:endParaRPr dirty="0"/>
          </a:p>
        </p:txBody>
      </p:sp>
      <p:sp>
        <p:nvSpPr>
          <p:cNvPr id="43" name="object 41"/>
          <p:cNvSpPr/>
          <p:nvPr/>
        </p:nvSpPr>
        <p:spPr>
          <a:xfrm>
            <a:off x="1285875" y="2097655"/>
            <a:ext cx="457200" cy="171239"/>
          </a:xfrm>
          <a:custGeom>
            <a:avLst/>
            <a:gdLst/>
            <a:ahLst/>
            <a:cxnLst/>
            <a:rect l="l" t="t" r="r" b="b"/>
            <a:pathLst>
              <a:path w="457200" h="171450">
                <a:moveTo>
                  <a:pt x="0" y="171450"/>
                </a:moveTo>
                <a:lnTo>
                  <a:pt x="457200" y="171450"/>
                </a:lnTo>
                <a:lnTo>
                  <a:pt x="457200" y="0"/>
                </a:lnTo>
                <a:lnTo>
                  <a:pt x="0" y="0"/>
                </a:lnTo>
                <a:lnTo>
                  <a:pt x="0" y="171450"/>
                </a:lnTo>
                <a:close/>
              </a:path>
            </a:pathLst>
          </a:custGeom>
          <a:ln w="3175">
            <a:solidFill>
              <a:srgbClr val="000000"/>
            </a:solidFill>
          </a:ln>
        </p:spPr>
        <p:txBody>
          <a:bodyPr wrap="square" lIns="0" tIns="0" rIns="0" bIns="0" rtlCol="0"/>
          <a:lstStyle/>
          <a:p>
            <a:endParaRPr dirty="0"/>
          </a:p>
        </p:txBody>
      </p:sp>
      <p:sp>
        <p:nvSpPr>
          <p:cNvPr id="44" name="object 42"/>
          <p:cNvSpPr txBox="1"/>
          <p:nvPr/>
        </p:nvSpPr>
        <p:spPr>
          <a:xfrm>
            <a:off x="1442468" y="2139132"/>
            <a:ext cx="142875" cy="92333"/>
          </a:xfrm>
          <a:prstGeom prst="rect">
            <a:avLst/>
          </a:prstGeom>
        </p:spPr>
        <p:txBody>
          <a:bodyPr vert="horz" wrap="square" lIns="0" tIns="0" rIns="0" bIns="0" rtlCol="0">
            <a:spAutoFit/>
          </a:bodyPr>
          <a:lstStyle/>
          <a:p>
            <a:pPr marL="12700">
              <a:lnSpc>
                <a:spcPct val="100000"/>
              </a:lnSpc>
            </a:pPr>
            <a:r>
              <a:rPr sz="600" spc="-15" dirty="0">
                <a:solidFill>
                  <a:srgbClr val="394871"/>
                </a:solidFill>
                <a:latin typeface="Calibri"/>
                <a:cs typeface="Calibri"/>
              </a:rPr>
              <a:t>S</a:t>
            </a:r>
            <a:r>
              <a:rPr sz="600" spc="-5" dirty="0">
                <a:solidFill>
                  <a:srgbClr val="394871"/>
                </a:solidFill>
                <a:latin typeface="Calibri"/>
                <a:cs typeface="Calibri"/>
              </a:rPr>
              <a:t>Q</a:t>
            </a:r>
            <a:r>
              <a:rPr sz="600" dirty="0">
                <a:solidFill>
                  <a:srgbClr val="394871"/>
                </a:solidFill>
                <a:latin typeface="Calibri"/>
                <a:cs typeface="Calibri"/>
              </a:rPr>
              <a:t>L</a:t>
            </a:r>
            <a:endParaRPr sz="600" dirty="0">
              <a:latin typeface="Calibri"/>
              <a:cs typeface="Calibri"/>
            </a:endParaRPr>
          </a:p>
        </p:txBody>
      </p:sp>
      <p:sp>
        <p:nvSpPr>
          <p:cNvPr id="45" name="object 43"/>
          <p:cNvSpPr/>
          <p:nvPr/>
        </p:nvSpPr>
        <p:spPr>
          <a:xfrm>
            <a:off x="1800225" y="2097655"/>
            <a:ext cx="457200" cy="171239"/>
          </a:xfrm>
          <a:custGeom>
            <a:avLst/>
            <a:gdLst/>
            <a:ahLst/>
            <a:cxnLst/>
            <a:rect l="l" t="t" r="r" b="b"/>
            <a:pathLst>
              <a:path w="457200" h="171450">
                <a:moveTo>
                  <a:pt x="0" y="171450"/>
                </a:moveTo>
                <a:lnTo>
                  <a:pt x="457200" y="171450"/>
                </a:lnTo>
                <a:lnTo>
                  <a:pt x="457200" y="0"/>
                </a:lnTo>
                <a:lnTo>
                  <a:pt x="0" y="0"/>
                </a:lnTo>
                <a:lnTo>
                  <a:pt x="0" y="171450"/>
                </a:lnTo>
                <a:close/>
              </a:path>
            </a:pathLst>
          </a:custGeom>
          <a:solidFill>
            <a:srgbClr val="FFFFAB"/>
          </a:solidFill>
        </p:spPr>
        <p:txBody>
          <a:bodyPr wrap="square" lIns="0" tIns="0" rIns="0" bIns="0" rtlCol="0"/>
          <a:lstStyle/>
          <a:p>
            <a:endParaRPr dirty="0"/>
          </a:p>
        </p:txBody>
      </p:sp>
      <p:sp>
        <p:nvSpPr>
          <p:cNvPr id="46" name="object 44"/>
          <p:cNvSpPr/>
          <p:nvPr/>
        </p:nvSpPr>
        <p:spPr>
          <a:xfrm>
            <a:off x="1857375" y="2097655"/>
            <a:ext cx="0" cy="171239"/>
          </a:xfrm>
          <a:custGeom>
            <a:avLst/>
            <a:gdLst/>
            <a:ahLst/>
            <a:cxnLst/>
            <a:rect l="l" t="t" r="r" b="b"/>
            <a:pathLst>
              <a:path h="171450">
                <a:moveTo>
                  <a:pt x="0" y="0"/>
                </a:moveTo>
                <a:lnTo>
                  <a:pt x="0" y="171450"/>
                </a:lnTo>
              </a:path>
            </a:pathLst>
          </a:custGeom>
          <a:ln w="3175">
            <a:solidFill>
              <a:srgbClr val="000000"/>
            </a:solidFill>
          </a:ln>
        </p:spPr>
        <p:txBody>
          <a:bodyPr wrap="square" lIns="0" tIns="0" rIns="0" bIns="0" rtlCol="0"/>
          <a:lstStyle/>
          <a:p>
            <a:endParaRPr dirty="0"/>
          </a:p>
        </p:txBody>
      </p:sp>
      <p:sp>
        <p:nvSpPr>
          <p:cNvPr id="47" name="object 45"/>
          <p:cNvSpPr/>
          <p:nvPr/>
        </p:nvSpPr>
        <p:spPr>
          <a:xfrm>
            <a:off x="2200275" y="2097655"/>
            <a:ext cx="0" cy="171239"/>
          </a:xfrm>
          <a:custGeom>
            <a:avLst/>
            <a:gdLst/>
            <a:ahLst/>
            <a:cxnLst/>
            <a:rect l="l" t="t" r="r" b="b"/>
            <a:pathLst>
              <a:path h="171450">
                <a:moveTo>
                  <a:pt x="0" y="0"/>
                </a:moveTo>
                <a:lnTo>
                  <a:pt x="0" y="171450"/>
                </a:lnTo>
              </a:path>
            </a:pathLst>
          </a:custGeom>
          <a:ln w="3175">
            <a:solidFill>
              <a:srgbClr val="000000"/>
            </a:solidFill>
          </a:ln>
        </p:spPr>
        <p:txBody>
          <a:bodyPr wrap="square" lIns="0" tIns="0" rIns="0" bIns="0" rtlCol="0"/>
          <a:lstStyle/>
          <a:p>
            <a:endParaRPr dirty="0"/>
          </a:p>
        </p:txBody>
      </p:sp>
      <p:sp>
        <p:nvSpPr>
          <p:cNvPr id="48" name="object 46"/>
          <p:cNvSpPr/>
          <p:nvPr/>
        </p:nvSpPr>
        <p:spPr>
          <a:xfrm>
            <a:off x="1800225" y="2097655"/>
            <a:ext cx="457200" cy="171239"/>
          </a:xfrm>
          <a:custGeom>
            <a:avLst/>
            <a:gdLst/>
            <a:ahLst/>
            <a:cxnLst/>
            <a:rect l="l" t="t" r="r" b="b"/>
            <a:pathLst>
              <a:path w="457200" h="171450">
                <a:moveTo>
                  <a:pt x="0" y="171450"/>
                </a:moveTo>
                <a:lnTo>
                  <a:pt x="457200" y="171450"/>
                </a:lnTo>
                <a:lnTo>
                  <a:pt x="457200" y="0"/>
                </a:lnTo>
                <a:lnTo>
                  <a:pt x="0" y="0"/>
                </a:lnTo>
                <a:lnTo>
                  <a:pt x="0" y="171450"/>
                </a:lnTo>
                <a:close/>
              </a:path>
            </a:pathLst>
          </a:custGeom>
          <a:ln w="3175">
            <a:solidFill>
              <a:srgbClr val="000000"/>
            </a:solidFill>
          </a:ln>
        </p:spPr>
        <p:txBody>
          <a:bodyPr wrap="square" lIns="0" tIns="0" rIns="0" bIns="0" rtlCol="0"/>
          <a:lstStyle/>
          <a:p>
            <a:endParaRPr dirty="0"/>
          </a:p>
        </p:txBody>
      </p:sp>
      <p:sp>
        <p:nvSpPr>
          <p:cNvPr id="49" name="object 47"/>
          <p:cNvSpPr txBox="1"/>
          <p:nvPr/>
        </p:nvSpPr>
        <p:spPr>
          <a:xfrm>
            <a:off x="1950847" y="2139132"/>
            <a:ext cx="152400" cy="92333"/>
          </a:xfrm>
          <a:prstGeom prst="rect">
            <a:avLst/>
          </a:prstGeom>
        </p:spPr>
        <p:txBody>
          <a:bodyPr vert="horz" wrap="square" lIns="0" tIns="0" rIns="0" bIns="0" rtlCol="0">
            <a:spAutoFit/>
          </a:bodyPr>
          <a:lstStyle/>
          <a:p>
            <a:pPr marL="12700">
              <a:lnSpc>
                <a:spcPct val="100000"/>
              </a:lnSpc>
            </a:pPr>
            <a:r>
              <a:rPr sz="600" spc="-10" dirty="0">
                <a:solidFill>
                  <a:srgbClr val="394871"/>
                </a:solidFill>
                <a:latin typeface="Calibri"/>
                <a:cs typeface="Calibri"/>
              </a:rPr>
              <a:t>D</a:t>
            </a:r>
            <a:r>
              <a:rPr sz="600" dirty="0">
                <a:solidFill>
                  <a:srgbClr val="394871"/>
                </a:solidFill>
                <a:latin typeface="Calibri"/>
                <a:cs typeface="Calibri"/>
              </a:rPr>
              <a:t>B</a:t>
            </a:r>
            <a:r>
              <a:rPr sz="600" spc="-5" dirty="0">
                <a:solidFill>
                  <a:srgbClr val="394871"/>
                </a:solidFill>
                <a:latin typeface="Calibri"/>
                <a:cs typeface="Calibri"/>
              </a:rPr>
              <a:t>2</a:t>
            </a:r>
            <a:endParaRPr sz="600" dirty="0">
              <a:latin typeface="Calibri"/>
              <a:cs typeface="Calibri"/>
            </a:endParaRPr>
          </a:p>
        </p:txBody>
      </p:sp>
      <p:sp>
        <p:nvSpPr>
          <p:cNvPr id="50" name="object 48"/>
          <p:cNvSpPr/>
          <p:nvPr/>
        </p:nvSpPr>
        <p:spPr>
          <a:xfrm>
            <a:off x="2314575" y="2097655"/>
            <a:ext cx="457200" cy="171239"/>
          </a:xfrm>
          <a:custGeom>
            <a:avLst/>
            <a:gdLst/>
            <a:ahLst/>
            <a:cxnLst/>
            <a:rect l="l" t="t" r="r" b="b"/>
            <a:pathLst>
              <a:path w="457200" h="171450">
                <a:moveTo>
                  <a:pt x="0" y="171450"/>
                </a:moveTo>
                <a:lnTo>
                  <a:pt x="457200" y="171450"/>
                </a:lnTo>
                <a:lnTo>
                  <a:pt x="457200" y="0"/>
                </a:lnTo>
                <a:lnTo>
                  <a:pt x="0" y="0"/>
                </a:lnTo>
                <a:lnTo>
                  <a:pt x="0" y="171450"/>
                </a:lnTo>
                <a:close/>
              </a:path>
            </a:pathLst>
          </a:custGeom>
          <a:solidFill>
            <a:srgbClr val="FFFFAB"/>
          </a:solidFill>
        </p:spPr>
        <p:txBody>
          <a:bodyPr wrap="square" lIns="0" tIns="0" rIns="0" bIns="0" rtlCol="0"/>
          <a:lstStyle/>
          <a:p>
            <a:endParaRPr dirty="0"/>
          </a:p>
        </p:txBody>
      </p:sp>
      <p:sp>
        <p:nvSpPr>
          <p:cNvPr id="51" name="object 49"/>
          <p:cNvSpPr/>
          <p:nvPr/>
        </p:nvSpPr>
        <p:spPr>
          <a:xfrm>
            <a:off x="2371725" y="2097655"/>
            <a:ext cx="0" cy="171239"/>
          </a:xfrm>
          <a:custGeom>
            <a:avLst/>
            <a:gdLst/>
            <a:ahLst/>
            <a:cxnLst/>
            <a:rect l="l" t="t" r="r" b="b"/>
            <a:pathLst>
              <a:path h="171450">
                <a:moveTo>
                  <a:pt x="0" y="0"/>
                </a:moveTo>
                <a:lnTo>
                  <a:pt x="0" y="171450"/>
                </a:lnTo>
              </a:path>
            </a:pathLst>
          </a:custGeom>
          <a:ln w="3175">
            <a:solidFill>
              <a:srgbClr val="000000"/>
            </a:solidFill>
          </a:ln>
        </p:spPr>
        <p:txBody>
          <a:bodyPr wrap="square" lIns="0" tIns="0" rIns="0" bIns="0" rtlCol="0"/>
          <a:lstStyle/>
          <a:p>
            <a:endParaRPr dirty="0"/>
          </a:p>
        </p:txBody>
      </p:sp>
      <p:sp>
        <p:nvSpPr>
          <p:cNvPr id="52" name="object 50"/>
          <p:cNvSpPr/>
          <p:nvPr/>
        </p:nvSpPr>
        <p:spPr>
          <a:xfrm>
            <a:off x="2714625" y="2097655"/>
            <a:ext cx="0" cy="171239"/>
          </a:xfrm>
          <a:custGeom>
            <a:avLst/>
            <a:gdLst/>
            <a:ahLst/>
            <a:cxnLst/>
            <a:rect l="l" t="t" r="r" b="b"/>
            <a:pathLst>
              <a:path h="171450">
                <a:moveTo>
                  <a:pt x="0" y="0"/>
                </a:moveTo>
                <a:lnTo>
                  <a:pt x="0" y="171450"/>
                </a:lnTo>
              </a:path>
            </a:pathLst>
          </a:custGeom>
          <a:ln w="3175">
            <a:solidFill>
              <a:srgbClr val="000000"/>
            </a:solidFill>
          </a:ln>
        </p:spPr>
        <p:txBody>
          <a:bodyPr wrap="square" lIns="0" tIns="0" rIns="0" bIns="0" rtlCol="0"/>
          <a:lstStyle/>
          <a:p>
            <a:endParaRPr dirty="0"/>
          </a:p>
        </p:txBody>
      </p:sp>
      <p:sp>
        <p:nvSpPr>
          <p:cNvPr id="53" name="object 51"/>
          <p:cNvSpPr/>
          <p:nvPr/>
        </p:nvSpPr>
        <p:spPr>
          <a:xfrm>
            <a:off x="2314575" y="2097655"/>
            <a:ext cx="457200" cy="171239"/>
          </a:xfrm>
          <a:custGeom>
            <a:avLst/>
            <a:gdLst/>
            <a:ahLst/>
            <a:cxnLst/>
            <a:rect l="l" t="t" r="r" b="b"/>
            <a:pathLst>
              <a:path w="457200" h="171450">
                <a:moveTo>
                  <a:pt x="0" y="171450"/>
                </a:moveTo>
                <a:lnTo>
                  <a:pt x="457200" y="171450"/>
                </a:lnTo>
                <a:lnTo>
                  <a:pt x="457200" y="0"/>
                </a:lnTo>
                <a:lnTo>
                  <a:pt x="0" y="0"/>
                </a:lnTo>
                <a:lnTo>
                  <a:pt x="0" y="171450"/>
                </a:lnTo>
                <a:close/>
              </a:path>
            </a:pathLst>
          </a:custGeom>
          <a:ln w="3175">
            <a:solidFill>
              <a:srgbClr val="000000"/>
            </a:solidFill>
          </a:ln>
        </p:spPr>
        <p:txBody>
          <a:bodyPr wrap="square" lIns="0" tIns="0" rIns="0" bIns="0" rtlCol="0"/>
          <a:lstStyle/>
          <a:p>
            <a:endParaRPr dirty="0"/>
          </a:p>
        </p:txBody>
      </p:sp>
      <p:sp>
        <p:nvSpPr>
          <p:cNvPr id="54" name="object 52"/>
          <p:cNvSpPr txBox="1"/>
          <p:nvPr/>
        </p:nvSpPr>
        <p:spPr>
          <a:xfrm>
            <a:off x="2428748" y="2139132"/>
            <a:ext cx="231140" cy="92333"/>
          </a:xfrm>
          <a:prstGeom prst="rect">
            <a:avLst/>
          </a:prstGeom>
        </p:spPr>
        <p:txBody>
          <a:bodyPr vert="horz" wrap="square" lIns="0" tIns="0" rIns="0" bIns="0" rtlCol="0">
            <a:spAutoFit/>
          </a:bodyPr>
          <a:lstStyle/>
          <a:p>
            <a:pPr marL="12700">
              <a:lnSpc>
                <a:spcPct val="100000"/>
              </a:lnSpc>
            </a:pPr>
            <a:r>
              <a:rPr sz="600" spc="10" dirty="0">
                <a:solidFill>
                  <a:srgbClr val="394871"/>
                </a:solidFill>
                <a:latin typeface="Calibri"/>
                <a:cs typeface="Calibri"/>
              </a:rPr>
              <a:t>O</a:t>
            </a:r>
            <a:r>
              <a:rPr sz="600" dirty="0">
                <a:solidFill>
                  <a:srgbClr val="394871"/>
                </a:solidFill>
                <a:latin typeface="Calibri"/>
                <a:cs typeface="Calibri"/>
              </a:rPr>
              <a:t>r</a:t>
            </a:r>
            <a:r>
              <a:rPr sz="600" spc="-5" dirty="0">
                <a:solidFill>
                  <a:srgbClr val="394871"/>
                </a:solidFill>
                <a:latin typeface="Calibri"/>
                <a:cs typeface="Calibri"/>
              </a:rPr>
              <a:t>a</a:t>
            </a:r>
            <a:r>
              <a:rPr sz="600" spc="0" dirty="0">
                <a:solidFill>
                  <a:srgbClr val="394871"/>
                </a:solidFill>
                <a:latin typeface="Calibri"/>
                <a:cs typeface="Calibri"/>
              </a:rPr>
              <a:t>c</a:t>
            </a:r>
            <a:r>
              <a:rPr sz="600" spc="5" dirty="0">
                <a:solidFill>
                  <a:srgbClr val="394871"/>
                </a:solidFill>
                <a:latin typeface="Calibri"/>
                <a:cs typeface="Calibri"/>
              </a:rPr>
              <a:t>l</a:t>
            </a:r>
            <a:r>
              <a:rPr sz="600" spc="-5" dirty="0">
                <a:solidFill>
                  <a:srgbClr val="394871"/>
                </a:solidFill>
                <a:latin typeface="Calibri"/>
                <a:cs typeface="Calibri"/>
              </a:rPr>
              <a:t>e</a:t>
            </a:r>
            <a:endParaRPr sz="600" dirty="0">
              <a:latin typeface="Calibri"/>
              <a:cs typeface="Calibri"/>
            </a:endParaRPr>
          </a:p>
        </p:txBody>
      </p:sp>
      <p:sp>
        <p:nvSpPr>
          <p:cNvPr id="55" name="object 53"/>
          <p:cNvSpPr/>
          <p:nvPr/>
        </p:nvSpPr>
        <p:spPr>
          <a:xfrm>
            <a:off x="2148839" y="2563297"/>
            <a:ext cx="822960" cy="342477"/>
          </a:xfrm>
          <a:custGeom>
            <a:avLst/>
            <a:gdLst/>
            <a:ahLst/>
            <a:cxnLst/>
            <a:rect l="l" t="t" r="r" b="b"/>
            <a:pathLst>
              <a:path w="822960" h="342900">
                <a:moveTo>
                  <a:pt x="651510" y="0"/>
                </a:moveTo>
                <a:lnTo>
                  <a:pt x="0" y="0"/>
                </a:lnTo>
                <a:lnTo>
                  <a:pt x="0" y="342900"/>
                </a:lnTo>
                <a:lnTo>
                  <a:pt x="651510" y="342900"/>
                </a:lnTo>
                <a:lnTo>
                  <a:pt x="822960" y="171450"/>
                </a:lnTo>
                <a:lnTo>
                  <a:pt x="651510" y="0"/>
                </a:lnTo>
                <a:close/>
              </a:path>
            </a:pathLst>
          </a:custGeom>
          <a:solidFill>
            <a:srgbClr val="00AF50"/>
          </a:solidFill>
        </p:spPr>
        <p:txBody>
          <a:bodyPr wrap="square" lIns="0" tIns="0" rIns="0" bIns="0" rtlCol="0"/>
          <a:lstStyle/>
          <a:p>
            <a:endParaRPr dirty="0"/>
          </a:p>
        </p:txBody>
      </p:sp>
      <p:sp>
        <p:nvSpPr>
          <p:cNvPr id="56" name="object 54"/>
          <p:cNvSpPr/>
          <p:nvPr/>
        </p:nvSpPr>
        <p:spPr>
          <a:xfrm>
            <a:off x="2148839" y="2563297"/>
            <a:ext cx="822960" cy="342477"/>
          </a:xfrm>
          <a:custGeom>
            <a:avLst/>
            <a:gdLst/>
            <a:ahLst/>
            <a:cxnLst/>
            <a:rect l="l" t="t" r="r" b="b"/>
            <a:pathLst>
              <a:path w="822960" h="342900">
                <a:moveTo>
                  <a:pt x="0" y="0"/>
                </a:moveTo>
                <a:lnTo>
                  <a:pt x="651510" y="0"/>
                </a:lnTo>
                <a:lnTo>
                  <a:pt x="822960" y="171450"/>
                </a:lnTo>
                <a:lnTo>
                  <a:pt x="651510" y="342900"/>
                </a:lnTo>
                <a:lnTo>
                  <a:pt x="0" y="342900"/>
                </a:lnTo>
                <a:lnTo>
                  <a:pt x="0" y="0"/>
                </a:lnTo>
                <a:close/>
              </a:path>
            </a:pathLst>
          </a:custGeom>
          <a:ln w="3175">
            <a:solidFill>
              <a:srgbClr val="000000"/>
            </a:solidFill>
          </a:ln>
        </p:spPr>
        <p:txBody>
          <a:bodyPr wrap="square" lIns="0" tIns="0" rIns="0" bIns="0" rtlCol="0"/>
          <a:lstStyle/>
          <a:p>
            <a:endParaRPr dirty="0"/>
          </a:p>
        </p:txBody>
      </p:sp>
      <p:sp>
        <p:nvSpPr>
          <p:cNvPr id="57" name="object 55"/>
          <p:cNvSpPr txBox="1"/>
          <p:nvPr/>
        </p:nvSpPr>
        <p:spPr>
          <a:xfrm>
            <a:off x="2351660" y="2687224"/>
            <a:ext cx="333375" cy="100027"/>
          </a:xfrm>
          <a:prstGeom prst="rect">
            <a:avLst/>
          </a:prstGeom>
        </p:spPr>
        <p:txBody>
          <a:bodyPr vert="horz" wrap="square" lIns="0" tIns="0" rIns="0" bIns="0" rtlCol="0">
            <a:spAutoFit/>
          </a:bodyPr>
          <a:lstStyle/>
          <a:p>
            <a:pPr marL="12700">
              <a:lnSpc>
                <a:spcPct val="100000"/>
              </a:lnSpc>
            </a:pPr>
            <a:r>
              <a:rPr sz="650" b="1" spc="10" dirty="0">
                <a:solidFill>
                  <a:srgbClr val="07171E"/>
                </a:solidFill>
                <a:latin typeface="Calibri"/>
                <a:cs typeface="Calibri"/>
              </a:rPr>
              <a:t>V</a:t>
            </a:r>
            <a:r>
              <a:rPr sz="650" b="1" spc="5" dirty="0">
                <a:solidFill>
                  <a:srgbClr val="07171E"/>
                </a:solidFill>
                <a:latin typeface="Calibri"/>
                <a:cs typeface="Calibri"/>
              </a:rPr>
              <a:t> </a:t>
            </a:r>
            <a:r>
              <a:rPr sz="650" b="1" spc="10" dirty="0">
                <a:solidFill>
                  <a:srgbClr val="07171E"/>
                </a:solidFill>
                <a:latin typeface="Calibri"/>
                <a:cs typeface="Calibri"/>
              </a:rPr>
              <a:t>C</a:t>
            </a:r>
            <a:r>
              <a:rPr sz="650" b="1" dirty="0">
                <a:solidFill>
                  <a:srgbClr val="07171E"/>
                </a:solidFill>
                <a:latin typeface="Calibri"/>
                <a:cs typeface="Calibri"/>
              </a:rPr>
              <a:t>e</a:t>
            </a:r>
            <a:r>
              <a:rPr sz="650" b="1" spc="10" dirty="0">
                <a:solidFill>
                  <a:srgbClr val="07171E"/>
                </a:solidFill>
                <a:latin typeface="Calibri"/>
                <a:cs typeface="Calibri"/>
              </a:rPr>
              <a:t>nt</a:t>
            </a:r>
            <a:r>
              <a:rPr sz="650" b="1" dirty="0">
                <a:solidFill>
                  <a:srgbClr val="07171E"/>
                </a:solidFill>
                <a:latin typeface="Calibri"/>
                <a:cs typeface="Calibri"/>
              </a:rPr>
              <a:t>e</a:t>
            </a:r>
            <a:r>
              <a:rPr sz="650" b="1" spc="5" dirty="0">
                <a:solidFill>
                  <a:srgbClr val="07171E"/>
                </a:solidFill>
                <a:latin typeface="Calibri"/>
                <a:cs typeface="Calibri"/>
              </a:rPr>
              <a:t>r</a:t>
            </a:r>
            <a:endParaRPr sz="650" dirty="0">
              <a:latin typeface="Calibri"/>
              <a:cs typeface="Calibri"/>
            </a:endParaRPr>
          </a:p>
        </p:txBody>
      </p:sp>
      <p:sp>
        <p:nvSpPr>
          <p:cNvPr id="58" name="object 56"/>
          <p:cNvSpPr/>
          <p:nvPr/>
        </p:nvSpPr>
        <p:spPr>
          <a:xfrm>
            <a:off x="2148839" y="3476569"/>
            <a:ext cx="822960" cy="342477"/>
          </a:xfrm>
          <a:custGeom>
            <a:avLst/>
            <a:gdLst/>
            <a:ahLst/>
            <a:cxnLst/>
            <a:rect l="l" t="t" r="r" b="b"/>
            <a:pathLst>
              <a:path w="822960" h="342900">
                <a:moveTo>
                  <a:pt x="651510" y="0"/>
                </a:moveTo>
                <a:lnTo>
                  <a:pt x="0" y="0"/>
                </a:lnTo>
                <a:lnTo>
                  <a:pt x="0" y="342899"/>
                </a:lnTo>
                <a:lnTo>
                  <a:pt x="651510" y="342899"/>
                </a:lnTo>
                <a:lnTo>
                  <a:pt x="822960" y="171449"/>
                </a:lnTo>
                <a:lnTo>
                  <a:pt x="651510" y="0"/>
                </a:lnTo>
                <a:close/>
              </a:path>
            </a:pathLst>
          </a:custGeom>
          <a:solidFill>
            <a:srgbClr val="FFFF00"/>
          </a:solidFill>
        </p:spPr>
        <p:txBody>
          <a:bodyPr wrap="square" lIns="0" tIns="0" rIns="0" bIns="0" rtlCol="0"/>
          <a:lstStyle/>
          <a:p>
            <a:endParaRPr dirty="0"/>
          </a:p>
        </p:txBody>
      </p:sp>
      <p:sp>
        <p:nvSpPr>
          <p:cNvPr id="59" name="object 57"/>
          <p:cNvSpPr/>
          <p:nvPr/>
        </p:nvSpPr>
        <p:spPr>
          <a:xfrm>
            <a:off x="2148839" y="3476569"/>
            <a:ext cx="822960" cy="342477"/>
          </a:xfrm>
          <a:custGeom>
            <a:avLst/>
            <a:gdLst/>
            <a:ahLst/>
            <a:cxnLst/>
            <a:rect l="l" t="t" r="r" b="b"/>
            <a:pathLst>
              <a:path w="822960" h="342900">
                <a:moveTo>
                  <a:pt x="0" y="0"/>
                </a:moveTo>
                <a:lnTo>
                  <a:pt x="651510" y="0"/>
                </a:lnTo>
                <a:lnTo>
                  <a:pt x="822960" y="171449"/>
                </a:lnTo>
                <a:lnTo>
                  <a:pt x="651510" y="342899"/>
                </a:lnTo>
                <a:lnTo>
                  <a:pt x="0" y="342899"/>
                </a:lnTo>
                <a:lnTo>
                  <a:pt x="0" y="0"/>
                </a:lnTo>
                <a:close/>
              </a:path>
            </a:pathLst>
          </a:custGeom>
          <a:ln w="3175">
            <a:solidFill>
              <a:srgbClr val="000000"/>
            </a:solidFill>
          </a:ln>
        </p:spPr>
        <p:txBody>
          <a:bodyPr wrap="square" lIns="0" tIns="0" rIns="0" bIns="0" rtlCol="0"/>
          <a:lstStyle/>
          <a:p>
            <a:endParaRPr dirty="0"/>
          </a:p>
        </p:txBody>
      </p:sp>
      <p:sp>
        <p:nvSpPr>
          <p:cNvPr id="60" name="object 58"/>
          <p:cNvSpPr txBox="1"/>
          <p:nvPr/>
        </p:nvSpPr>
        <p:spPr>
          <a:xfrm>
            <a:off x="2369949" y="3601130"/>
            <a:ext cx="297815" cy="100027"/>
          </a:xfrm>
          <a:prstGeom prst="rect">
            <a:avLst/>
          </a:prstGeom>
        </p:spPr>
        <p:txBody>
          <a:bodyPr vert="horz" wrap="square" lIns="0" tIns="0" rIns="0" bIns="0" rtlCol="0">
            <a:spAutoFit/>
          </a:bodyPr>
          <a:lstStyle/>
          <a:p>
            <a:pPr marL="12700">
              <a:lnSpc>
                <a:spcPct val="100000"/>
              </a:lnSpc>
            </a:pPr>
            <a:r>
              <a:rPr sz="650" b="1" spc="-5" dirty="0">
                <a:solidFill>
                  <a:srgbClr val="07171E"/>
                </a:solidFill>
                <a:latin typeface="Calibri"/>
                <a:cs typeface="Calibri"/>
              </a:rPr>
              <a:t>N</a:t>
            </a:r>
            <a:r>
              <a:rPr sz="650" b="1" dirty="0">
                <a:solidFill>
                  <a:srgbClr val="07171E"/>
                </a:solidFill>
                <a:latin typeface="Calibri"/>
                <a:cs typeface="Calibri"/>
              </a:rPr>
              <a:t>e</a:t>
            </a:r>
            <a:r>
              <a:rPr sz="650" b="1" spc="10" dirty="0">
                <a:solidFill>
                  <a:srgbClr val="07171E"/>
                </a:solidFill>
                <a:latin typeface="Calibri"/>
                <a:cs typeface="Calibri"/>
              </a:rPr>
              <a:t>t</a:t>
            </a:r>
            <a:r>
              <a:rPr sz="650" b="1" spc="5" dirty="0">
                <a:solidFill>
                  <a:srgbClr val="07171E"/>
                </a:solidFill>
                <a:latin typeface="Calibri"/>
                <a:cs typeface="Calibri"/>
              </a:rPr>
              <a:t>QoS</a:t>
            </a:r>
            <a:endParaRPr sz="650" dirty="0">
              <a:latin typeface="Calibri"/>
              <a:cs typeface="Calibri"/>
            </a:endParaRPr>
          </a:p>
        </p:txBody>
      </p:sp>
      <p:sp>
        <p:nvSpPr>
          <p:cNvPr id="61" name="object 59"/>
          <p:cNvSpPr/>
          <p:nvPr/>
        </p:nvSpPr>
        <p:spPr>
          <a:xfrm>
            <a:off x="2148839" y="3933155"/>
            <a:ext cx="822960" cy="342477"/>
          </a:xfrm>
          <a:custGeom>
            <a:avLst/>
            <a:gdLst/>
            <a:ahLst/>
            <a:cxnLst/>
            <a:rect l="l" t="t" r="r" b="b"/>
            <a:pathLst>
              <a:path w="822960" h="342900">
                <a:moveTo>
                  <a:pt x="651510" y="0"/>
                </a:moveTo>
                <a:lnTo>
                  <a:pt x="0" y="0"/>
                </a:lnTo>
                <a:lnTo>
                  <a:pt x="0" y="342899"/>
                </a:lnTo>
                <a:lnTo>
                  <a:pt x="651510" y="342899"/>
                </a:lnTo>
                <a:lnTo>
                  <a:pt x="822960" y="171449"/>
                </a:lnTo>
                <a:lnTo>
                  <a:pt x="651510" y="0"/>
                </a:lnTo>
                <a:close/>
              </a:path>
            </a:pathLst>
          </a:custGeom>
          <a:solidFill>
            <a:srgbClr val="FFFF00"/>
          </a:solidFill>
        </p:spPr>
        <p:txBody>
          <a:bodyPr wrap="square" lIns="0" tIns="0" rIns="0" bIns="0" rtlCol="0"/>
          <a:lstStyle/>
          <a:p>
            <a:endParaRPr dirty="0"/>
          </a:p>
        </p:txBody>
      </p:sp>
      <p:sp>
        <p:nvSpPr>
          <p:cNvPr id="62" name="object 60"/>
          <p:cNvSpPr/>
          <p:nvPr/>
        </p:nvSpPr>
        <p:spPr>
          <a:xfrm>
            <a:off x="2148839" y="3933155"/>
            <a:ext cx="822960" cy="342477"/>
          </a:xfrm>
          <a:custGeom>
            <a:avLst/>
            <a:gdLst/>
            <a:ahLst/>
            <a:cxnLst/>
            <a:rect l="l" t="t" r="r" b="b"/>
            <a:pathLst>
              <a:path w="822960" h="342900">
                <a:moveTo>
                  <a:pt x="0" y="0"/>
                </a:moveTo>
                <a:lnTo>
                  <a:pt x="651510" y="0"/>
                </a:lnTo>
                <a:lnTo>
                  <a:pt x="822960" y="171449"/>
                </a:lnTo>
                <a:lnTo>
                  <a:pt x="651510" y="342899"/>
                </a:lnTo>
                <a:lnTo>
                  <a:pt x="0" y="342899"/>
                </a:lnTo>
                <a:lnTo>
                  <a:pt x="0" y="0"/>
                </a:lnTo>
                <a:close/>
              </a:path>
            </a:pathLst>
          </a:custGeom>
          <a:ln w="3175">
            <a:solidFill>
              <a:srgbClr val="000000"/>
            </a:solidFill>
          </a:ln>
        </p:spPr>
        <p:txBody>
          <a:bodyPr wrap="square" lIns="0" tIns="0" rIns="0" bIns="0" rtlCol="0"/>
          <a:lstStyle/>
          <a:p>
            <a:endParaRPr dirty="0"/>
          </a:p>
        </p:txBody>
      </p:sp>
      <p:sp>
        <p:nvSpPr>
          <p:cNvPr id="63" name="object 61"/>
          <p:cNvSpPr txBox="1"/>
          <p:nvPr/>
        </p:nvSpPr>
        <p:spPr>
          <a:xfrm>
            <a:off x="2281556" y="3955201"/>
            <a:ext cx="469265" cy="315086"/>
          </a:xfrm>
          <a:prstGeom prst="rect">
            <a:avLst/>
          </a:prstGeom>
        </p:spPr>
        <p:txBody>
          <a:bodyPr vert="horz" wrap="square" lIns="0" tIns="0" rIns="0" bIns="0" rtlCol="0">
            <a:spAutoFit/>
          </a:bodyPr>
          <a:lstStyle/>
          <a:p>
            <a:pPr marL="12700" marR="5080" indent="128270">
              <a:lnSpc>
                <a:spcPct val="104600"/>
              </a:lnSpc>
            </a:pPr>
            <a:r>
              <a:rPr sz="650" b="1" spc="5" dirty="0">
                <a:solidFill>
                  <a:srgbClr val="07171E"/>
                </a:solidFill>
                <a:latin typeface="Calibri"/>
                <a:cs typeface="Calibri"/>
              </a:rPr>
              <a:t>Ti</a:t>
            </a:r>
            <a:r>
              <a:rPr sz="650" b="1" spc="-5" dirty="0">
                <a:solidFill>
                  <a:srgbClr val="07171E"/>
                </a:solidFill>
                <a:latin typeface="Calibri"/>
                <a:cs typeface="Calibri"/>
              </a:rPr>
              <a:t>v</a:t>
            </a:r>
            <a:r>
              <a:rPr sz="650" b="1" spc="5" dirty="0">
                <a:solidFill>
                  <a:srgbClr val="07171E"/>
                </a:solidFill>
                <a:latin typeface="Calibri"/>
                <a:cs typeface="Calibri"/>
              </a:rPr>
              <a:t>oli P</a:t>
            </a:r>
            <a:r>
              <a:rPr sz="650" b="1" dirty="0">
                <a:solidFill>
                  <a:srgbClr val="07171E"/>
                </a:solidFill>
                <a:latin typeface="Calibri"/>
                <a:cs typeface="Calibri"/>
              </a:rPr>
              <a:t>rodu</a:t>
            </a:r>
            <a:r>
              <a:rPr sz="650" b="1" spc="10" dirty="0">
                <a:solidFill>
                  <a:srgbClr val="07171E"/>
                </a:solidFill>
                <a:latin typeface="Calibri"/>
                <a:cs typeface="Calibri"/>
              </a:rPr>
              <a:t>ct</a:t>
            </a:r>
            <a:r>
              <a:rPr sz="650" b="1" dirty="0">
                <a:solidFill>
                  <a:srgbClr val="07171E"/>
                </a:solidFill>
                <a:latin typeface="Calibri"/>
                <a:cs typeface="Calibri"/>
              </a:rPr>
              <a:t>i</a:t>
            </a:r>
            <a:r>
              <a:rPr sz="650" b="1" spc="-5" dirty="0">
                <a:solidFill>
                  <a:srgbClr val="07171E"/>
                </a:solidFill>
                <a:latin typeface="Calibri"/>
                <a:cs typeface="Calibri"/>
              </a:rPr>
              <a:t>v</a:t>
            </a:r>
            <a:r>
              <a:rPr sz="650" b="1" dirty="0">
                <a:solidFill>
                  <a:srgbClr val="07171E"/>
                </a:solidFill>
                <a:latin typeface="Calibri"/>
                <a:cs typeface="Calibri"/>
              </a:rPr>
              <a:t>i</a:t>
            </a:r>
            <a:r>
              <a:rPr sz="650" b="1" spc="10" dirty="0">
                <a:solidFill>
                  <a:srgbClr val="07171E"/>
                </a:solidFill>
                <a:latin typeface="Calibri"/>
                <a:cs typeface="Calibri"/>
              </a:rPr>
              <a:t>t</a:t>
            </a:r>
            <a:r>
              <a:rPr sz="650" b="1" spc="5" dirty="0">
                <a:solidFill>
                  <a:srgbClr val="07171E"/>
                </a:solidFill>
                <a:latin typeface="Calibri"/>
                <a:cs typeface="Calibri"/>
              </a:rPr>
              <a:t>y C</a:t>
            </a:r>
            <a:r>
              <a:rPr sz="650" b="1" dirty="0">
                <a:solidFill>
                  <a:srgbClr val="07171E"/>
                </a:solidFill>
                <a:latin typeface="Calibri"/>
                <a:cs typeface="Calibri"/>
              </a:rPr>
              <a:t>e</a:t>
            </a:r>
            <a:r>
              <a:rPr sz="650" b="1" spc="10" dirty="0">
                <a:solidFill>
                  <a:srgbClr val="07171E"/>
                </a:solidFill>
                <a:latin typeface="Calibri"/>
                <a:cs typeface="Calibri"/>
              </a:rPr>
              <a:t>nt</a:t>
            </a:r>
            <a:r>
              <a:rPr sz="650" b="1" dirty="0">
                <a:solidFill>
                  <a:srgbClr val="07171E"/>
                </a:solidFill>
                <a:latin typeface="Calibri"/>
                <a:cs typeface="Calibri"/>
              </a:rPr>
              <a:t>e</a:t>
            </a:r>
            <a:r>
              <a:rPr sz="650" b="1" spc="5" dirty="0">
                <a:solidFill>
                  <a:srgbClr val="07171E"/>
                </a:solidFill>
                <a:latin typeface="Calibri"/>
                <a:cs typeface="Calibri"/>
              </a:rPr>
              <a:t>r</a:t>
            </a:r>
            <a:r>
              <a:rPr sz="650" b="1" spc="-5" dirty="0">
                <a:solidFill>
                  <a:srgbClr val="07171E"/>
                </a:solidFill>
                <a:latin typeface="Calibri"/>
                <a:cs typeface="Calibri"/>
              </a:rPr>
              <a:t> </a:t>
            </a:r>
            <a:r>
              <a:rPr sz="650" b="1" spc="10" dirty="0">
                <a:solidFill>
                  <a:srgbClr val="07171E"/>
                </a:solidFill>
                <a:latin typeface="Calibri"/>
                <a:cs typeface="Calibri"/>
              </a:rPr>
              <a:t>(</a:t>
            </a:r>
            <a:r>
              <a:rPr sz="650" b="1" spc="5" dirty="0">
                <a:solidFill>
                  <a:srgbClr val="07171E"/>
                </a:solidFill>
                <a:latin typeface="Calibri"/>
                <a:cs typeface="Calibri"/>
              </a:rPr>
              <a:t>TPC)</a:t>
            </a:r>
            <a:endParaRPr sz="650" dirty="0">
              <a:latin typeface="Calibri"/>
              <a:cs typeface="Calibri"/>
            </a:endParaRPr>
          </a:p>
        </p:txBody>
      </p:sp>
      <p:sp>
        <p:nvSpPr>
          <p:cNvPr id="64" name="object 62"/>
          <p:cNvSpPr/>
          <p:nvPr/>
        </p:nvSpPr>
        <p:spPr>
          <a:xfrm>
            <a:off x="2148839" y="4377348"/>
            <a:ext cx="822960" cy="342477"/>
          </a:xfrm>
          <a:custGeom>
            <a:avLst/>
            <a:gdLst/>
            <a:ahLst/>
            <a:cxnLst/>
            <a:rect l="l" t="t" r="r" b="b"/>
            <a:pathLst>
              <a:path w="822960" h="342900">
                <a:moveTo>
                  <a:pt x="651510" y="0"/>
                </a:moveTo>
                <a:lnTo>
                  <a:pt x="0" y="0"/>
                </a:lnTo>
                <a:lnTo>
                  <a:pt x="0" y="342899"/>
                </a:lnTo>
                <a:lnTo>
                  <a:pt x="651510" y="342899"/>
                </a:lnTo>
                <a:lnTo>
                  <a:pt x="822960" y="171449"/>
                </a:lnTo>
                <a:lnTo>
                  <a:pt x="651510" y="0"/>
                </a:lnTo>
                <a:close/>
              </a:path>
            </a:pathLst>
          </a:custGeom>
          <a:solidFill>
            <a:srgbClr val="FFFF00"/>
          </a:solidFill>
        </p:spPr>
        <p:txBody>
          <a:bodyPr wrap="square" lIns="0" tIns="0" rIns="0" bIns="0" rtlCol="0"/>
          <a:lstStyle/>
          <a:p>
            <a:endParaRPr dirty="0"/>
          </a:p>
        </p:txBody>
      </p:sp>
      <p:sp>
        <p:nvSpPr>
          <p:cNvPr id="65" name="object 63"/>
          <p:cNvSpPr/>
          <p:nvPr/>
        </p:nvSpPr>
        <p:spPr>
          <a:xfrm>
            <a:off x="2148839" y="4377348"/>
            <a:ext cx="822960" cy="342477"/>
          </a:xfrm>
          <a:custGeom>
            <a:avLst/>
            <a:gdLst/>
            <a:ahLst/>
            <a:cxnLst/>
            <a:rect l="l" t="t" r="r" b="b"/>
            <a:pathLst>
              <a:path w="822960" h="342900">
                <a:moveTo>
                  <a:pt x="0" y="0"/>
                </a:moveTo>
                <a:lnTo>
                  <a:pt x="651510" y="0"/>
                </a:lnTo>
                <a:lnTo>
                  <a:pt x="822960" y="171449"/>
                </a:lnTo>
                <a:lnTo>
                  <a:pt x="651510" y="342899"/>
                </a:lnTo>
                <a:lnTo>
                  <a:pt x="0" y="342899"/>
                </a:lnTo>
                <a:lnTo>
                  <a:pt x="0" y="0"/>
                </a:lnTo>
                <a:close/>
              </a:path>
            </a:pathLst>
          </a:custGeom>
          <a:ln w="3175">
            <a:solidFill>
              <a:srgbClr val="000000"/>
            </a:solidFill>
          </a:ln>
        </p:spPr>
        <p:txBody>
          <a:bodyPr wrap="square" lIns="0" tIns="0" rIns="0" bIns="0" rtlCol="0"/>
          <a:lstStyle/>
          <a:p>
            <a:endParaRPr dirty="0"/>
          </a:p>
        </p:txBody>
      </p:sp>
      <p:sp>
        <p:nvSpPr>
          <p:cNvPr id="66" name="object 64"/>
          <p:cNvSpPr txBox="1"/>
          <p:nvPr/>
        </p:nvSpPr>
        <p:spPr>
          <a:xfrm>
            <a:off x="2296795" y="4502557"/>
            <a:ext cx="440055" cy="100027"/>
          </a:xfrm>
          <a:prstGeom prst="rect">
            <a:avLst/>
          </a:prstGeom>
        </p:spPr>
        <p:txBody>
          <a:bodyPr vert="horz" wrap="square" lIns="0" tIns="0" rIns="0" bIns="0" rtlCol="0">
            <a:spAutoFit/>
          </a:bodyPr>
          <a:lstStyle/>
          <a:p>
            <a:pPr marL="12700">
              <a:lnSpc>
                <a:spcPct val="100000"/>
              </a:lnSpc>
            </a:pPr>
            <a:r>
              <a:rPr sz="650" b="1" spc="5" dirty="0">
                <a:solidFill>
                  <a:srgbClr val="07171E"/>
                </a:solidFill>
                <a:latin typeface="Calibri"/>
                <a:cs typeface="Calibri"/>
              </a:rPr>
              <a:t>Ci</a:t>
            </a:r>
            <a:r>
              <a:rPr sz="650" b="1" dirty="0">
                <a:solidFill>
                  <a:srgbClr val="07171E"/>
                </a:solidFill>
                <a:latin typeface="Calibri"/>
                <a:cs typeface="Calibri"/>
              </a:rPr>
              <a:t>s</a:t>
            </a:r>
            <a:r>
              <a:rPr sz="650" b="1" spc="10" dirty="0">
                <a:solidFill>
                  <a:srgbClr val="07171E"/>
                </a:solidFill>
                <a:latin typeface="Calibri"/>
                <a:cs typeface="Calibri"/>
              </a:rPr>
              <a:t>co</a:t>
            </a:r>
            <a:r>
              <a:rPr sz="650" b="1" spc="15" dirty="0">
                <a:solidFill>
                  <a:srgbClr val="07171E"/>
                </a:solidFill>
                <a:latin typeface="Calibri"/>
                <a:cs typeface="Calibri"/>
              </a:rPr>
              <a:t> </a:t>
            </a:r>
            <a:r>
              <a:rPr sz="650" b="1" spc="10" dirty="0">
                <a:solidFill>
                  <a:srgbClr val="07171E"/>
                </a:solidFill>
                <a:latin typeface="Calibri"/>
                <a:cs typeface="Calibri"/>
              </a:rPr>
              <a:t>P</a:t>
            </a:r>
            <a:r>
              <a:rPr sz="650" b="1" dirty="0">
                <a:solidFill>
                  <a:srgbClr val="07171E"/>
                </a:solidFill>
                <a:latin typeface="Calibri"/>
                <a:cs typeface="Calibri"/>
              </a:rPr>
              <a:t>r</a:t>
            </a:r>
            <a:r>
              <a:rPr sz="650" b="1" spc="10" dirty="0">
                <a:solidFill>
                  <a:srgbClr val="07171E"/>
                </a:solidFill>
                <a:latin typeface="Calibri"/>
                <a:cs typeface="Calibri"/>
              </a:rPr>
              <a:t>ime</a:t>
            </a:r>
            <a:endParaRPr sz="650" dirty="0">
              <a:latin typeface="Calibri"/>
              <a:cs typeface="Calibri"/>
            </a:endParaRPr>
          </a:p>
        </p:txBody>
      </p:sp>
      <p:sp>
        <p:nvSpPr>
          <p:cNvPr id="67" name="object 65"/>
          <p:cNvSpPr/>
          <p:nvPr/>
        </p:nvSpPr>
        <p:spPr>
          <a:xfrm>
            <a:off x="3309492" y="1905487"/>
            <a:ext cx="2082800" cy="896149"/>
          </a:xfrm>
          <a:custGeom>
            <a:avLst/>
            <a:gdLst/>
            <a:ahLst/>
            <a:cxnLst/>
            <a:rect l="l" t="t" r="r" b="b"/>
            <a:pathLst>
              <a:path w="2082800" h="897255">
                <a:moveTo>
                  <a:pt x="1081913" y="0"/>
                </a:moveTo>
                <a:lnTo>
                  <a:pt x="995592" y="868"/>
                </a:lnTo>
                <a:lnTo>
                  <a:pt x="911657" y="7950"/>
                </a:lnTo>
                <a:lnTo>
                  <a:pt x="830278" y="20760"/>
                </a:lnTo>
                <a:lnTo>
                  <a:pt x="751620" y="38812"/>
                </a:lnTo>
                <a:lnTo>
                  <a:pt x="675852" y="61618"/>
                </a:lnTo>
                <a:lnTo>
                  <a:pt x="603141" y="88694"/>
                </a:lnTo>
                <a:lnTo>
                  <a:pt x="533654" y="119553"/>
                </a:lnTo>
                <a:lnTo>
                  <a:pt x="467560" y="153708"/>
                </a:lnTo>
                <a:lnTo>
                  <a:pt x="405025" y="190674"/>
                </a:lnTo>
                <a:lnTo>
                  <a:pt x="346217" y="229965"/>
                </a:lnTo>
                <a:lnTo>
                  <a:pt x="291305" y="271094"/>
                </a:lnTo>
                <a:lnTo>
                  <a:pt x="240454" y="313575"/>
                </a:lnTo>
                <a:lnTo>
                  <a:pt x="193834" y="356922"/>
                </a:lnTo>
                <a:lnTo>
                  <a:pt x="151610" y="400649"/>
                </a:lnTo>
                <a:lnTo>
                  <a:pt x="113952" y="444269"/>
                </a:lnTo>
                <a:lnTo>
                  <a:pt x="81027" y="487297"/>
                </a:lnTo>
                <a:lnTo>
                  <a:pt x="53001" y="529247"/>
                </a:lnTo>
                <a:lnTo>
                  <a:pt x="30043" y="569632"/>
                </a:lnTo>
                <a:lnTo>
                  <a:pt x="12320" y="607966"/>
                </a:lnTo>
                <a:lnTo>
                  <a:pt x="0" y="643763"/>
                </a:lnTo>
                <a:lnTo>
                  <a:pt x="32600" y="668540"/>
                </a:lnTo>
                <a:lnTo>
                  <a:pt x="91696" y="711657"/>
                </a:lnTo>
                <a:lnTo>
                  <a:pt x="143476" y="747214"/>
                </a:lnTo>
                <a:lnTo>
                  <a:pt x="188929" y="776441"/>
                </a:lnTo>
                <a:lnTo>
                  <a:pt x="229045" y="800567"/>
                </a:lnTo>
                <a:lnTo>
                  <a:pt x="264815" y="820821"/>
                </a:lnTo>
                <a:lnTo>
                  <a:pt x="341717" y="862580"/>
                </a:lnTo>
                <a:lnTo>
                  <a:pt x="355941" y="870640"/>
                </a:lnTo>
                <a:lnTo>
                  <a:pt x="370067" y="878961"/>
                </a:lnTo>
                <a:lnTo>
                  <a:pt x="384221" y="887697"/>
                </a:lnTo>
                <a:lnTo>
                  <a:pt x="398526" y="897001"/>
                </a:lnTo>
                <a:lnTo>
                  <a:pt x="463150" y="865079"/>
                </a:lnTo>
                <a:lnTo>
                  <a:pt x="522746" y="834000"/>
                </a:lnTo>
                <a:lnTo>
                  <a:pt x="577639" y="803811"/>
                </a:lnTo>
                <a:lnTo>
                  <a:pt x="628155" y="774559"/>
                </a:lnTo>
                <a:lnTo>
                  <a:pt x="674618" y="746291"/>
                </a:lnTo>
                <a:lnTo>
                  <a:pt x="717353" y="719054"/>
                </a:lnTo>
                <a:lnTo>
                  <a:pt x="756685" y="692894"/>
                </a:lnTo>
                <a:lnTo>
                  <a:pt x="792941" y="667858"/>
                </a:lnTo>
                <a:lnTo>
                  <a:pt x="826444" y="643993"/>
                </a:lnTo>
                <a:lnTo>
                  <a:pt x="939434" y="561185"/>
                </a:lnTo>
                <a:lnTo>
                  <a:pt x="964051" y="543879"/>
                </a:lnTo>
                <a:lnTo>
                  <a:pt x="1011206" y="513672"/>
                </a:lnTo>
                <a:lnTo>
                  <a:pt x="1057754" y="489649"/>
                </a:lnTo>
                <a:lnTo>
                  <a:pt x="1106297" y="472186"/>
                </a:lnTo>
                <a:lnTo>
                  <a:pt x="2015381" y="472186"/>
                </a:lnTo>
                <a:lnTo>
                  <a:pt x="1996670" y="450109"/>
                </a:lnTo>
                <a:lnTo>
                  <a:pt x="1964540" y="415167"/>
                </a:lnTo>
                <a:lnTo>
                  <a:pt x="1927739" y="378166"/>
                </a:lnTo>
                <a:lnTo>
                  <a:pt x="1886392" y="339745"/>
                </a:lnTo>
                <a:lnTo>
                  <a:pt x="1840628" y="300540"/>
                </a:lnTo>
                <a:lnTo>
                  <a:pt x="1790573" y="261191"/>
                </a:lnTo>
                <a:lnTo>
                  <a:pt x="1736353" y="222334"/>
                </a:lnTo>
                <a:lnTo>
                  <a:pt x="1678095" y="184607"/>
                </a:lnTo>
                <a:lnTo>
                  <a:pt x="1615927" y="148648"/>
                </a:lnTo>
                <a:lnTo>
                  <a:pt x="1549976" y="115094"/>
                </a:lnTo>
                <a:lnTo>
                  <a:pt x="1480367" y="84583"/>
                </a:lnTo>
                <a:lnTo>
                  <a:pt x="1407229" y="57754"/>
                </a:lnTo>
                <a:lnTo>
                  <a:pt x="1330687" y="35243"/>
                </a:lnTo>
                <a:lnTo>
                  <a:pt x="1250869" y="17689"/>
                </a:lnTo>
                <a:lnTo>
                  <a:pt x="1167902" y="5728"/>
                </a:lnTo>
                <a:lnTo>
                  <a:pt x="1081913" y="0"/>
                </a:lnTo>
                <a:close/>
              </a:path>
              <a:path w="2082800" h="897255">
                <a:moveTo>
                  <a:pt x="2015381" y="472186"/>
                </a:moveTo>
                <a:lnTo>
                  <a:pt x="1106297" y="472186"/>
                </a:lnTo>
                <a:lnTo>
                  <a:pt x="1139761" y="474698"/>
                </a:lnTo>
                <a:lnTo>
                  <a:pt x="1173398" y="482715"/>
                </a:lnTo>
                <a:lnTo>
                  <a:pt x="1240927" y="512654"/>
                </a:lnTo>
                <a:lnTo>
                  <a:pt x="1274687" y="533271"/>
                </a:lnTo>
                <a:lnTo>
                  <a:pt x="1308356" y="556782"/>
                </a:lnTo>
                <a:lnTo>
                  <a:pt x="1341869" y="582537"/>
                </a:lnTo>
                <a:lnTo>
                  <a:pt x="1375161" y="609882"/>
                </a:lnTo>
                <a:lnTo>
                  <a:pt x="1408164" y="638165"/>
                </a:lnTo>
                <a:lnTo>
                  <a:pt x="1473046" y="694936"/>
                </a:lnTo>
                <a:lnTo>
                  <a:pt x="1504792" y="722118"/>
                </a:lnTo>
                <a:lnTo>
                  <a:pt x="1535988" y="747630"/>
                </a:lnTo>
                <a:lnTo>
                  <a:pt x="1566567" y="770817"/>
                </a:lnTo>
                <a:lnTo>
                  <a:pt x="1625615" y="807612"/>
                </a:lnTo>
                <a:lnTo>
                  <a:pt x="1681408" y="827282"/>
                </a:lnTo>
                <a:lnTo>
                  <a:pt x="1707921" y="829065"/>
                </a:lnTo>
                <a:lnTo>
                  <a:pt x="1733423" y="824611"/>
                </a:lnTo>
                <a:lnTo>
                  <a:pt x="1805724" y="773063"/>
                </a:lnTo>
                <a:lnTo>
                  <a:pt x="1948521" y="668453"/>
                </a:lnTo>
                <a:lnTo>
                  <a:pt x="2039721" y="602319"/>
                </a:lnTo>
                <a:lnTo>
                  <a:pt x="2082800" y="571627"/>
                </a:lnTo>
                <a:lnTo>
                  <a:pt x="2075932" y="556541"/>
                </a:lnTo>
                <a:lnTo>
                  <a:pt x="2063759" y="536209"/>
                </a:lnTo>
                <a:lnTo>
                  <a:pt x="2046406" y="511268"/>
                </a:lnTo>
                <a:lnTo>
                  <a:pt x="2024001" y="482356"/>
                </a:lnTo>
                <a:lnTo>
                  <a:pt x="2015381" y="472186"/>
                </a:lnTo>
                <a:close/>
              </a:path>
            </a:pathLst>
          </a:custGeom>
          <a:solidFill>
            <a:srgbClr val="00AF50"/>
          </a:solidFill>
        </p:spPr>
        <p:txBody>
          <a:bodyPr wrap="square" lIns="0" tIns="0" rIns="0" bIns="0" rtlCol="0"/>
          <a:lstStyle/>
          <a:p>
            <a:endParaRPr dirty="0"/>
          </a:p>
        </p:txBody>
      </p:sp>
      <p:sp>
        <p:nvSpPr>
          <p:cNvPr id="68" name="object 66"/>
          <p:cNvSpPr/>
          <p:nvPr/>
        </p:nvSpPr>
        <p:spPr>
          <a:xfrm>
            <a:off x="3309492" y="1905487"/>
            <a:ext cx="2082800" cy="896149"/>
          </a:xfrm>
          <a:custGeom>
            <a:avLst/>
            <a:gdLst/>
            <a:ahLst/>
            <a:cxnLst/>
            <a:rect l="l" t="t" r="r" b="b"/>
            <a:pathLst>
              <a:path w="2082800" h="897255">
                <a:moveTo>
                  <a:pt x="1081913" y="0"/>
                </a:moveTo>
                <a:lnTo>
                  <a:pt x="1167902" y="5728"/>
                </a:lnTo>
                <a:lnTo>
                  <a:pt x="1250869" y="17689"/>
                </a:lnTo>
                <a:lnTo>
                  <a:pt x="1330687" y="35243"/>
                </a:lnTo>
                <a:lnTo>
                  <a:pt x="1407229" y="57754"/>
                </a:lnTo>
                <a:lnTo>
                  <a:pt x="1480367" y="84583"/>
                </a:lnTo>
                <a:lnTo>
                  <a:pt x="1549976" y="115094"/>
                </a:lnTo>
                <a:lnTo>
                  <a:pt x="1615927" y="148648"/>
                </a:lnTo>
                <a:lnTo>
                  <a:pt x="1678095" y="184607"/>
                </a:lnTo>
                <a:lnTo>
                  <a:pt x="1736353" y="222334"/>
                </a:lnTo>
                <a:lnTo>
                  <a:pt x="1790573" y="261191"/>
                </a:lnTo>
                <a:lnTo>
                  <a:pt x="1840628" y="300540"/>
                </a:lnTo>
                <a:lnTo>
                  <a:pt x="1886392" y="339745"/>
                </a:lnTo>
                <a:lnTo>
                  <a:pt x="1927739" y="378166"/>
                </a:lnTo>
                <a:lnTo>
                  <a:pt x="1964540" y="415167"/>
                </a:lnTo>
                <a:lnTo>
                  <a:pt x="1996670" y="450109"/>
                </a:lnTo>
                <a:lnTo>
                  <a:pt x="2024001" y="482356"/>
                </a:lnTo>
                <a:lnTo>
                  <a:pt x="2063759" y="536209"/>
                </a:lnTo>
                <a:lnTo>
                  <a:pt x="2082800" y="571627"/>
                </a:lnTo>
                <a:lnTo>
                  <a:pt x="2060676" y="587346"/>
                </a:lnTo>
                <a:lnTo>
                  <a:pt x="2039721" y="602319"/>
                </a:lnTo>
                <a:lnTo>
                  <a:pt x="2000866" y="630307"/>
                </a:lnTo>
                <a:lnTo>
                  <a:pt x="1965329" y="656155"/>
                </a:lnTo>
                <a:lnTo>
                  <a:pt x="1932204" y="680428"/>
                </a:lnTo>
                <a:lnTo>
                  <a:pt x="1900586" y="703691"/>
                </a:lnTo>
                <a:lnTo>
                  <a:pt x="1885060" y="715120"/>
                </a:lnTo>
                <a:lnTo>
                  <a:pt x="1854006" y="737925"/>
                </a:lnTo>
                <a:lnTo>
                  <a:pt x="1822196" y="761132"/>
                </a:lnTo>
                <a:lnTo>
                  <a:pt x="1788724" y="785305"/>
                </a:lnTo>
                <a:lnTo>
                  <a:pt x="1752687" y="811008"/>
                </a:lnTo>
                <a:lnTo>
                  <a:pt x="1707921" y="829065"/>
                </a:lnTo>
                <a:lnTo>
                  <a:pt x="1681408" y="827282"/>
                </a:lnTo>
                <a:lnTo>
                  <a:pt x="1625615" y="807612"/>
                </a:lnTo>
                <a:lnTo>
                  <a:pt x="1566567" y="770817"/>
                </a:lnTo>
                <a:lnTo>
                  <a:pt x="1535988" y="747630"/>
                </a:lnTo>
                <a:lnTo>
                  <a:pt x="1504792" y="722118"/>
                </a:lnTo>
                <a:lnTo>
                  <a:pt x="1473046" y="694936"/>
                </a:lnTo>
                <a:lnTo>
                  <a:pt x="1440814" y="666734"/>
                </a:lnTo>
                <a:lnTo>
                  <a:pt x="1408164" y="638165"/>
                </a:lnTo>
                <a:lnTo>
                  <a:pt x="1375161" y="609882"/>
                </a:lnTo>
                <a:lnTo>
                  <a:pt x="1341869" y="582537"/>
                </a:lnTo>
                <a:lnTo>
                  <a:pt x="1308356" y="556782"/>
                </a:lnTo>
                <a:lnTo>
                  <a:pt x="1274687" y="533271"/>
                </a:lnTo>
                <a:lnTo>
                  <a:pt x="1240927" y="512654"/>
                </a:lnTo>
                <a:lnTo>
                  <a:pt x="1173398" y="482715"/>
                </a:lnTo>
                <a:lnTo>
                  <a:pt x="1106297" y="472186"/>
                </a:lnTo>
                <a:lnTo>
                  <a:pt x="1081614" y="480074"/>
                </a:lnTo>
                <a:lnTo>
                  <a:pt x="1034393" y="500864"/>
                </a:lnTo>
                <a:lnTo>
                  <a:pt x="987867" y="528026"/>
                </a:lnTo>
                <a:lnTo>
                  <a:pt x="939434" y="561185"/>
                </a:lnTo>
                <a:lnTo>
                  <a:pt x="886493" y="599965"/>
                </a:lnTo>
                <a:lnTo>
                  <a:pt x="857519" y="621347"/>
                </a:lnTo>
                <a:lnTo>
                  <a:pt x="826444" y="643993"/>
                </a:lnTo>
                <a:lnTo>
                  <a:pt x="792941" y="667858"/>
                </a:lnTo>
                <a:lnTo>
                  <a:pt x="756685" y="692894"/>
                </a:lnTo>
                <a:lnTo>
                  <a:pt x="717353" y="719054"/>
                </a:lnTo>
                <a:lnTo>
                  <a:pt x="674618" y="746291"/>
                </a:lnTo>
                <a:lnTo>
                  <a:pt x="628155" y="774559"/>
                </a:lnTo>
                <a:lnTo>
                  <a:pt x="577639" y="803811"/>
                </a:lnTo>
                <a:lnTo>
                  <a:pt x="522746" y="834000"/>
                </a:lnTo>
                <a:lnTo>
                  <a:pt x="463150" y="865079"/>
                </a:lnTo>
                <a:lnTo>
                  <a:pt x="398526" y="897001"/>
                </a:lnTo>
                <a:lnTo>
                  <a:pt x="384221" y="887697"/>
                </a:lnTo>
                <a:lnTo>
                  <a:pt x="370067" y="878961"/>
                </a:lnTo>
                <a:lnTo>
                  <a:pt x="327273" y="854628"/>
                </a:lnTo>
                <a:lnTo>
                  <a:pt x="297227" y="838431"/>
                </a:lnTo>
                <a:lnTo>
                  <a:pt x="281379" y="829879"/>
                </a:lnTo>
                <a:lnTo>
                  <a:pt x="247411" y="811101"/>
                </a:lnTo>
                <a:lnTo>
                  <a:pt x="209592" y="789065"/>
                </a:lnTo>
                <a:lnTo>
                  <a:pt x="166931" y="762542"/>
                </a:lnTo>
                <a:lnTo>
                  <a:pt x="118439" y="730303"/>
                </a:lnTo>
                <a:lnTo>
                  <a:pt x="63125" y="691120"/>
                </a:lnTo>
                <a:lnTo>
                  <a:pt x="0" y="643763"/>
                </a:lnTo>
                <a:lnTo>
                  <a:pt x="12320" y="607966"/>
                </a:lnTo>
                <a:lnTo>
                  <a:pt x="30043" y="569632"/>
                </a:lnTo>
                <a:lnTo>
                  <a:pt x="53001" y="529247"/>
                </a:lnTo>
                <a:lnTo>
                  <a:pt x="81027" y="487297"/>
                </a:lnTo>
                <a:lnTo>
                  <a:pt x="113952" y="444269"/>
                </a:lnTo>
                <a:lnTo>
                  <a:pt x="151610" y="400649"/>
                </a:lnTo>
                <a:lnTo>
                  <a:pt x="193834" y="356922"/>
                </a:lnTo>
                <a:lnTo>
                  <a:pt x="240454" y="313575"/>
                </a:lnTo>
                <a:lnTo>
                  <a:pt x="291305" y="271094"/>
                </a:lnTo>
                <a:lnTo>
                  <a:pt x="346217" y="229965"/>
                </a:lnTo>
                <a:lnTo>
                  <a:pt x="405025" y="190674"/>
                </a:lnTo>
                <a:lnTo>
                  <a:pt x="467560" y="153708"/>
                </a:lnTo>
                <a:lnTo>
                  <a:pt x="533654" y="119553"/>
                </a:lnTo>
                <a:lnTo>
                  <a:pt x="603141" y="88694"/>
                </a:lnTo>
                <a:lnTo>
                  <a:pt x="675852" y="61618"/>
                </a:lnTo>
                <a:lnTo>
                  <a:pt x="751620" y="38812"/>
                </a:lnTo>
                <a:lnTo>
                  <a:pt x="830278" y="20760"/>
                </a:lnTo>
                <a:lnTo>
                  <a:pt x="911657" y="7950"/>
                </a:lnTo>
                <a:lnTo>
                  <a:pt x="995592" y="868"/>
                </a:lnTo>
                <a:lnTo>
                  <a:pt x="1081913" y="0"/>
                </a:lnTo>
                <a:close/>
              </a:path>
            </a:pathLst>
          </a:custGeom>
          <a:ln w="9525">
            <a:solidFill>
              <a:srgbClr val="FFFFFF"/>
            </a:solidFill>
          </a:ln>
        </p:spPr>
        <p:txBody>
          <a:bodyPr wrap="square" lIns="0" tIns="0" rIns="0" bIns="0" rtlCol="0"/>
          <a:lstStyle/>
          <a:p>
            <a:endParaRPr dirty="0"/>
          </a:p>
        </p:txBody>
      </p:sp>
      <p:sp>
        <p:nvSpPr>
          <p:cNvPr id="69" name="object 67"/>
          <p:cNvSpPr/>
          <p:nvPr/>
        </p:nvSpPr>
        <p:spPr>
          <a:xfrm>
            <a:off x="4334484" y="2490109"/>
            <a:ext cx="1163320" cy="1659112"/>
          </a:xfrm>
          <a:custGeom>
            <a:avLst/>
            <a:gdLst/>
            <a:ahLst/>
            <a:cxnLst/>
            <a:rect l="l" t="t" r="r" b="b"/>
            <a:pathLst>
              <a:path w="1163320" h="1661160">
                <a:moveTo>
                  <a:pt x="1057554" y="0"/>
                </a:moveTo>
                <a:lnTo>
                  <a:pt x="994784" y="27079"/>
                </a:lnTo>
                <a:lnTo>
                  <a:pt x="795343" y="110281"/>
                </a:lnTo>
                <a:lnTo>
                  <a:pt x="706780" y="148336"/>
                </a:lnTo>
                <a:lnTo>
                  <a:pt x="679892" y="189353"/>
                </a:lnTo>
                <a:lnTo>
                  <a:pt x="667363" y="245541"/>
                </a:lnTo>
                <a:lnTo>
                  <a:pt x="665382" y="278308"/>
                </a:lnTo>
                <a:lnTo>
                  <a:pt x="665669" y="313648"/>
                </a:lnTo>
                <a:lnTo>
                  <a:pt x="667783" y="351153"/>
                </a:lnTo>
                <a:lnTo>
                  <a:pt x="671283" y="390418"/>
                </a:lnTo>
                <a:lnTo>
                  <a:pt x="675730" y="431035"/>
                </a:lnTo>
                <a:lnTo>
                  <a:pt x="685698" y="514700"/>
                </a:lnTo>
                <a:lnTo>
                  <a:pt x="690339" y="556935"/>
                </a:lnTo>
                <a:lnTo>
                  <a:pt x="694164" y="598895"/>
                </a:lnTo>
                <a:lnTo>
                  <a:pt x="696731" y="640175"/>
                </a:lnTo>
                <a:lnTo>
                  <a:pt x="697600" y="680366"/>
                </a:lnTo>
                <a:lnTo>
                  <a:pt x="696332" y="719063"/>
                </a:lnTo>
                <a:lnTo>
                  <a:pt x="685616" y="790347"/>
                </a:lnTo>
                <a:lnTo>
                  <a:pt x="661060" y="850773"/>
                </a:lnTo>
                <a:lnTo>
                  <a:pt x="625122" y="880942"/>
                </a:lnTo>
                <a:lnTo>
                  <a:pt x="585388" y="905944"/>
                </a:lnTo>
                <a:lnTo>
                  <a:pt x="540885" y="928101"/>
                </a:lnTo>
                <a:lnTo>
                  <a:pt x="402357" y="986286"/>
                </a:lnTo>
                <a:lnTo>
                  <a:pt x="369001" y="1000725"/>
                </a:lnTo>
                <a:lnTo>
                  <a:pt x="333477" y="1016775"/>
                </a:lnTo>
                <a:lnTo>
                  <a:pt x="295663" y="1034726"/>
                </a:lnTo>
                <a:lnTo>
                  <a:pt x="255438" y="1054869"/>
                </a:lnTo>
                <a:lnTo>
                  <a:pt x="212679" y="1077495"/>
                </a:lnTo>
                <a:lnTo>
                  <a:pt x="167264" y="1102893"/>
                </a:lnTo>
                <a:lnTo>
                  <a:pt x="119072" y="1131354"/>
                </a:lnTo>
                <a:lnTo>
                  <a:pt x="67981" y="1163168"/>
                </a:lnTo>
                <a:lnTo>
                  <a:pt x="13868" y="1198626"/>
                </a:lnTo>
                <a:lnTo>
                  <a:pt x="13721" y="1215359"/>
                </a:lnTo>
                <a:lnTo>
                  <a:pt x="13240" y="1231658"/>
                </a:lnTo>
                <a:lnTo>
                  <a:pt x="10298" y="1279797"/>
                </a:lnTo>
                <a:lnTo>
                  <a:pt x="7606" y="1313098"/>
                </a:lnTo>
                <a:lnTo>
                  <a:pt x="6195" y="1330664"/>
                </a:lnTo>
                <a:lnTo>
                  <a:pt x="2322" y="1389233"/>
                </a:lnTo>
                <a:lnTo>
                  <a:pt x="555" y="1435014"/>
                </a:lnTo>
                <a:lnTo>
                  <a:pt x="0" y="1497862"/>
                </a:lnTo>
                <a:lnTo>
                  <a:pt x="156" y="1517473"/>
                </a:lnTo>
                <a:lnTo>
                  <a:pt x="830" y="1549373"/>
                </a:lnTo>
                <a:lnTo>
                  <a:pt x="1993" y="1583787"/>
                </a:lnTo>
                <a:lnTo>
                  <a:pt x="3698" y="1620899"/>
                </a:lnTo>
                <a:lnTo>
                  <a:pt x="5994" y="1660893"/>
                </a:lnTo>
                <a:lnTo>
                  <a:pt x="33779" y="1657708"/>
                </a:lnTo>
                <a:lnTo>
                  <a:pt x="105128" y="1647703"/>
                </a:lnTo>
                <a:lnTo>
                  <a:pt x="147661" y="1640429"/>
                </a:lnTo>
                <a:lnTo>
                  <a:pt x="194081" y="1631340"/>
                </a:lnTo>
                <a:lnTo>
                  <a:pt x="243873" y="1620209"/>
                </a:lnTo>
                <a:lnTo>
                  <a:pt x="296522" y="1606809"/>
                </a:lnTo>
                <a:lnTo>
                  <a:pt x="351513" y="1590915"/>
                </a:lnTo>
                <a:lnTo>
                  <a:pt x="408332" y="1572299"/>
                </a:lnTo>
                <a:lnTo>
                  <a:pt x="466464" y="1550736"/>
                </a:lnTo>
                <a:lnTo>
                  <a:pt x="525395" y="1525999"/>
                </a:lnTo>
                <a:lnTo>
                  <a:pt x="584608" y="1497862"/>
                </a:lnTo>
                <a:lnTo>
                  <a:pt x="643590" y="1466098"/>
                </a:lnTo>
                <a:lnTo>
                  <a:pt x="701827" y="1430481"/>
                </a:lnTo>
                <a:lnTo>
                  <a:pt x="758802" y="1390784"/>
                </a:lnTo>
                <a:lnTo>
                  <a:pt x="814003" y="1346782"/>
                </a:lnTo>
                <a:lnTo>
                  <a:pt x="866913" y="1298247"/>
                </a:lnTo>
                <a:lnTo>
                  <a:pt x="917018" y="1244954"/>
                </a:lnTo>
                <a:lnTo>
                  <a:pt x="963803" y="1186677"/>
                </a:lnTo>
                <a:lnTo>
                  <a:pt x="1006754" y="1123188"/>
                </a:lnTo>
                <a:lnTo>
                  <a:pt x="1044503" y="1055512"/>
                </a:lnTo>
                <a:lnTo>
                  <a:pt x="1076276" y="985230"/>
                </a:lnTo>
                <a:lnTo>
                  <a:pt x="1102453" y="912979"/>
                </a:lnTo>
                <a:lnTo>
                  <a:pt x="1123411" y="839394"/>
                </a:lnTo>
                <a:lnTo>
                  <a:pt x="1139529" y="765113"/>
                </a:lnTo>
                <a:lnTo>
                  <a:pt x="1151184" y="690771"/>
                </a:lnTo>
                <a:lnTo>
                  <a:pt x="1158754" y="617005"/>
                </a:lnTo>
                <a:lnTo>
                  <a:pt x="1162619" y="544452"/>
                </a:lnTo>
                <a:lnTo>
                  <a:pt x="1163155" y="473746"/>
                </a:lnTo>
                <a:lnTo>
                  <a:pt x="1160742" y="405526"/>
                </a:lnTo>
                <a:lnTo>
                  <a:pt x="1155756" y="340428"/>
                </a:lnTo>
                <a:lnTo>
                  <a:pt x="1148578" y="279087"/>
                </a:lnTo>
                <a:lnTo>
                  <a:pt x="1139583" y="222140"/>
                </a:lnTo>
                <a:lnTo>
                  <a:pt x="1129152" y="170223"/>
                </a:lnTo>
                <a:lnTo>
                  <a:pt x="1117661" y="123973"/>
                </a:lnTo>
                <a:lnTo>
                  <a:pt x="1105489" y="84027"/>
                </a:lnTo>
                <a:lnTo>
                  <a:pt x="1080615" y="25589"/>
                </a:lnTo>
                <a:lnTo>
                  <a:pt x="1068669" y="8370"/>
                </a:lnTo>
                <a:lnTo>
                  <a:pt x="1057554" y="0"/>
                </a:lnTo>
                <a:close/>
              </a:path>
            </a:pathLst>
          </a:custGeom>
          <a:solidFill>
            <a:srgbClr val="006FC0"/>
          </a:solidFill>
        </p:spPr>
        <p:txBody>
          <a:bodyPr wrap="square" lIns="0" tIns="0" rIns="0" bIns="0" rtlCol="0"/>
          <a:lstStyle/>
          <a:p>
            <a:endParaRPr dirty="0"/>
          </a:p>
        </p:txBody>
      </p:sp>
      <p:sp>
        <p:nvSpPr>
          <p:cNvPr id="70" name="object 68"/>
          <p:cNvSpPr/>
          <p:nvPr/>
        </p:nvSpPr>
        <p:spPr>
          <a:xfrm>
            <a:off x="4334404" y="2490109"/>
            <a:ext cx="1163320" cy="1659112"/>
          </a:xfrm>
          <a:custGeom>
            <a:avLst/>
            <a:gdLst/>
            <a:ahLst/>
            <a:cxnLst/>
            <a:rect l="l" t="t" r="r" b="b"/>
            <a:pathLst>
              <a:path w="1163320" h="1661160">
                <a:moveTo>
                  <a:pt x="1006834" y="1123188"/>
                </a:moveTo>
                <a:lnTo>
                  <a:pt x="1044582" y="1055512"/>
                </a:lnTo>
                <a:lnTo>
                  <a:pt x="1076356" y="985230"/>
                </a:lnTo>
                <a:lnTo>
                  <a:pt x="1102533" y="912979"/>
                </a:lnTo>
                <a:lnTo>
                  <a:pt x="1123491" y="839394"/>
                </a:lnTo>
                <a:lnTo>
                  <a:pt x="1139608" y="765113"/>
                </a:lnTo>
                <a:lnTo>
                  <a:pt x="1151263" y="690771"/>
                </a:lnTo>
                <a:lnTo>
                  <a:pt x="1158834" y="617005"/>
                </a:lnTo>
                <a:lnTo>
                  <a:pt x="1162698" y="544452"/>
                </a:lnTo>
                <a:lnTo>
                  <a:pt x="1163235" y="473746"/>
                </a:lnTo>
                <a:lnTo>
                  <a:pt x="1160821" y="405526"/>
                </a:lnTo>
                <a:lnTo>
                  <a:pt x="1155836" y="340428"/>
                </a:lnTo>
                <a:lnTo>
                  <a:pt x="1148657" y="279087"/>
                </a:lnTo>
                <a:lnTo>
                  <a:pt x="1139663" y="222140"/>
                </a:lnTo>
                <a:lnTo>
                  <a:pt x="1129231" y="170223"/>
                </a:lnTo>
                <a:lnTo>
                  <a:pt x="1117740" y="123973"/>
                </a:lnTo>
                <a:lnTo>
                  <a:pt x="1105569" y="84027"/>
                </a:lnTo>
                <a:lnTo>
                  <a:pt x="1080694" y="25589"/>
                </a:lnTo>
                <a:lnTo>
                  <a:pt x="1057634" y="0"/>
                </a:lnTo>
                <a:lnTo>
                  <a:pt x="1035645" y="9556"/>
                </a:lnTo>
                <a:lnTo>
                  <a:pt x="1014756" y="18565"/>
                </a:lnTo>
                <a:lnTo>
                  <a:pt x="975860" y="35153"/>
                </a:lnTo>
                <a:lnTo>
                  <a:pt x="940101" y="50194"/>
                </a:lnTo>
                <a:lnTo>
                  <a:pt x="890503" y="70798"/>
                </a:lnTo>
                <a:lnTo>
                  <a:pt x="858902" y="83855"/>
                </a:lnTo>
                <a:lnTo>
                  <a:pt x="843225" y="90342"/>
                </a:lnTo>
                <a:lnTo>
                  <a:pt x="795422" y="110281"/>
                </a:lnTo>
                <a:lnTo>
                  <a:pt x="744251" y="132067"/>
                </a:lnTo>
                <a:lnTo>
                  <a:pt x="706860" y="148336"/>
                </a:lnTo>
                <a:lnTo>
                  <a:pt x="679972" y="189353"/>
                </a:lnTo>
                <a:lnTo>
                  <a:pt x="667443" y="245541"/>
                </a:lnTo>
                <a:lnTo>
                  <a:pt x="665462" y="278308"/>
                </a:lnTo>
                <a:lnTo>
                  <a:pt x="665748" y="313648"/>
                </a:lnTo>
                <a:lnTo>
                  <a:pt x="671363" y="390418"/>
                </a:lnTo>
                <a:lnTo>
                  <a:pt x="675809" y="431035"/>
                </a:lnTo>
                <a:lnTo>
                  <a:pt x="680761" y="472598"/>
                </a:lnTo>
                <a:lnTo>
                  <a:pt x="685778" y="514700"/>
                </a:lnTo>
                <a:lnTo>
                  <a:pt x="690419" y="556935"/>
                </a:lnTo>
                <a:lnTo>
                  <a:pt x="694243" y="598895"/>
                </a:lnTo>
                <a:lnTo>
                  <a:pt x="696810" y="640175"/>
                </a:lnTo>
                <a:lnTo>
                  <a:pt x="697680" y="680366"/>
                </a:lnTo>
                <a:lnTo>
                  <a:pt x="696411" y="719063"/>
                </a:lnTo>
                <a:lnTo>
                  <a:pt x="685696" y="790347"/>
                </a:lnTo>
                <a:lnTo>
                  <a:pt x="661140" y="850773"/>
                </a:lnTo>
                <a:lnTo>
                  <a:pt x="625201" y="880942"/>
                </a:lnTo>
                <a:lnTo>
                  <a:pt x="585468" y="905944"/>
                </a:lnTo>
                <a:lnTo>
                  <a:pt x="540965" y="928101"/>
                </a:lnTo>
                <a:lnTo>
                  <a:pt x="490716" y="949735"/>
                </a:lnTo>
                <a:lnTo>
                  <a:pt x="433746" y="973169"/>
                </a:lnTo>
                <a:lnTo>
                  <a:pt x="402436" y="986286"/>
                </a:lnTo>
                <a:lnTo>
                  <a:pt x="333557" y="1016775"/>
                </a:lnTo>
                <a:lnTo>
                  <a:pt x="295743" y="1034726"/>
                </a:lnTo>
                <a:lnTo>
                  <a:pt x="255518" y="1054869"/>
                </a:lnTo>
                <a:lnTo>
                  <a:pt x="212759" y="1077495"/>
                </a:lnTo>
                <a:lnTo>
                  <a:pt x="167344" y="1102893"/>
                </a:lnTo>
                <a:lnTo>
                  <a:pt x="119152" y="1131354"/>
                </a:lnTo>
                <a:lnTo>
                  <a:pt x="68060" y="1163168"/>
                </a:lnTo>
                <a:lnTo>
                  <a:pt x="13948" y="1198626"/>
                </a:lnTo>
                <a:lnTo>
                  <a:pt x="13801" y="1215359"/>
                </a:lnTo>
                <a:lnTo>
                  <a:pt x="13319" y="1231658"/>
                </a:lnTo>
                <a:lnTo>
                  <a:pt x="10378" y="1279797"/>
                </a:lnTo>
                <a:lnTo>
                  <a:pt x="7686" y="1313098"/>
                </a:lnTo>
                <a:lnTo>
                  <a:pt x="6275" y="1330664"/>
                </a:lnTo>
                <a:lnTo>
                  <a:pt x="2402" y="1389233"/>
                </a:lnTo>
                <a:lnTo>
                  <a:pt x="634" y="1435014"/>
                </a:lnTo>
                <a:lnTo>
                  <a:pt x="0" y="1487903"/>
                </a:lnTo>
                <a:lnTo>
                  <a:pt x="236" y="1517473"/>
                </a:lnTo>
                <a:lnTo>
                  <a:pt x="910" y="1549373"/>
                </a:lnTo>
                <a:lnTo>
                  <a:pt x="2073" y="1583787"/>
                </a:lnTo>
                <a:lnTo>
                  <a:pt x="3777" y="1620899"/>
                </a:lnTo>
                <a:lnTo>
                  <a:pt x="6074" y="1660893"/>
                </a:lnTo>
                <a:lnTo>
                  <a:pt x="33859" y="1657708"/>
                </a:lnTo>
                <a:lnTo>
                  <a:pt x="105207" y="1647703"/>
                </a:lnTo>
                <a:lnTo>
                  <a:pt x="147741" y="1640429"/>
                </a:lnTo>
                <a:lnTo>
                  <a:pt x="194161" y="1631340"/>
                </a:lnTo>
                <a:lnTo>
                  <a:pt x="243953" y="1620209"/>
                </a:lnTo>
                <a:lnTo>
                  <a:pt x="296602" y="1606809"/>
                </a:lnTo>
                <a:lnTo>
                  <a:pt x="351593" y="1590915"/>
                </a:lnTo>
                <a:lnTo>
                  <a:pt x="408412" y="1572299"/>
                </a:lnTo>
                <a:lnTo>
                  <a:pt x="466544" y="1550736"/>
                </a:lnTo>
                <a:lnTo>
                  <a:pt x="525474" y="1525999"/>
                </a:lnTo>
                <a:lnTo>
                  <a:pt x="584688" y="1497862"/>
                </a:lnTo>
                <a:lnTo>
                  <a:pt x="643670" y="1466098"/>
                </a:lnTo>
                <a:lnTo>
                  <a:pt x="701906" y="1430481"/>
                </a:lnTo>
                <a:lnTo>
                  <a:pt x="758882" y="1390784"/>
                </a:lnTo>
                <a:lnTo>
                  <a:pt x="814082" y="1346782"/>
                </a:lnTo>
                <a:lnTo>
                  <a:pt x="866992" y="1298247"/>
                </a:lnTo>
                <a:lnTo>
                  <a:pt x="917097" y="1244954"/>
                </a:lnTo>
                <a:lnTo>
                  <a:pt x="963883" y="1186677"/>
                </a:lnTo>
                <a:lnTo>
                  <a:pt x="1006834" y="1123188"/>
                </a:lnTo>
                <a:close/>
              </a:path>
            </a:pathLst>
          </a:custGeom>
          <a:ln w="9525">
            <a:solidFill>
              <a:srgbClr val="FFFFFF"/>
            </a:solidFill>
          </a:ln>
        </p:spPr>
        <p:txBody>
          <a:bodyPr wrap="square" lIns="0" tIns="0" rIns="0" bIns="0" rtlCol="0"/>
          <a:lstStyle/>
          <a:p>
            <a:endParaRPr dirty="0"/>
          </a:p>
        </p:txBody>
      </p:sp>
      <p:sp>
        <p:nvSpPr>
          <p:cNvPr id="71" name="object 69"/>
          <p:cNvSpPr/>
          <p:nvPr/>
        </p:nvSpPr>
        <p:spPr>
          <a:xfrm>
            <a:off x="5002278" y="2476410"/>
            <a:ext cx="390525" cy="212463"/>
          </a:xfrm>
          <a:custGeom>
            <a:avLst/>
            <a:gdLst/>
            <a:ahLst/>
            <a:cxnLst/>
            <a:rect l="l" t="t" r="r" b="b"/>
            <a:pathLst>
              <a:path w="390525" h="212725">
                <a:moveTo>
                  <a:pt x="390016" y="0"/>
                </a:moveTo>
                <a:lnTo>
                  <a:pt x="0" y="212344"/>
                </a:lnTo>
              </a:path>
            </a:pathLst>
          </a:custGeom>
          <a:ln w="88899">
            <a:solidFill>
              <a:srgbClr val="FFFFFF"/>
            </a:solidFill>
          </a:ln>
        </p:spPr>
        <p:txBody>
          <a:bodyPr wrap="square" lIns="0" tIns="0" rIns="0" bIns="0" rtlCol="0"/>
          <a:lstStyle/>
          <a:p>
            <a:endParaRPr dirty="0"/>
          </a:p>
        </p:txBody>
      </p:sp>
      <p:sp>
        <p:nvSpPr>
          <p:cNvPr id="72" name="object 70"/>
          <p:cNvSpPr/>
          <p:nvPr/>
        </p:nvSpPr>
        <p:spPr>
          <a:xfrm>
            <a:off x="3200385" y="2570400"/>
            <a:ext cx="1155065" cy="1582372"/>
          </a:xfrm>
          <a:custGeom>
            <a:avLst/>
            <a:gdLst/>
            <a:ahLst/>
            <a:cxnLst/>
            <a:rect l="l" t="t" r="r" b="b"/>
            <a:pathLst>
              <a:path w="1155064" h="1584325">
                <a:moveTo>
                  <a:pt x="97425" y="0"/>
                </a:moveTo>
                <a:lnTo>
                  <a:pt x="62829" y="48111"/>
                </a:lnTo>
                <a:lnTo>
                  <a:pt x="39541" y="116824"/>
                </a:lnTo>
                <a:lnTo>
                  <a:pt x="28900" y="160392"/>
                </a:lnTo>
                <a:lnTo>
                  <a:pt x="19404" y="209311"/>
                </a:lnTo>
                <a:lnTo>
                  <a:pt x="11409" y="262987"/>
                </a:lnTo>
                <a:lnTo>
                  <a:pt x="5272" y="320827"/>
                </a:lnTo>
                <a:lnTo>
                  <a:pt x="1350" y="382238"/>
                </a:lnTo>
                <a:lnTo>
                  <a:pt x="0" y="446626"/>
                </a:lnTo>
                <a:lnTo>
                  <a:pt x="1578" y="513399"/>
                </a:lnTo>
                <a:lnTo>
                  <a:pt x="6442" y="581962"/>
                </a:lnTo>
                <a:lnTo>
                  <a:pt x="14947" y="651724"/>
                </a:lnTo>
                <a:lnTo>
                  <a:pt x="27452" y="722090"/>
                </a:lnTo>
                <a:lnTo>
                  <a:pt x="44313" y="792467"/>
                </a:lnTo>
                <a:lnTo>
                  <a:pt x="65886" y="862263"/>
                </a:lnTo>
                <a:lnTo>
                  <a:pt x="92529" y="930884"/>
                </a:lnTo>
                <a:lnTo>
                  <a:pt x="124597" y="997736"/>
                </a:lnTo>
                <a:lnTo>
                  <a:pt x="162449" y="1062228"/>
                </a:lnTo>
                <a:lnTo>
                  <a:pt x="205297" y="1122836"/>
                </a:lnTo>
                <a:lnTo>
                  <a:pt x="251787" y="1178598"/>
                </a:lnTo>
                <a:lnTo>
                  <a:pt x="301427" y="1229716"/>
                </a:lnTo>
                <a:lnTo>
                  <a:pt x="353721" y="1276391"/>
                </a:lnTo>
                <a:lnTo>
                  <a:pt x="408178" y="1318827"/>
                </a:lnTo>
                <a:lnTo>
                  <a:pt x="464304" y="1357224"/>
                </a:lnTo>
                <a:lnTo>
                  <a:pt x="521605" y="1391787"/>
                </a:lnTo>
                <a:lnTo>
                  <a:pt x="579588" y="1422715"/>
                </a:lnTo>
                <a:lnTo>
                  <a:pt x="637760" y="1450213"/>
                </a:lnTo>
                <a:lnTo>
                  <a:pt x="695627" y="1474482"/>
                </a:lnTo>
                <a:lnTo>
                  <a:pt x="752696" y="1495724"/>
                </a:lnTo>
                <a:lnTo>
                  <a:pt x="808473" y="1514142"/>
                </a:lnTo>
                <a:lnTo>
                  <a:pt x="862465" y="1529938"/>
                </a:lnTo>
                <a:lnTo>
                  <a:pt x="914179" y="1543313"/>
                </a:lnTo>
                <a:lnTo>
                  <a:pt x="963121" y="1554471"/>
                </a:lnTo>
                <a:lnTo>
                  <a:pt x="1008798" y="1563613"/>
                </a:lnTo>
                <a:lnTo>
                  <a:pt x="1050716" y="1570942"/>
                </a:lnTo>
                <a:lnTo>
                  <a:pt x="1121303" y="1580969"/>
                </a:lnTo>
                <a:lnTo>
                  <a:pt x="1148985" y="1584070"/>
                </a:lnTo>
                <a:lnTo>
                  <a:pt x="1151282" y="1545925"/>
                </a:lnTo>
                <a:lnTo>
                  <a:pt x="1152986" y="1510529"/>
                </a:lnTo>
                <a:lnTo>
                  <a:pt x="1154149" y="1477706"/>
                </a:lnTo>
                <a:lnTo>
                  <a:pt x="1154823" y="1447281"/>
                </a:lnTo>
                <a:lnTo>
                  <a:pt x="1155059" y="1419077"/>
                </a:lnTo>
                <a:lnTo>
                  <a:pt x="1154909" y="1392920"/>
                </a:lnTo>
                <a:lnTo>
                  <a:pt x="1153657" y="1346044"/>
                </a:lnTo>
                <a:lnTo>
                  <a:pt x="1151478" y="1305245"/>
                </a:lnTo>
                <a:lnTo>
                  <a:pt x="1147373" y="1252371"/>
                </a:lnTo>
                <a:lnTo>
                  <a:pt x="1145988" y="1236263"/>
                </a:lnTo>
                <a:lnTo>
                  <a:pt x="1144681" y="1220622"/>
                </a:lnTo>
                <a:lnTo>
                  <a:pt x="1141740" y="1174735"/>
                </a:lnTo>
                <a:lnTo>
                  <a:pt x="1141111" y="1143254"/>
                </a:lnTo>
                <a:lnTo>
                  <a:pt x="1086998" y="1109423"/>
                </a:lnTo>
                <a:lnTo>
                  <a:pt x="1035907" y="1079070"/>
                </a:lnTo>
                <a:lnTo>
                  <a:pt x="987715" y="1051918"/>
                </a:lnTo>
                <a:lnTo>
                  <a:pt x="942300" y="1027689"/>
                </a:lnTo>
                <a:lnTo>
                  <a:pt x="899541" y="1006105"/>
                </a:lnTo>
                <a:lnTo>
                  <a:pt x="859316" y="986891"/>
                </a:lnTo>
                <a:lnTo>
                  <a:pt x="821502" y="969768"/>
                </a:lnTo>
                <a:lnTo>
                  <a:pt x="785979" y="954460"/>
                </a:lnTo>
                <a:lnTo>
                  <a:pt x="638440" y="895436"/>
                </a:lnTo>
                <a:lnTo>
                  <a:pt x="614094" y="885195"/>
                </a:lnTo>
                <a:lnTo>
                  <a:pt x="569591" y="864057"/>
                </a:lnTo>
                <a:lnTo>
                  <a:pt x="529858" y="840198"/>
                </a:lnTo>
                <a:lnTo>
                  <a:pt x="493919" y="811402"/>
                </a:lnTo>
                <a:lnTo>
                  <a:pt x="469363" y="753756"/>
                </a:lnTo>
                <a:lnTo>
                  <a:pt x="458648" y="685757"/>
                </a:lnTo>
                <a:lnTo>
                  <a:pt x="457379" y="648844"/>
                </a:lnTo>
                <a:lnTo>
                  <a:pt x="458248" y="610508"/>
                </a:lnTo>
                <a:lnTo>
                  <a:pt x="460816" y="571134"/>
                </a:lnTo>
                <a:lnTo>
                  <a:pt x="464640" y="531112"/>
                </a:lnTo>
                <a:lnTo>
                  <a:pt x="469281" y="490830"/>
                </a:lnTo>
                <a:lnTo>
                  <a:pt x="479250" y="411035"/>
                </a:lnTo>
                <a:lnTo>
                  <a:pt x="483696" y="372298"/>
                </a:lnTo>
                <a:lnTo>
                  <a:pt x="487197" y="334853"/>
                </a:lnTo>
                <a:lnTo>
                  <a:pt x="489311" y="299087"/>
                </a:lnTo>
                <a:lnTo>
                  <a:pt x="489597" y="265388"/>
                </a:lnTo>
                <a:lnTo>
                  <a:pt x="487616" y="234144"/>
                </a:lnTo>
                <a:lnTo>
                  <a:pt x="475087" y="180573"/>
                </a:lnTo>
                <a:lnTo>
                  <a:pt x="448199" y="141477"/>
                </a:lnTo>
                <a:lnTo>
                  <a:pt x="359637" y="105138"/>
                </a:lnTo>
                <a:lnTo>
                  <a:pt x="160196" y="25817"/>
                </a:lnTo>
                <a:lnTo>
                  <a:pt x="97425" y="0"/>
                </a:lnTo>
                <a:close/>
              </a:path>
            </a:pathLst>
          </a:custGeom>
          <a:solidFill>
            <a:srgbClr val="FFFF00"/>
          </a:solidFill>
        </p:spPr>
        <p:txBody>
          <a:bodyPr wrap="square" lIns="0" tIns="0" rIns="0" bIns="0" rtlCol="0"/>
          <a:lstStyle/>
          <a:p>
            <a:endParaRPr dirty="0"/>
          </a:p>
        </p:txBody>
      </p:sp>
      <p:sp>
        <p:nvSpPr>
          <p:cNvPr id="73" name="object 71"/>
          <p:cNvSpPr/>
          <p:nvPr/>
        </p:nvSpPr>
        <p:spPr>
          <a:xfrm>
            <a:off x="3200385" y="2570400"/>
            <a:ext cx="1155065" cy="1582372"/>
          </a:xfrm>
          <a:custGeom>
            <a:avLst/>
            <a:gdLst/>
            <a:ahLst/>
            <a:cxnLst/>
            <a:rect l="l" t="t" r="r" b="b"/>
            <a:pathLst>
              <a:path w="1155064" h="1584325">
                <a:moveTo>
                  <a:pt x="162449" y="1062228"/>
                </a:moveTo>
                <a:lnTo>
                  <a:pt x="124597" y="997736"/>
                </a:lnTo>
                <a:lnTo>
                  <a:pt x="92529" y="930884"/>
                </a:lnTo>
                <a:lnTo>
                  <a:pt x="65886" y="862263"/>
                </a:lnTo>
                <a:lnTo>
                  <a:pt x="44313" y="792467"/>
                </a:lnTo>
                <a:lnTo>
                  <a:pt x="27452" y="722090"/>
                </a:lnTo>
                <a:lnTo>
                  <a:pt x="14947" y="651724"/>
                </a:lnTo>
                <a:lnTo>
                  <a:pt x="6442" y="581962"/>
                </a:lnTo>
                <a:lnTo>
                  <a:pt x="1578" y="513399"/>
                </a:lnTo>
                <a:lnTo>
                  <a:pt x="0" y="446626"/>
                </a:lnTo>
                <a:lnTo>
                  <a:pt x="1350" y="382238"/>
                </a:lnTo>
                <a:lnTo>
                  <a:pt x="5272" y="320827"/>
                </a:lnTo>
                <a:lnTo>
                  <a:pt x="11409" y="262987"/>
                </a:lnTo>
                <a:lnTo>
                  <a:pt x="19404" y="209311"/>
                </a:lnTo>
                <a:lnTo>
                  <a:pt x="28900" y="160392"/>
                </a:lnTo>
                <a:lnTo>
                  <a:pt x="39541" y="116824"/>
                </a:lnTo>
                <a:lnTo>
                  <a:pt x="50970" y="79199"/>
                </a:lnTo>
                <a:lnTo>
                  <a:pt x="74763" y="24153"/>
                </a:lnTo>
                <a:lnTo>
                  <a:pt x="97425" y="0"/>
                </a:lnTo>
                <a:lnTo>
                  <a:pt x="119414" y="9112"/>
                </a:lnTo>
                <a:lnTo>
                  <a:pt x="140302" y="17701"/>
                </a:lnTo>
                <a:lnTo>
                  <a:pt x="179199" y="33513"/>
                </a:lnTo>
                <a:lnTo>
                  <a:pt x="214958" y="47849"/>
                </a:lnTo>
                <a:lnTo>
                  <a:pt x="264556" y="67485"/>
                </a:lnTo>
                <a:lnTo>
                  <a:pt x="280432" y="73739"/>
                </a:lnTo>
                <a:lnTo>
                  <a:pt x="296157" y="79933"/>
                </a:lnTo>
                <a:lnTo>
                  <a:pt x="343468" y="98669"/>
                </a:lnTo>
                <a:lnTo>
                  <a:pt x="393201" y="118720"/>
                </a:lnTo>
                <a:lnTo>
                  <a:pt x="429106" y="133505"/>
                </a:lnTo>
                <a:lnTo>
                  <a:pt x="463658" y="159022"/>
                </a:lnTo>
                <a:lnTo>
                  <a:pt x="482926" y="205743"/>
                </a:lnTo>
                <a:lnTo>
                  <a:pt x="489597" y="265388"/>
                </a:lnTo>
                <a:lnTo>
                  <a:pt x="489311" y="299087"/>
                </a:lnTo>
                <a:lnTo>
                  <a:pt x="483696" y="372298"/>
                </a:lnTo>
                <a:lnTo>
                  <a:pt x="479250" y="411035"/>
                </a:lnTo>
                <a:lnTo>
                  <a:pt x="474298" y="450675"/>
                </a:lnTo>
                <a:lnTo>
                  <a:pt x="469281" y="490830"/>
                </a:lnTo>
                <a:lnTo>
                  <a:pt x="464640" y="531112"/>
                </a:lnTo>
                <a:lnTo>
                  <a:pt x="460816" y="571134"/>
                </a:lnTo>
                <a:lnTo>
                  <a:pt x="458248" y="610508"/>
                </a:lnTo>
                <a:lnTo>
                  <a:pt x="457379" y="648844"/>
                </a:lnTo>
                <a:lnTo>
                  <a:pt x="458648" y="685757"/>
                </a:lnTo>
                <a:lnTo>
                  <a:pt x="469363" y="753756"/>
                </a:lnTo>
                <a:lnTo>
                  <a:pt x="493919" y="811402"/>
                </a:lnTo>
                <a:lnTo>
                  <a:pt x="529858" y="840198"/>
                </a:lnTo>
                <a:lnTo>
                  <a:pt x="569591" y="864057"/>
                </a:lnTo>
                <a:lnTo>
                  <a:pt x="614094" y="885195"/>
                </a:lnTo>
                <a:lnTo>
                  <a:pt x="664343" y="905830"/>
                </a:lnTo>
                <a:lnTo>
                  <a:pt x="721313" y="928179"/>
                </a:lnTo>
                <a:lnTo>
                  <a:pt x="752623" y="940690"/>
                </a:lnTo>
                <a:lnTo>
                  <a:pt x="821502" y="969768"/>
                </a:lnTo>
                <a:lnTo>
                  <a:pt x="859316" y="986891"/>
                </a:lnTo>
                <a:lnTo>
                  <a:pt x="899541" y="1006105"/>
                </a:lnTo>
                <a:lnTo>
                  <a:pt x="942300" y="1027689"/>
                </a:lnTo>
                <a:lnTo>
                  <a:pt x="987715" y="1051918"/>
                </a:lnTo>
                <a:lnTo>
                  <a:pt x="1035907" y="1079070"/>
                </a:lnTo>
                <a:lnTo>
                  <a:pt x="1086998" y="1109423"/>
                </a:lnTo>
                <a:lnTo>
                  <a:pt x="1141111" y="1143254"/>
                </a:lnTo>
                <a:lnTo>
                  <a:pt x="1141258" y="1159200"/>
                </a:lnTo>
                <a:lnTo>
                  <a:pt x="1141740" y="1174735"/>
                </a:lnTo>
                <a:lnTo>
                  <a:pt x="1144681" y="1220622"/>
                </a:lnTo>
                <a:lnTo>
                  <a:pt x="1147373" y="1252371"/>
                </a:lnTo>
                <a:lnTo>
                  <a:pt x="1148784" y="1269120"/>
                </a:lnTo>
                <a:lnTo>
                  <a:pt x="1152657" y="1324972"/>
                </a:lnTo>
                <a:lnTo>
                  <a:pt x="1154425" y="1368634"/>
                </a:lnTo>
                <a:lnTo>
                  <a:pt x="1155059" y="1419077"/>
                </a:lnTo>
                <a:lnTo>
                  <a:pt x="1154823" y="1447281"/>
                </a:lnTo>
                <a:lnTo>
                  <a:pt x="1154149" y="1477706"/>
                </a:lnTo>
                <a:lnTo>
                  <a:pt x="1152986" y="1510529"/>
                </a:lnTo>
                <a:lnTo>
                  <a:pt x="1151282" y="1545925"/>
                </a:lnTo>
                <a:lnTo>
                  <a:pt x="1148985" y="1584070"/>
                </a:lnTo>
                <a:lnTo>
                  <a:pt x="1121303" y="1580969"/>
                </a:lnTo>
                <a:lnTo>
                  <a:pt x="1050716" y="1570942"/>
                </a:lnTo>
                <a:lnTo>
                  <a:pt x="1008798" y="1563613"/>
                </a:lnTo>
                <a:lnTo>
                  <a:pt x="963121" y="1554471"/>
                </a:lnTo>
                <a:lnTo>
                  <a:pt x="914179" y="1543313"/>
                </a:lnTo>
                <a:lnTo>
                  <a:pt x="862465" y="1529938"/>
                </a:lnTo>
                <a:lnTo>
                  <a:pt x="808473" y="1514142"/>
                </a:lnTo>
                <a:lnTo>
                  <a:pt x="752696" y="1495724"/>
                </a:lnTo>
                <a:lnTo>
                  <a:pt x="695627" y="1474482"/>
                </a:lnTo>
                <a:lnTo>
                  <a:pt x="637760" y="1450213"/>
                </a:lnTo>
                <a:lnTo>
                  <a:pt x="579588" y="1422715"/>
                </a:lnTo>
                <a:lnTo>
                  <a:pt x="521605" y="1391787"/>
                </a:lnTo>
                <a:lnTo>
                  <a:pt x="464304" y="1357224"/>
                </a:lnTo>
                <a:lnTo>
                  <a:pt x="408178" y="1318827"/>
                </a:lnTo>
                <a:lnTo>
                  <a:pt x="353721" y="1276391"/>
                </a:lnTo>
                <a:lnTo>
                  <a:pt x="301427" y="1229716"/>
                </a:lnTo>
                <a:lnTo>
                  <a:pt x="251787" y="1178598"/>
                </a:lnTo>
                <a:lnTo>
                  <a:pt x="205297" y="1122836"/>
                </a:lnTo>
                <a:lnTo>
                  <a:pt x="162449" y="1062228"/>
                </a:lnTo>
                <a:close/>
              </a:path>
            </a:pathLst>
          </a:custGeom>
          <a:ln w="9524">
            <a:solidFill>
              <a:srgbClr val="FFFFFF"/>
            </a:solidFill>
          </a:ln>
        </p:spPr>
        <p:txBody>
          <a:bodyPr wrap="square" lIns="0" tIns="0" rIns="0" bIns="0" rtlCol="0"/>
          <a:lstStyle/>
          <a:p>
            <a:endParaRPr dirty="0"/>
          </a:p>
        </p:txBody>
      </p:sp>
      <p:sp>
        <p:nvSpPr>
          <p:cNvPr id="74" name="object 72"/>
          <p:cNvSpPr/>
          <p:nvPr/>
        </p:nvSpPr>
        <p:spPr>
          <a:xfrm>
            <a:off x="3647949" y="2342336"/>
            <a:ext cx="1372235" cy="1413670"/>
          </a:xfrm>
          <a:custGeom>
            <a:avLst/>
            <a:gdLst/>
            <a:ahLst/>
            <a:cxnLst/>
            <a:rect l="l" t="t" r="r" b="b"/>
            <a:pathLst>
              <a:path w="1372235" h="1415414">
                <a:moveTo>
                  <a:pt x="686053" y="0"/>
                </a:moveTo>
                <a:lnTo>
                  <a:pt x="0" y="343027"/>
                </a:lnTo>
                <a:lnTo>
                  <a:pt x="0" y="1072007"/>
                </a:lnTo>
                <a:lnTo>
                  <a:pt x="686053" y="1415034"/>
                </a:lnTo>
                <a:lnTo>
                  <a:pt x="1372235" y="1072007"/>
                </a:lnTo>
                <a:lnTo>
                  <a:pt x="1372235" y="343027"/>
                </a:lnTo>
                <a:lnTo>
                  <a:pt x="686053" y="0"/>
                </a:lnTo>
                <a:close/>
              </a:path>
            </a:pathLst>
          </a:custGeom>
          <a:solidFill>
            <a:srgbClr val="207497"/>
          </a:solidFill>
        </p:spPr>
        <p:txBody>
          <a:bodyPr wrap="square" lIns="0" tIns="0" rIns="0" bIns="0" rtlCol="0"/>
          <a:lstStyle/>
          <a:p>
            <a:endParaRPr dirty="0"/>
          </a:p>
        </p:txBody>
      </p:sp>
      <p:sp>
        <p:nvSpPr>
          <p:cNvPr id="75" name="object 73"/>
          <p:cNvSpPr/>
          <p:nvPr/>
        </p:nvSpPr>
        <p:spPr>
          <a:xfrm>
            <a:off x="3647949" y="2342336"/>
            <a:ext cx="1372235" cy="1413670"/>
          </a:xfrm>
          <a:custGeom>
            <a:avLst/>
            <a:gdLst/>
            <a:ahLst/>
            <a:cxnLst/>
            <a:rect l="l" t="t" r="r" b="b"/>
            <a:pathLst>
              <a:path w="1372235" h="1415414">
                <a:moveTo>
                  <a:pt x="686053" y="0"/>
                </a:moveTo>
                <a:lnTo>
                  <a:pt x="1372235" y="343027"/>
                </a:lnTo>
                <a:lnTo>
                  <a:pt x="1372235" y="1072007"/>
                </a:lnTo>
                <a:lnTo>
                  <a:pt x="686053" y="1415034"/>
                </a:lnTo>
                <a:lnTo>
                  <a:pt x="0" y="1072007"/>
                </a:lnTo>
                <a:lnTo>
                  <a:pt x="0" y="343027"/>
                </a:lnTo>
                <a:lnTo>
                  <a:pt x="686053" y="0"/>
                </a:lnTo>
                <a:close/>
              </a:path>
            </a:pathLst>
          </a:custGeom>
          <a:ln w="88900">
            <a:solidFill>
              <a:srgbClr val="FFFFFF"/>
            </a:solidFill>
          </a:ln>
        </p:spPr>
        <p:txBody>
          <a:bodyPr wrap="square" lIns="0" tIns="0" rIns="0" bIns="0" rtlCol="0"/>
          <a:lstStyle/>
          <a:p>
            <a:endParaRPr dirty="0"/>
          </a:p>
        </p:txBody>
      </p:sp>
      <p:sp>
        <p:nvSpPr>
          <p:cNvPr id="76" name="object 74"/>
          <p:cNvSpPr/>
          <p:nvPr/>
        </p:nvSpPr>
        <p:spPr>
          <a:xfrm>
            <a:off x="4332480" y="3755625"/>
            <a:ext cx="8255" cy="393849"/>
          </a:xfrm>
          <a:custGeom>
            <a:avLst/>
            <a:gdLst/>
            <a:ahLst/>
            <a:cxnLst/>
            <a:rect l="l" t="t" r="r" b="b"/>
            <a:pathLst>
              <a:path w="8254" h="394335">
                <a:moveTo>
                  <a:pt x="7874" y="393814"/>
                </a:moveTo>
                <a:lnTo>
                  <a:pt x="0" y="0"/>
                </a:lnTo>
              </a:path>
            </a:pathLst>
          </a:custGeom>
          <a:ln w="88900">
            <a:solidFill>
              <a:srgbClr val="FFFFFF"/>
            </a:solidFill>
          </a:ln>
        </p:spPr>
        <p:txBody>
          <a:bodyPr wrap="square" lIns="0" tIns="0" rIns="0" bIns="0" rtlCol="0"/>
          <a:lstStyle/>
          <a:p>
            <a:endParaRPr dirty="0"/>
          </a:p>
        </p:txBody>
      </p:sp>
      <p:sp>
        <p:nvSpPr>
          <p:cNvPr id="78" name="object 76"/>
          <p:cNvSpPr/>
          <p:nvPr/>
        </p:nvSpPr>
        <p:spPr>
          <a:xfrm>
            <a:off x="4718303" y="2798591"/>
            <a:ext cx="228600" cy="310512"/>
          </a:xfrm>
          <a:prstGeom prst="rect">
            <a:avLst/>
          </a:prstGeom>
          <a:blipFill>
            <a:blip r:embed="rId6" cstate="print"/>
            <a:stretch>
              <a:fillRect/>
            </a:stretch>
          </a:blipFill>
        </p:spPr>
        <p:txBody>
          <a:bodyPr wrap="square" lIns="0" tIns="0" rIns="0" bIns="0" rtlCol="0"/>
          <a:lstStyle/>
          <a:p>
            <a:endParaRPr dirty="0"/>
          </a:p>
        </p:txBody>
      </p:sp>
      <p:sp>
        <p:nvSpPr>
          <p:cNvPr id="80" name="object 78"/>
          <p:cNvSpPr/>
          <p:nvPr/>
        </p:nvSpPr>
        <p:spPr>
          <a:xfrm>
            <a:off x="4590288" y="2956892"/>
            <a:ext cx="228600" cy="310512"/>
          </a:xfrm>
          <a:prstGeom prst="rect">
            <a:avLst/>
          </a:prstGeom>
          <a:blipFill>
            <a:blip r:embed="rId6" cstate="print"/>
            <a:stretch>
              <a:fillRect/>
            </a:stretch>
          </a:blipFill>
        </p:spPr>
        <p:txBody>
          <a:bodyPr wrap="square" lIns="0" tIns="0" rIns="0" bIns="0" rtlCol="0"/>
          <a:lstStyle/>
          <a:p>
            <a:endParaRPr dirty="0"/>
          </a:p>
        </p:txBody>
      </p:sp>
      <p:sp>
        <p:nvSpPr>
          <p:cNvPr id="82" name="object 80"/>
          <p:cNvSpPr/>
          <p:nvPr/>
        </p:nvSpPr>
        <p:spPr>
          <a:xfrm>
            <a:off x="4718303" y="3118237"/>
            <a:ext cx="228600" cy="310512"/>
          </a:xfrm>
          <a:prstGeom prst="rect">
            <a:avLst/>
          </a:prstGeom>
          <a:blipFill>
            <a:blip r:embed="rId6" cstate="print"/>
            <a:stretch>
              <a:fillRect/>
            </a:stretch>
          </a:blipFill>
        </p:spPr>
        <p:txBody>
          <a:bodyPr wrap="square" lIns="0" tIns="0" rIns="0" bIns="0" rtlCol="0"/>
          <a:lstStyle/>
          <a:p>
            <a:endParaRPr dirty="0"/>
          </a:p>
        </p:txBody>
      </p:sp>
      <p:sp>
        <p:nvSpPr>
          <p:cNvPr id="83" name="object 81"/>
          <p:cNvSpPr txBox="1"/>
          <p:nvPr/>
        </p:nvSpPr>
        <p:spPr>
          <a:xfrm>
            <a:off x="3886932" y="2895813"/>
            <a:ext cx="940435" cy="484748"/>
          </a:xfrm>
          <a:prstGeom prst="rect">
            <a:avLst/>
          </a:prstGeom>
          <a:effectLst/>
        </p:spPr>
        <p:txBody>
          <a:bodyPr vert="horz" wrap="square" lIns="0" tIns="0" rIns="0" bIns="0" rtlCol="0">
            <a:spAutoFit/>
          </a:bodyPr>
          <a:lstStyle/>
          <a:p>
            <a:pPr marL="12700" marR="5080" algn="ctr">
              <a:lnSpc>
                <a:spcPct val="100000"/>
              </a:lnSpc>
            </a:pPr>
            <a:r>
              <a:rPr sz="1050" b="1" spc="10" dirty="0">
                <a:solidFill>
                  <a:srgbClr val="FFFFFF"/>
                </a:solidFill>
                <a:latin typeface="Century Gothic"/>
                <a:cs typeface="Century Gothic"/>
              </a:rPr>
              <a:t>B</a:t>
            </a:r>
            <a:r>
              <a:rPr sz="1050" b="1" spc="5" dirty="0">
                <a:solidFill>
                  <a:srgbClr val="FFFFFF"/>
                </a:solidFill>
                <a:latin typeface="Century Gothic"/>
                <a:cs typeface="Century Gothic"/>
              </a:rPr>
              <a:t>M</a:t>
            </a:r>
            <a:r>
              <a:rPr sz="1050" b="1" dirty="0">
                <a:solidFill>
                  <a:srgbClr val="FFFFFF"/>
                </a:solidFill>
                <a:latin typeface="Century Gothic"/>
                <a:cs typeface="Century Gothic"/>
              </a:rPr>
              <a:t>C</a:t>
            </a:r>
            <a:r>
              <a:rPr sz="1050" b="1" spc="-15" dirty="0">
                <a:solidFill>
                  <a:srgbClr val="FFFFFF"/>
                </a:solidFill>
                <a:latin typeface="Century Gothic"/>
                <a:cs typeface="Century Gothic"/>
              </a:rPr>
              <a:t> T</a:t>
            </a:r>
            <a:r>
              <a:rPr sz="1050" b="1" dirty="0">
                <a:solidFill>
                  <a:srgbClr val="FFFFFF"/>
                </a:solidFill>
                <a:latin typeface="Century Gothic"/>
                <a:cs typeface="Century Gothic"/>
              </a:rPr>
              <a:t>r</a:t>
            </a:r>
            <a:r>
              <a:rPr sz="1050" b="1" spc="-15" dirty="0">
                <a:solidFill>
                  <a:srgbClr val="FFFFFF"/>
                </a:solidFill>
                <a:latin typeface="Century Gothic"/>
                <a:cs typeface="Century Gothic"/>
              </a:rPr>
              <a:t>u</a:t>
            </a:r>
            <a:r>
              <a:rPr sz="1050" b="1" spc="-5" dirty="0">
                <a:solidFill>
                  <a:srgbClr val="FFFFFF"/>
                </a:solidFill>
                <a:latin typeface="Century Gothic"/>
                <a:cs typeface="Century Gothic"/>
              </a:rPr>
              <a:t>e</a:t>
            </a:r>
            <a:r>
              <a:rPr sz="1050" b="1" dirty="0">
                <a:solidFill>
                  <a:srgbClr val="FFFFFF"/>
                </a:solidFill>
                <a:latin typeface="Century Gothic"/>
                <a:cs typeface="Century Gothic"/>
              </a:rPr>
              <a:t>S</a:t>
            </a:r>
            <a:r>
              <a:rPr sz="1050" b="1" spc="10" dirty="0">
                <a:solidFill>
                  <a:srgbClr val="FFFFFF"/>
                </a:solidFill>
                <a:latin typeface="Century Gothic"/>
                <a:cs typeface="Century Gothic"/>
              </a:rPr>
              <a:t>i</a:t>
            </a:r>
            <a:r>
              <a:rPr sz="1050" b="1" spc="-5" dirty="0">
                <a:solidFill>
                  <a:srgbClr val="FFFFFF"/>
                </a:solidFill>
                <a:latin typeface="Century Gothic"/>
                <a:cs typeface="Century Gothic"/>
              </a:rPr>
              <a:t>g</a:t>
            </a:r>
            <a:r>
              <a:rPr sz="1050" b="1" spc="-15" dirty="0">
                <a:solidFill>
                  <a:srgbClr val="FFFFFF"/>
                </a:solidFill>
                <a:latin typeface="Century Gothic"/>
                <a:cs typeface="Century Gothic"/>
              </a:rPr>
              <a:t>h</a:t>
            </a:r>
            <a:r>
              <a:rPr sz="1050" b="1" dirty="0">
                <a:solidFill>
                  <a:srgbClr val="FFFFFF"/>
                </a:solidFill>
                <a:latin typeface="Century Gothic"/>
                <a:cs typeface="Century Gothic"/>
              </a:rPr>
              <a:t>t </a:t>
            </a:r>
            <a:r>
              <a:rPr sz="1050" b="1" spc="-10" dirty="0">
                <a:solidFill>
                  <a:srgbClr val="FFFFFF"/>
                </a:solidFill>
                <a:latin typeface="Century Gothic"/>
                <a:cs typeface="Century Gothic"/>
              </a:rPr>
              <a:t>C</a:t>
            </a:r>
            <a:r>
              <a:rPr sz="1050" b="1" spc="5" dirty="0">
                <a:solidFill>
                  <a:srgbClr val="FFFFFF"/>
                </a:solidFill>
                <a:latin typeface="Century Gothic"/>
                <a:cs typeface="Century Gothic"/>
              </a:rPr>
              <a:t>APA</a:t>
            </a:r>
            <a:r>
              <a:rPr sz="1050" b="1" spc="-10" dirty="0">
                <a:solidFill>
                  <a:srgbClr val="FFFFFF"/>
                </a:solidFill>
                <a:latin typeface="Century Gothic"/>
                <a:cs typeface="Century Gothic"/>
              </a:rPr>
              <a:t>CI</a:t>
            </a:r>
            <a:r>
              <a:rPr sz="1050" b="1" spc="-15" dirty="0">
                <a:solidFill>
                  <a:srgbClr val="FFFFFF"/>
                </a:solidFill>
                <a:latin typeface="Century Gothic"/>
                <a:cs typeface="Century Gothic"/>
              </a:rPr>
              <a:t>T</a:t>
            </a:r>
            <a:r>
              <a:rPr sz="1050" b="1" dirty="0">
                <a:solidFill>
                  <a:srgbClr val="FFFFFF"/>
                </a:solidFill>
                <a:latin typeface="Century Gothic"/>
                <a:cs typeface="Century Gothic"/>
              </a:rPr>
              <a:t>Y O</a:t>
            </a:r>
            <a:r>
              <a:rPr sz="1050" b="1" spc="5" dirty="0">
                <a:solidFill>
                  <a:srgbClr val="FFFFFF"/>
                </a:solidFill>
                <a:latin typeface="Century Gothic"/>
                <a:cs typeface="Century Gothic"/>
              </a:rPr>
              <a:t>P</a:t>
            </a:r>
            <a:r>
              <a:rPr sz="1050" b="1" spc="-15" dirty="0">
                <a:solidFill>
                  <a:srgbClr val="FFFFFF"/>
                </a:solidFill>
                <a:latin typeface="Century Gothic"/>
                <a:cs typeface="Century Gothic"/>
              </a:rPr>
              <a:t>T</a:t>
            </a:r>
            <a:r>
              <a:rPr sz="1050" b="1" spc="-10" dirty="0">
                <a:solidFill>
                  <a:srgbClr val="FFFFFF"/>
                </a:solidFill>
                <a:latin typeface="Century Gothic"/>
                <a:cs typeface="Century Gothic"/>
              </a:rPr>
              <a:t>I</a:t>
            </a:r>
            <a:r>
              <a:rPr sz="1050" b="1" spc="5" dirty="0">
                <a:solidFill>
                  <a:srgbClr val="FFFFFF"/>
                </a:solidFill>
                <a:latin typeface="Century Gothic"/>
                <a:cs typeface="Century Gothic"/>
              </a:rPr>
              <a:t>M</a:t>
            </a:r>
            <a:r>
              <a:rPr sz="1050" b="1" spc="-10" dirty="0">
                <a:solidFill>
                  <a:srgbClr val="FFFFFF"/>
                </a:solidFill>
                <a:latin typeface="Century Gothic"/>
                <a:cs typeface="Century Gothic"/>
              </a:rPr>
              <a:t>I</a:t>
            </a:r>
            <a:r>
              <a:rPr sz="1050" b="1" dirty="0">
                <a:solidFill>
                  <a:srgbClr val="FFFFFF"/>
                </a:solidFill>
                <a:latin typeface="Century Gothic"/>
                <a:cs typeface="Century Gothic"/>
              </a:rPr>
              <a:t>Z</a:t>
            </a:r>
            <a:r>
              <a:rPr sz="1050" b="1" spc="5" dirty="0">
                <a:solidFill>
                  <a:srgbClr val="FFFFFF"/>
                </a:solidFill>
                <a:latin typeface="Century Gothic"/>
                <a:cs typeface="Century Gothic"/>
              </a:rPr>
              <a:t>A</a:t>
            </a:r>
            <a:r>
              <a:rPr sz="1050" b="1" spc="-15" dirty="0">
                <a:solidFill>
                  <a:srgbClr val="FFFFFF"/>
                </a:solidFill>
                <a:latin typeface="Century Gothic"/>
                <a:cs typeface="Century Gothic"/>
              </a:rPr>
              <a:t>T</a:t>
            </a:r>
            <a:r>
              <a:rPr sz="1050" b="1" spc="-10" dirty="0">
                <a:solidFill>
                  <a:srgbClr val="FFFFFF"/>
                </a:solidFill>
                <a:latin typeface="Century Gothic"/>
                <a:cs typeface="Century Gothic"/>
              </a:rPr>
              <a:t>I</a:t>
            </a:r>
            <a:r>
              <a:rPr sz="1050" b="1" dirty="0">
                <a:solidFill>
                  <a:srgbClr val="FFFFFF"/>
                </a:solidFill>
                <a:latin typeface="Century Gothic"/>
                <a:cs typeface="Century Gothic"/>
              </a:rPr>
              <a:t>ON</a:t>
            </a:r>
            <a:endParaRPr sz="1050" dirty="0">
              <a:latin typeface="Century Gothic"/>
              <a:cs typeface="Century Gothic"/>
            </a:endParaRPr>
          </a:p>
        </p:txBody>
      </p:sp>
      <p:sp>
        <p:nvSpPr>
          <p:cNvPr id="84" name="object 82"/>
          <p:cNvSpPr/>
          <p:nvPr/>
        </p:nvSpPr>
        <p:spPr>
          <a:xfrm>
            <a:off x="3304032" y="3090838"/>
            <a:ext cx="213360" cy="207008"/>
          </a:xfrm>
          <a:prstGeom prst="rect">
            <a:avLst/>
          </a:prstGeom>
          <a:blipFill>
            <a:blip r:embed="rId7" cstate="print"/>
            <a:stretch>
              <a:fillRect/>
            </a:stretch>
          </a:blipFill>
        </p:spPr>
        <p:txBody>
          <a:bodyPr wrap="square" lIns="0" tIns="0" rIns="0" bIns="0" rtlCol="0"/>
          <a:lstStyle/>
          <a:p>
            <a:endParaRPr dirty="0"/>
          </a:p>
        </p:txBody>
      </p:sp>
      <p:sp>
        <p:nvSpPr>
          <p:cNvPr id="85" name="object 83"/>
          <p:cNvSpPr/>
          <p:nvPr/>
        </p:nvSpPr>
        <p:spPr>
          <a:xfrm>
            <a:off x="3307081" y="3227830"/>
            <a:ext cx="219455" cy="203963"/>
          </a:xfrm>
          <a:prstGeom prst="rect">
            <a:avLst/>
          </a:prstGeom>
          <a:blipFill>
            <a:blip r:embed="rId8" cstate="print"/>
            <a:stretch>
              <a:fillRect/>
            </a:stretch>
          </a:blipFill>
        </p:spPr>
        <p:txBody>
          <a:bodyPr wrap="square" lIns="0" tIns="0" rIns="0" bIns="0" rtlCol="0"/>
          <a:lstStyle/>
          <a:p>
            <a:endParaRPr dirty="0"/>
          </a:p>
        </p:txBody>
      </p:sp>
      <p:sp>
        <p:nvSpPr>
          <p:cNvPr id="86" name="object 84"/>
          <p:cNvSpPr/>
          <p:nvPr/>
        </p:nvSpPr>
        <p:spPr>
          <a:xfrm>
            <a:off x="3334511" y="3313069"/>
            <a:ext cx="234696" cy="222230"/>
          </a:xfrm>
          <a:prstGeom prst="rect">
            <a:avLst/>
          </a:prstGeom>
          <a:blipFill>
            <a:blip r:embed="rId9" cstate="print"/>
            <a:stretch>
              <a:fillRect/>
            </a:stretch>
          </a:blipFill>
        </p:spPr>
        <p:txBody>
          <a:bodyPr wrap="square" lIns="0" tIns="0" rIns="0" bIns="0" rtlCol="0"/>
          <a:lstStyle/>
          <a:p>
            <a:endParaRPr dirty="0"/>
          </a:p>
        </p:txBody>
      </p:sp>
      <p:sp>
        <p:nvSpPr>
          <p:cNvPr id="87" name="object 85"/>
          <p:cNvSpPr/>
          <p:nvPr/>
        </p:nvSpPr>
        <p:spPr>
          <a:xfrm>
            <a:off x="3377184" y="3437883"/>
            <a:ext cx="228600" cy="216141"/>
          </a:xfrm>
          <a:prstGeom prst="rect">
            <a:avLst/>
          </a:prstGeom>
          <a:blipFill>
            <a:blip r:embed="rId10" cstate="print"/>
            <a:stretch>
              <a:fillRect/>
            </a:stretch>
          </a:blipFill>
        </p:spPr>
        <p:txBody>
          <a:bodyPr wrap="square" lIns="0" tIns="0" rIns="0" bIns="0" rtlCol="0"/>
          <a:lstStyle/>
          <a:p>
            <a:endParaRPr dirty="0"/>
          </a:p>
        </p:txBody>
      </p:sp>
      <p:sp>
        <p:nvSpPr>
          <p:cNvPr id="88" name="object 86"/>
          <p:cNvSpPr/>
          <p:nvPr/>
        </p:nvSpPr>
        <p:spPr>
          <a:xfrm>
            <a:off x="3471671" y="3510944"/>
            <a:ext cx="213360" cy="219185"/>
          </a:xfrm>
          <a:prstGeom prst="rect">
            <a:avLst/>
          </a:prstGeom>
          <a:blipFill>
            <a:blip r:embed="rId11" cstate="print"/>
            <a:stretch>
              <a:fillRect/>
            </a:stretch>
          </a:blipFill>
        </p:spPr>
        <p:txBody>
          <a:bodyPr wrap="square" lIns="0" tIns="0" rIns="0" bIns="0" rtlCol="0"/>
          <a:lstStyle/>
          <a:p>
            <a:endParaRPr dirty="0"/>
          </a:p>
        </p:txBody>
      </p:sp>
      <p:sp>
        <p:nvSpPr>
          <p:cNvPr id="89" name="object 87"/>
          <p:cNvSpPr/>
          <p:nvPr/>
        </p:nvSpPr>
        <p:spPr>
          <a:xfrm>
            <a:off x="3550920" y="3574873"/>
            <a:ext cx="228600" cy="237451"/>
          </a:xfrm>
          <a:prstGeom prst="rect">
            <a:avLst/>
          </a:prstGeom>
          <a:blipFill>
            <a:blip r:embed="rId12" cstate="print"/>
            <a:stretch>
              <a:fillRect/>
            </a:stretch>
          </a:blipFill>
        </p:spPr>
        <p:txBody>
          <a:bodyPr wrap="square" lIns="0" tIns="0" rIns="0" bIns="0" rtlCol="0"/>
          <a:lstStyle/>
          <a:p>
            <a:endParaRPr dirty="0"/>
          </a:p>
        </p:txBody>
      </p:sp>
      <p:sp>
        <p:nvSpPr>
          <p:cNvPr id="90" name="object 88"/>
          <p:cNvSpPr/>
          <p:nvPr/>
        </p:nvSpPr>
        <p:spPr>
          <a:xfrm>
            <a:off x="3648455" y="3626626"/>
            <a:ext cx="210312" cy="222229"/>
          </a:xfrm>
          <a:prstGeom prst="rect">
            <a:avLst/>
          </a:prstGeom>
          <a:blipFill>
            <a:blip r:embed="rId13" cstate="print"/>
            <a:stretch>
              <a:fillRect/>
            </a:stretch>
          </a:blipFill>
        </p:spPr>
        <p:txBody>
          <a:bodyPr wrap="square" lIns="0" tIns="0" rIns="0" bIns="0" rtlCol="0"/>
          <a:lstStyle/>
          <a:p>
            <a:endParaRPr dirty="0"/>
          </a:p>
        </p:txBody>
      </p:sp>
      <p:sp>
        <p:nvSpPr>
          <p:cNvPr id="91" name="object 89"/>
          <p:cNvSpPr/>
          <p:nvPr/>
        </p:nvSpPr>
        <p:spPr>
          <a:xfrm>
            <a:off x="3353942" y="3096420"/>
            <a:ext cx="127000" cy="123037"/>
          </a:xfrm>
          <a:custGeom>
            <a:avLst/>
            <a:gdLst/>
            <a:ahLst/>
            <a:cxnLst/>
            <a:rect l="l" t="t" r="r" b="b"/>
            <a:pathLst>
              <a:path w="127000" h="123189">
                <a:moveTo>
                  <a:pt x="889" y="94995"/>
                </a:moveTo>
                <a:lnTo>
                  <a:pt x="0" y="117856"/>
                </a:lnTo>
                <a:lnTo>
                  <a:pt x="122047" y="123062"/>
                </a:lnTo>
                <a:lnTo>
                  <a:pt x="123033" y="99059"/>
                </a:lnTo>
                <a:lnTo>
                  <a:pt x="97028" y="99059"/>
                </a:lnTo>
                <a:lnTo>
                  <a:pt x="889" y="94995"/>
                </a:lnTo>
                <a:close/>
              </a:path>
              <a:path w="127000" h="123189">
                <a:moveTo>
                  <a:pt x="4953" y="0"/>
                </a:moveTo>
                <a:lnTo>
                  <a:pt x="3937" y="22859"/>
                </a:lnTo>
                <a:lnTo>
                  <a:pt x="100076" y="26924"/>
                </a:lnTo>
                <a:lnTo>
                  <a:pt x="2921" y="46989"/>
                </a:lnTo>
                <a:lnTo>
                  <a:pt x="1905" y="70738"/>
                </a:lnTo>
                <a:lnTo>
                  <a:pt x="97028" y="99059"/>
                </a:lnTo>
                <a:lnTo>
                  <a:pt x="123033" y="99059"/>
                </a:lnTo>
                <a:lnTo>
                  <a:pt x="123571" y="85978"/>
                </a:lnTo>
                <a:lnTo>
                  <a:pt x="41275" y="60578"/>
                </a:lnTo>
                <a:lnTo>
                  <a:pt x="125476" y="42037"/>
                </a:lnTo>
                <a:lnTo>
                  <a:pt x="127000" y="5080"/>
                </a:lnTo>
                <a:lnTo>
                  <a:pt x="4953" y="0"/>
                </a:lnTo>
                <a:close/>
              </a:path>
            </a:pathLst>
          </a:custGeom>
          <a:solidFill>
            <a:srgbClr val="FFFFFF"/>
          </a:solidFill>
        </p:spPr>
        <p:txBody>
          <a:bodyPr wrap="square" lIns="0" tIns="0" rIns="0" bIns="0" rtlCol="0"/>
          <a:lstStyle/>
          <a:p>
            <a:endParaRPr dirty="0"/>
          </a:p>
        </p:txBody>
      </p:sp>
      <p:sp>
        <p:nvSpPr>
          <p:cNvPr id="92" name="object 90"/>
          <p:cNvSpPr/>
          <p:nvPr/>
        </p:nvSpPr>
        <p:spPr>
          <a:xfrm>
            <a:off x="3356485" y="3232523"/>
            <a:ext cx="133985" cy="120501"/>
          </a:xfrm>
          <a:custGeom>
            <a:avLst/>
            <a:gdLst/>
            <a:ahLst/>
            <a:cxnLst/>
            <a:rect l="l" t="t" r="r" b="b"/>
            <a:pathLst>
              <a:path w="133985" h="120650">
                <a:moveTo>
                  <a:pt x="0" y="0"/>
                </a:moveTo>
                <a:lnTo>
                  <a:pt x="4699" y="25781"/>
                </a:lnTo>
                <a:lnTo>
                  <a:pt x="33908" y="30606"/>
                </a:lnTo>
                <a:lnTo>
                  <a:pt x="42799" y="78612"/>
                </a:lnTo>
                <a:lnTo>
                  <a:pt x="17525" y="94106"/>
                </a:lnTo>
                <a:lnTo>
                  <a:pt x="22351" y="120523"/>
                </a:lnTo>
                <a:lnTo>
                  <a:pt x="106743" y="67056"/>
                </a:lnTo>
                <a:lnTo>
                  <a:pt x="61594" y="67056"/>
                </a:lnTo>
                <a:lnTo>
                  <a:pt x="55499" y="34290"/>
                </a:lnTo>
                <a:lnTo>
                  <a:pt x="130626" y="34290"/>
                </a:lnTo>
                <a:lnTo>
                  <a:pt x="128777" y="24511"/>
                </a:lnTo>
                <a:lnTo>
                  <a:pt x="0" y="0"/>
                </a:lnTo>
                <a:close/>
              </a:path>
              <a:path w="133985" h="120650">
                <a:moveTo>
                  <a:pt x="130626" y="34290"/>
                </a:moveTo>
                <a:lnTo>
                  <a:pt x="55499" y="34290"/>
                </a:lnTo>
                <a:lnTo>
                  <a:pt x="103124" y="42163"/>
                </a:lnTo>
                <a:lnTo>
                  <a:pt x="61594" y="67056"/>
                </a:lnTo>
                <a:lnTo>
                  <a:pt x="106743" y="67056"/>
                </a:lnTo>
                <a:lnTo>
                  <a:pt x="133603" y="50037"/>
                </a:lnTo>
                <a:lnTo>
                  <a:pt x="130626" y="34290"/>
                </a:lnTo>
                <a:close/>
              </a:path>
            </a:pathLst>
          </a:custGeom>
          <a:solidFill>
            <a:srgbClr val="FFFFFF"/>
          </a:solidFill>
        </p:spPr>
        <p:txBody>
          <a:bodyPr wrap="square" lIns="0" tIns="0" rIns="0" bIns="0" rtlCol="0"/>
          <a:lstStyle/>
          <a:p>
            <a:endParaRPr dirty="0"/>
          </a:p>
        </p:txBody>
      </p:sp>
      <p:sp>
        <p:nvSpPr>
          <p:cNvPr id="93" name="object 91"/>
          <p:cNvSpPr/>
          <p:nvPr/>
        </p:nvSpPr>
        <p:spPr>
          <a:xfrm>
            <a:off x="3384677" y="3319664"/>
            <a:ext cx="149860" cy="135722"/>
          </a:xfrm>
          <a:custGeom>
            <a:avLst/>
            <a:gdLst/>
            <a:ahLst/>
            <a:cxnLst/>
            <a:rect l="l" t="t" r="r" b="b"/>
            <a:pathLst>
              <a:path w="149860" h="135889">
                <a:moveTo>
                  <a:pt x="111273" y="37210"/>
                </a:moveTo>
                <a:lnTo>
                  <a:pt x="82423" y="37210"/>
                </a:lnTo>
                <a:lnTo>
                  <a:pt x="26924" y="112648"/>
                </a:lnTo>
                <a:lnTo>
                  <a:pt x="36195" y="135635"/>
                </a:lnTo>
                <a:lnTo>
                  <a:pt x="126608" y="99186"/>
                </a:lnTo>
                <a:lnTo>
                  <a:pt x="65277" y="99186"/>
                </a:lnTo>
                <a:lnTo>
                  <a:pt x="111273" y="37210"/>
                </a:lnTo>
                <a:close/>
              </a:path>
              <a:path w="149860" h="135889">
                <a:moveTo>
                  <a:pt x="140970" y="68706"/>
                </a:moveTo>
                <a:lnTo>
                  <a:pt x="65277" y="99186"/>
                </a:lnTo>
                <a:lnTo>
                  <a:pt x="126608" y="99186"/>
                </a:lnTo>
                <a:lnTo>
                  <a:pt x="149606" y="89915"/>
                </a:lnTo>
                <a:lnTo>
                  <a:pt x="140970" y="68706"/>
                </a:lnTo>
                <a:close/>
              </a:path>
              <a:path w="149860" h="135889">
                <a:moveTo>
                  <a:pt x="113284" y="0"/>
                </a:moveTo>
                <a:lnTo>
                  <a:pt x="0" y="45719"/>
                </a:lnTo>
                <a:lnTo>
                  <a:pt x="8509" y="66928"/>
                </a:lnTo>
                <a:lnTo>
                  <a:pt x="82423" y="37210"/>
                </a:lnTo>
                <a:lnTo>
                  <a:pt x="111273" y="37210"/>
                </a:lnTo>
                <a:lnTo>
                  <a:pt x="122300" y="22351"/>
                </a:lnTo>
                <a:lnTo>
                  <a:pt x="113284" y="0"/>
                </a:lnTo>
                <a:close/>
              </a:path>
            </a:pathLst>
          </a:custGeom>
          <a:solidFill>
            <a:srgbClr val="FFFFFF"/>
          </a:solidFill>
        </p:spPr>
        <p:txBody>
          <a:bodyPr wrap="square" lIns="0" tIns="0" rIns="0" bIns="0" rtlCol="0"/>
          <a:lstStyle/>
          <a:p>
            <a:endParaRPr dirty="0"/>
          </a:p>
        </p:txBody>
      </p:sp>
      <p:sp>
        <p:nvSpPr>
          <p:cNvPr id="94" name="object 92"/>
          <p:cNvSpPr/>
          <p:nvPr/>
        </p:nvSpPr>
        <p:spPr>
          <a:xfrm>
            <a:off x="3427731" y="3444225"/>
            <a:ext cx="142875" cy="129380"/>
          </a:xfrm>
          <a:custGeom>
            <a:avLst/>
            <a:gdLst/>
            <a:ahLst/>
            <a:cxnLst/>
            <a:rect l="l" t="t" r="r" b="b"/>
            <a:pathLst>
              <a:path w="142875" h="129539">
                <a:moveTo>
                  <a:pt x="67489" y="41783"/>
                </a:moveTo>
                <a:lnTo>
                  <a:pt x="42925" y="41783"/>
                </a:lnTo>
                <a:lnTo>
                  <a:pt x="69469" y="82804"/>
                </a:lnTo>
                <a:lnTo>
                  <a:pt x="51943" y="106934"/>
                </a:lnTo>
                <a:lnTo>
                  <a:pt x="66548" y="129413"/>
                </a:lnTo>
                <a:lnTo>
                  <a:pt x="112061" y="65024"/>
                </a:lnTo>
                <a:lnTo>
                  <a:pt x="82423" y="65024"/>
                </a:lnTo>
                <a:lnTo>
                  <a:pt x="67489" y="41783"/>
                </a:lnTo>
                <a:close/>
              </a:path>
              <a:path w="142875" h="129539">
                <a:moveTo>
                  <a:pt x="139441" y="26289"/>
                </a:moveTo>
                <a:lnTo>
                  <a:pt x="111379" y="26289"/>
                </a:lnTo>
                <a:lnTo>
                  <a:pt x="82423" y="65024"/>
                </a:lnTo>
                <a:lnTo>
                  <a:pt x="112061" y="65024"/>
                </a:lnTo>
                <a:lnTo>
                  <a:pt x="139441" y="26289"/>
                </a:lnTo>
                <a:close/>
              </a:path>
              <a:path w="142875" h="129539">
                <a:moveTo>
                  <a:pt x="128397" y="0"/>
                </a:moveTo>
                <a:lnTo>
                  <a:pt x="0" y="26543"/>
                </a:lnTo>
                <a:lnTo>
                  <a:pt x="14224" y="48514"/>
                </a:lnTo>
                <a:lnTo>
                  <a:pt x="42925" y="41783"/>
                </a:lnTo>
                <a:lnTo>
                  <a:pt x="67489" y="41783"/>
                </a:lnTo>
                <a:lnTo>
                  <a:pt x="64389" y="36957"/>
                </a:lnTo>
                <a:lnTo>
                  <a:pt x="111379" y="26289"/>
                </a:lnTo>
                <a:lnTo>
                  <a:pt x="139441" y="26289"/>
                </a:lnTo>
                <a:lnTo>
                  <a:pt x="142494" y="21971"/>
                </a:lnTo>
                <a:lnTo>
                  <a:pt x="128397" y="0"/>
                </a:lnTo>
                <a:close/>
              </a:path>
            </a:pathLst>
          </a:custGeom>
          <a:solidFill>
            <a:srgbClr val="FFFFFF"/>
          </a:solidFill>
        </p:spPr>
        <p:txBody>
          <a:bodyPr wrap="square" lIns="0" tIns="0" rIns="0" bIns="0" rtlCol="0"/>
          <a:lstStyle/>
          <a:p>
            <a:endParaRPr dirty="0"/>
          </a:p>
        </p:txBody>
      </p:sp>
      <p:sp>
        <p:nvSpPr>
          <p:cNvPr id="95" name="object 93"/>
          <p:cNvSpPr/>
          <p:nvPr/>
        </p:nvSpPr>
        <p:spPr>
          <a:xfrm>
            <a:off x="3522211" y="3518043"/>
            <a:ext cx="126364" cy="132551"/>
          </a:xfrm>
          <a:custGeom>
            <a:avLst/>
            <a:gdLst/>
            <a:ahLst/>
            <a:cxnLst/>
            <a:rect l="l" t="t" r="r" b="b"/>
            <a:pathLst>
              <a:path w="126364" h="132714">
                <a:moveTo>
                  <a:pt x="69159" y="0"/>
                </a:moveTo>
                <a:lnTo>
                  <a:pt x="30459" y="12121"/>
                </a:lnTo>
                <a:lnTo>
                  <a:pt x="988" y="55271"/>
                </a:lnTo>
                <a:lnTo>
                  <a:pt x="0" y="67421"/>
                </a:lnTo>
                <a:lnTo>
                  <a:pt x="2055" y="80372"/>
                </a:lnTo>
                <a:lnTo>
                  <a:pt x="23369" y="112396"/>
                </a:lnTo>
                <a:lnTo>
                  <a:pt x="58063" y="130879"/>
                </a:lnTo>
                <a:lnTo>
                  <a:pt x="69475" y="132592"/>
                </a:lnTo>
                <a:lnTo>
                  <a:pt x="96612" y="106049"/>
                </a:lnTo>
                <a:lnTo>
                  <a:pt x="60966" y="106049"/>
                </a:lnTo>
                <a:lnTo>
                  <a:pt x="56394" y="105414"/>
                </a:lnTo>
                <a:lnTo>
                  <a:pt x="24634" y="77427"/>
                </a:lnTo>
                <a:lnTo>
                  <a:pt x="23814" y="63486"/>
                </a:lnTo>
                <a:lnTo>
                  <a:pt x="27144" y="54427"/>
                </a:lnTo>
                <a:lnTo>
                  <a:pt x="34578" y="43891"/>
                </a:lnTo>
                <a:lnTo>
                  <a:pt x="47258" y="30921"/>
                </a:lnTo>
                <a:lnTo>
                  <a:pt x="58412" y="24931"/>
                </a:lnTo>
                <a:lnTo>
                  <a:pt x="70754" y="22761"/>
                </a:lnTo>
                <a:lnTo>
                  <a:pt x="111713" y="22761"/>
                </a:lnTo>
                <a:lnTo>
                  <a:pt x="108718" y="19181"/>
                </a:lnTo>
                <a:lnTo>
                  <a:pt x="102136" y="13139"/>
                </a:lnTo>
                <a:lnTo>
                  <a:pt x="91923" y="6352"/>
                </a:lnTo>
                <a:lnTo>
                  <a:pt x="79328" y="1237"/>
                </a:lnTo>
                <a:lnTo>
                  <a:pt x="69159" y="0"/>
                </a:lnTo>
                <a:close/>
              </a:path>
              <a:path w="126364" h="132714">
                <a:moveTo>
                  <a:pt x="66935" y="60583"/>
                </a:moveTo>
                <a:lnTo>
                  <a:pt x="52330" y="74934"/>
                </a:lnTo>
                <a:lnTo>
                  <a:pt x="72015" y="95127"/>
                </a:lnTo>
                <a:lnTo>
                  <a:pt x="60966" y="106049"/>
                </a:lnTo>
                <a:lnTo>
                  <a:pt x="96612" y="106049"/>
                </a:lnTo>
                <a:lnTo>
                  <a:pt x="104273" y="98556"/>
                </a:lnTo>
                <a:lnTo>
                  <a:pt x="66935" y="60583"/>
                </a:lnTo>
                <a:close/>
              </a:path>
              <a:path w="126364" h="132714">
                <a:moveTo>
                  <a:pt x="111713" y="22761"/>
                </a:moveTo>
                <a:lnTo>
                  <a:pt x="70754" y="22761"/>
                </a:lnTo>
                <a:lnTo>
                  <a:pt x="82741" y="25837"/>
                </a:lnTo>
                <a:lnTo>
                  <a:pt x="93605" y="33913"/>
                </a:lnTo>
                <a:lnTo>
                  <a:pt x="98558" y="38993"/>
                </a:lnTo>
                <a:lnTo>
                  <a:pt x="101479" y="44454"/>
                </a:lnTo>
                <a:lnTo>
                  <a:pt x="102368" y="50296"/>
                </a:lnTo>
                <a:lnTo>
                  <a:pt x="103130" y="56138"/>
                </a:lnTo>
                <a:lnTo>
                  <a:pt x="102114" y="61726"/>
                </a:lnTo>
                <a:lnTo>
                  <a:pt x="98939" y="67187"/>
                </a:lnTo>
                <a:lnTo>
                  <a:pt x="121056" y="78725"/>
                </a:lnTo>
                <a:lnTo>
                  <a:pt x="124917" y="69224"/>
                </a:lnTo>
                <a:lnTo>
                  <a:pt x="126078" y="57306"/>
                </a:lnTo>
                <a:lnTo>
                  <a:pt x="124124" y="41391"/>
                </a:lnTo>
                <a:lnTo>
                  <a:pt x="118046" y="30331"/>
                </a:lnTo>
                <a:lnTo>
                  <a:pt x="111713" y="22761"/>
                </a:lnTo>
                <a:close/>
              </a:path>
            </a:pathLst>
          </a:custGeom>
          <a:solidFill>
            <a:srgbClr val="FFFFFF"/>
          </a:solidFill>
        </p:spPr>
        <p:txBody>
          <a:bodyPr wrap="square" lIns="0" tIns="0" rIns="0" bIns="0" rtlCol="0"/>
          <a:lstStyle/>
          <a:p>
            <a:endParaRPr dirty="0"/>
          </a:p>
        </p:txBody>
      </p:sp>
      <p:sp>
        <p:nvSpPr>
          <p:cNvPr id="96" name="object 94"/>
          <p:cNvSpPr/>
          <p:nvPr/>
        </p:nvSpPr>
        <p:spPr>
          <a:xfrm>
            <a:off x="3601594" y="3579566"/>
            <a:ext cx="144145" cy="153481"/>
          </a:xfrm>
          <a:custGeom>
            <a:avLst/>
            <a:gdLst/>
            <a:ahLst/>
            <a:cxnLst/>
            <a:rect l="l" t="t" r="r" b="b"/>
            <a:pathLst>
              <a:path w="144145" h="153670">
                <a:moveTo>
                  <a:pt x="68707" y="0"/>
                </a:moveTo>
                <a:lnTo>
                  <a:pt x="0" y="101092"/>
                </a:lnTo>
                <a:lnTo>
                  <a:pt x="76835" y="153289"/>
                </a:lnTo>
                <a:lnTo>
                  <a:pt x="88392" y="136271"/>
                </a:lnTo>
                <a:lnTo>
                  <a:pt x="32004" y="97917"/>
                </a:lnTo>
                <a:lnTo>
                  <a:pt x="50673" y="70358"/>
                </a:lnTo>
                <a:lnTo>
                  <a:pt x="87256" y="70358"/>
                </a:lnTo>
                <a:lnTo>
                  <a:pt x="62230" y="53340"/>
                </a:lnTo>
                <a:lnTo>
                  <a:pt x="77470" y="30988"/>
                </a:lnTo>
                <a:lnTo>
                  <a:pt x="114300" y="30988"/>
                </a:lnTo>
                <a:lnTo>
                  <a:pt x="68707" y="0"/>
                </a:lnTo>
                <a:close/>
              </a:path>
              <a:path w="144145" h="153670">
                <a:moveTo>
                  <a:pt x="87256" y="70358"/>
                </a:moveTo>
                <a:lnTo>
                  <a:pt x="50673" y="70358"/>
                </a:lnTo>
                <a:lnTo>
                  <a:pt x="101473" y="104902"/>
                </a:lnTo>
                <a:lnTo>
                  <a:pt x="113030" y="87884"/>
                </a:lnTo>
                <a:lnTo>
                  <a:pt x="87256" y="70358"/>
                </a:lnTo>
                <a:close/>
              </a:path>
              <a:path w="144145" h="153670">
                <a:moveTo>
                  <a:pt x="114300" y="30988"/>
                </a:moveTo>
                <a:lnTo>
                  <a:pt x="77470" y="30988"/>
                </a:lnTo>
                <a:lnTo>
                  <a:pt x="131953" y="68072"/>
                </a:lnTo>
                <a:lnTo>
                  <a:pt x="143637" y="50927"/>
                </a:lnTo>
                <a:lnTo>
                  <a:pt x="114300" y="30988"/>
                </a:lnTo>
                <a:close/>
              </a:path>
            </a:pathLst>
          </a:custGeom>
          <a:solidFill>
            <a:srgbClr val="FFFFFF"/>
          </a:solidFill>
        </p:spPr>
        <p:txBody>
          <a:bodyPr wrap="square" lIns="0" tIns="0" rIns="0" bIns="0" rtlCol="0"/>
          <a:lstStyle/>
          <a:p>
            <a:endParaRPr dirty="0"/>
          </a:p>
        </p:txBody>
      </p:sp>
      <p:sp>
        <p:nvSpPr>
          <p:cNvPr id="97" name="object 95"/>
          <p:cNvSpPr/>
          <p:nvPr/>
        </p:nvSpPr>
        <p:spPr>
          <a:xfrm>
            <a:off x="3699255" y="3632969"/>
            <a:ext cx="125730" cy="137625"/>
          </a:xfrm>
          <a:custGeom>
            <a:avLst/>
            <a:gdLst/>
            <a:ahLst/>
            <a:cxnLst/>
            <a:rect l="l" t="t" r="r" b="b"/>
            <a:pathLst>
              <a:path w="125729" h="137795">
                <a:moveTo>
                  <a:pt x="47498" y="0"/>
                </a:moveTo>
                <a:lnTo>
                  <a:pt x="0" y="112521"/>
                </a:lnTo>
                <a:lnTo>
                  <a:pt x="51181" y="134111"/>
                </a:lnTo>
                <a:lnTo>
                  <a:pt x="58293" y="136143"/>
                </a:lnTo>
                <a:lnTo>
                  <a:pt x="71501" y="137413"/>
                </a:lnTo>
                <a:lnTo>
                  <a:pt x="78105" y="136651"/>
                </a:lnTo>
                <a:lnTo>
                  <a:pt x="86465" y="133194"/>
                </a:lnTo>
                <a:lnTo>
                  <a:pt x="96036" y="127061"/>
                </a:lnTo>
                <a:lnTo>
                  <a:pt x="106684" y="116557"/>
                </a:lnTo>
                <a:lnTo>
                  <a:pt x="107235" y="115696"/>
                </a:lnTo>
                <a:lnTo>
                  <a:pt x="66040" y="115696"/>
                </a:lnTo>
                <a:lnTo>
                  <a:pt x="61849" y="115061"/>
                </a:lnTo>
                <a:lnTo>
                  <a:pt x="58801" y="114553"/>
                </a:lnTo>
                <a:lnTo>
                  <a:pt x="54102" y="113029"/>
                </a:lnTo>
                <a:lnTo>
                  <a:pt x="30734" y="103123"/>
                </a:lnTo>
                <a:lnTo>
                  <a:pt x="62103" y="28574"/>
                </a:lnTo>
                <a:lnTo>
                  <a:pt x="109319" y="28574"/>
                </a:lnTo>
                <a:lnTo>
                  <a:pt x="105156" y="25145"/>
                </a:lnTo>
                <a:lnTo>
                  <a:pt x="98298" y="21462"/>
                </a:lnTo>
                <a:lnTo>
                  <a:pt x="47498" y="0"/>
                </a:lnTo>
                <a:close/>
              </a:path>
              <a:path w="125729" h="137795">
                <a:moveTo>
                  <a:pt x="109319" y="28574"/>
                </a:moveTo>
                <a:lnTo>
                  <a:pt x="62103" y="28574"/>
                </a:lnTo>
                <a:lnTo>
                  <a:pt x="81661" y="36829"/>
                </a:lnTo>
                <a:lnTo>
                  <a:pt x="87757" y="39750"/>
                </a:lnTo>
                <a:lnTo>
                  <a:pt x="90551" y="41782"/>
                </a:lnTo>
                <a:lnTo>
                  <a:pt x="94488" y="44576"/>
                </a:lnTo>
                <a:lnTo>
                  <a:pt x="97155" y="47751"/>
                </a:lnTo>
                <a:lnTo>
                  <a:pt x="98806" y="51561"/>
                </a:lnTo>
                <a:lnTo>
                  <a:pt x="100584" y="55371"/>
                </a:lnTo>
                <a:lnTo>
                  <a:pt x="101092" y="59816"/>
                </a:lnTo>
                <a:lnTo>
                  <a:pt x="87249" y="101472"/>
                </a:lnTo>
                <a:lnTo>
                  <a:pt x="83566" y="105790"/>
                </a:lnTo>
                <a:lnTo>
                  <a:pt x="79883" y="110235"/>
                </a:lnTo>
                <a:lnTo>
                  <a:pt x="76454" y="113029"/>
                </a:lnTo>
                <a:lnTo>
                  <a:pt x="73025" y="114172"/>
                </a:lnTo>
                <a:lnTo>
                  <a:pt x="69723" y="115442"/>
                </a:lnTo>
                <a:lnTo>
                  <a:pt x="66040" y="115696"/>
                </a:lnTo>
                <a:lnTo>
                  <a:pt x="107235" y="115696"/>
                </a:lnTo>
                <a:lnTo>
                  <a:pt x="123320" y="80351"/>
                </a:lnTo>
                <a:lnTo>
                  <a:pt x="125730" y="60705"/>
                </a:lnTo>
                <a:lnTo>
                  <a:pt x="124714" y="53085"/>
                </a:lnTo>
                <a:lnTo>
                  <a:pt x="122174" y="46100"/>
                </a:lnTo>
                <a:lnTo>
                  <a:pt x="119507" y="39242"/>
                </a:lnTo>
                <a:lnTo>
                  <a:pt x="115316" y="33400"/>
                </a:lnTo>
                <a:lnTo>
                  <a:pt x="109319" y="28574"/>
                </a:lnTo>
                <a:close/>
              </a:path>
            </a:pathLst>
          </a:custGeom>
          <a:solidFill>
            <a:srgbClr val="FFFFFF"/>
          </a:solidFill>
        </p:spPr>
        <p:txBody>
          <a:bodyPr wrap="square" lIns="0" tIns="0" rIns="0" bIns="0" rtlCol="0"/>
          <a:lstStyle/>
          <a:p>
            <a:endParaRPr dirty="0"/>
          </a:p>
        </p:txBody>
      </p:sp>
      <p:sp>
        <p:nvSpPr>
          <p:cNvPr id="98" name="object 96"/>
          <p:cNvSpPr/>
          <p:nvPr/>
        </p:nvSpPr>
        <p:spPr>
          <a:xfrm>
            <a:off x="4922520" y="3602271"/>
            <a:ext cx="216408" cy="222229"/>
          </a:xfrm>
          <a:prstGeom prst="rect">
            <a:avLst/>
          </a:prstGeom>
          <a:blipFill>
            <a:blip r:embed="rId14" cstate="print"/>
            <a:stretch>
              <a:fillRect/>
            </a:stretch>
          </a:blipFill>
        </p:spPr>
        <p:txBody>
          <a:bodyPr wrap="square" lIns="0" tIns="0" rIns="0" bIns="0" rtlCol="0"/>
          <a:lstStyle/>
          <a:p>
            <a:endParaRPr dirty="0"/>
          </a:p>
        </p:txBody>
      </p:sp>
      <p:sp>
        <p:nvSpPr>
          <p:cNvPr id="99" name="object 97"/>
          <p:cNvSpPr/>
          <p:nvPr/>
        </p:nvSpPr>
        <p:spPr>
          <a:xfrm>
            <a:off x="5010911" y="3520076"/>
            <a:ext cx="234696" cy="237451"/>
          </a:xfrm>
          <a:prstGeom prst="rect">
            <a:avLst/>
          </a:prstGeom>
          <a:blipFill>
            <a:blip r:embed="rId15" cstate="print"/>
            <a:stretch>
              <a:fillRect/>
            </a:stretch>
          </a:blipFill>
        </p:spPr>
        <p:txBody>
          <a:bodyPr wrap="square" lIns="0" tIns="0" rIns="0" bIns="0" rtlCol="0"/>
          <a:lstStyle/>
          <a:p>
            <a:endParaRPr dirty="0"/>
          </a:p>
        </p:txBody>
      </p:sp>
      <p:sp>
        <p:nvSpPr>
          <p:cNvPr id="100" name="object 98"/>
          <p:cNvSpPr/>
          <p:nvPr/>
        </p:nvSpPr>
        <p:spPr>
          <a:xfrm>
            <a:off x="5084064" y="3453104"/>
            <a:ext cx="195072" cy="228317"/>
          </a:xfrm>
          <a:prstGeom prst="rect">
            <a:avLst/>
          </a:prstGeom>
          <a:blipFill>
            <a:blip r:embed="rId16" cstate="print"/>
            <a:stretch>
              <a:fillRect/>
            </a:stretch>
          </a:blipFill>
        </p:spPr>
        <p:txBody>
          <a:bodyPr wrap="square" lIns="0" tIns="0" rIns="0" bIns="0" rtlCol="0"/>
          <a:lstStyle/>
          <a:p>
            <a:endParaRPr dirty="0"/>
          </a:p>
        </p:txBody>
      </p:sp>
      <p:sp>
        <p:nvSpPr>
          <p:cNvPr id="101" name="object 99"/>
          <p:cNvSpPr/>
          <p:nvPr/>
        </p:nvSpPr>
        <p:spPr>
          <a:xfrm>
            <a:off x="5145023" y="3422660"/>
            <a:ext cx="198120" cy="176566"/>
          </a:xfrm>
          <a:prstGeom prst="rect">
            <a:avLst/>
          </a:prstGeom>
          <a:blipFill>
            <a:blip r:embed="rId17" cstate="print"/>
            <a:stretch>
              <a:fillRect/>
            </a:stretch>
          </a:blipFill>
        </p:spPr>
        <p:txBody>
          <a:bodyPr wrap="square" lIns="0" tIns="0" rIns="0" bIns="0" rtlCol="0"/>
          <a:lstStyle/>
          <a:p>
            <a:endParaRPr dirty="0"/>
          </a:p>
        </p:txBody>
      </p:sp>
      <p:sp>
        <p:nvSpPr>
          <p:cNvPr id="102" name="object 100"/>
          <p:cNvSpPr/>
          <p:nvPr/>
        </p:nvSpPr>
        <p:spPr>
          <a:xfrm>
            <a:off x="5169410" y="3328289"/>
            <a:ext cx="240791" cy="231362"/>
          </a:xfrm>
          <a:prstGeom prst="rect">
            <a:avLst/>
          </a:prstGeom>
          <a:blipFill>
            <a:blip r:embed="rId18" cstate="print"/>
            <a:stretch>
              <a:fillRect/>
            </a:stretch>
          </a:blipFill>
        </p:spPr>
        <p:txBody>
          <a:bodyPr wrap="square" lIns="0" tIns="0" rIns="0" bIns="0" rtlCol="0"/>
          <a:lstStyle/>
          <a:p>
            <a:endParaRPr dirty="0"/>
          </a:p>
        </p:txBody>
      </p:sp>
      <p:sp>
        <p:nvSpPr>
          <p:cNvPr id="103" name="object 101"/>
          <p:cNvSpPr/>
          <p:nvPr/>
        </p:nvSpPr>
        <p:spPr>
          <a:xfrm>
            <a:off x="5221223" y="3236963"/>
            <a:ext cx="231648" cy="213097"/>
          </a:xfrm>
          <a:prstGeom prst="rect">
            <a:avLst/>
          </a:prstGeom>
          <a:blipFill>
            <a:blip r:embed="rId19" cstate="print"/>
            <a:stretch>
              <a:fillRect/>
            </a:stretch>
          </a:blipFill>
        </p:spPr>
        <p:txBody>
          <a:bodyPr wrap="square" lIns="0" tIns="0" rIns="0" bIns="0" rtlCol="0"/>
          <a:lstStyle/>
          <a:p>
            <a:endParaRPr dirty="0"/>
          </a:p>
        </p:txBody>
      </p:sp>
      <p:sp>
        <p:nvSpPr>
          <p:cNvPr id="104" name="object 102"/>
          <p:cNvSpPr/>
          <p:nvPr/>
        </p:nvSpPr>
        <p:spPr>
          <a:xfrm>
            <a:off x="5257800" y="3139546"/>
            <a:ext cx="216408" cy="200920"/>
          </a:xfrm>
          <a:prstGeom prst="rect">
            <a:avLst/>
          </a:prstGeom>
          <a:blipFill>
            <a:blip r:embed="rId20" cstate="print"/>
            <a:stretch>
              <a:fillRect/>
            </a:stretch>
          </a:blipFill>
        </p:spPr>
        <p:txBody>
          <a:bodyPr wrap="square" lIns="0" tIns="0" rIns="0" bIns="0" rtlCol="0"/>
          <a:lstStyle/>
          <a:p>
            <a:endParaRPr dirty="0"/>
          </a:p>
        </p:txBody>
      </p:sp>
      <p:sp>
        <p:nvSpPr>
          <p:cNvPr id="105" name="object 103"/>
          <p:cNvSpPr/>
          <p:nvPr/>
        </p:nvSpPr>
        <p:spPr>
          <a:xfrm>
            <a:off x="4927472" y="3650727"/>
            <a:ext cx="132080" cy="140162"/>
          </a:xfrm>
          <a:custGeom>
            <a:avLst/>
            <a:gdLst/>
            <a:ahLst/>
            <a:cxnLst/>
            <a:rect l="l" t="t" r="r" b="b"/>
            <a:pathLst>
              <a:path w="132079" h="140335">
                <a:moveTo>
                  <a:pt x="73660" y="0"/>
                </a:moveTo>
                <a:lnTo>
                  <a:pt x="0" y="36322"/>
                </a:lnTo>
                <a:lnTo>
                  <a:pt x="64642" y="139954"/>
                </a:lnTo>
                <a:lnTo>
                  <a:pt x="111760" y="110617"/>
                </a:lnTo>
                <a:lnTo>
                  <a:pt x="113188" y="109474"/>
                </a:lnTo>
                <a:lnTo>
                  <a:pt x="74675" y="109474"/>
                </a:lnTo>
                <a:lnTo>
                  <a:pt x="31876" y="40767"/>
                </a:lnTo>
                <a:lnTo>
                  <a:pt x="49784" y="29591"/>
                </a:lnTo>
                <a:lnTo>
                  <a:pt x="55752" y="26289"/>
                </a:lnTo>
                <a:lnTo>
                  <a:pt x="63500" y="23622"/>
                </a:lnTo>
                <a:lnTo>
                  <a:pt x="67817" y="23241"/>
                </a:lnTo>
                <a:lnTo>
                  <a:pt x="111430" y="23241"/>
                </a:lnTo>
                <a:lnTo>
                  <a:pt x="109453" y="20637"/>
                </a:lnTo>
                <a:lnTo>
                  <a:pt x="101218" y="12573"/>
                </a:lnTo>
                <a:lnTo>
                  <a:pt x="94868" y="7366"/>
                </a:lnTo>
                <a:lnTo>
                  <a:pt x="88011" y="3810"/>
                </a:lnTo>
                <a:lnTo>
                  <a:pt x="73660" y="0"/>
                </a:lnTo>
                <a:close/>
              </a:path>
              <a:path w="132079" h="140335">
                <a:moveTo>
                  <a:pt x="111430" y="23241"/>
                </a:moveTo>
                <a:lnTo>
                  <a:pt x="67817" y="23241"/>
                </a:lnTo>
                <a:lnTo>
                  <a:pt x="75946" y="24765"/>
                </a:lnTo>
                <a:lnTo>
                  <a:pt x="80010" y="26924"/>
                </a:lnTo>
                <a:lnTo>
                  <a:pt x="105917" y="62230"/>
                </a:lnTo>
                <a:lnTo>
                  <a:pt x="109092" y="77851"/>
                </a:lnTo>
                <a:lnTo>
                  <a:pt x="108203" y="81280"/>
                </a:lnTo>
                <a:lnTo>
                  <a:pt x="107187" y="84582"/>
                </a:lnTo>
                <a:lnTo>
                  <a:pt x="105282" y="87884"/>
                </a:lnTo>
                <a:lnTo>
                  <a:pt x="102362" y="90805"/>
                </a:lnTo>
                <a:lnTo>
                  <a:pt x="100202" y="93091"/>
                </a:lnTo>
                <a:lnTo>
                  <a:pt x="96138" y="96012"/>
                </a:lnTo>
                <a:lnTo>
                  <a:pt x="74675" y="109474"/>
                </a:lnTo>
                <a:lnTo>
                  <a:pt x="113188" y="109474"/>
                </a:lnTo>
                <a:lnTo>
                  <a:pt x="131902" y="69640"/>
                </a:lnTo>
                <a:lnTo>
                  <a:pt x="129432" y="55114"/>
                </a:lnTo>
                <a:lnTo>
                  <a:pt x="125152" y="44571"/>
                </a:lnTo>
                <a:lnTo>
                  <a:pt x="117543" y="31292"/>
                </a:lnTo>
                <a:lnTo>
                  <a:pt x="111430" y="23241"/>
                </a:lnTo>
                <a:close/>
              </a:path>
            </a:pathLst>
          </a:custGeom>
          <a:solidFill>
            <a:srgbClr val="FFFFFF"/>
          </a:solidFill>
        </p:spPr>
        <p:txBody>
          <a:bodyPr wrap="square" lIns="0" tIns="0" rIns="0" bIns="0" rtlCol="0"/>
          <a:lstStyle/>
          <a:p>
            <a:endParaRPr dirty="0"/>
          </a:p>
        </p:txBody>
      </p:sp>
      <p:sp>
        <p:nvSpPr>
          <p:cNvPr id="106" name="object 104"/>
          <p:cNvSpPr/>
          <p:nvPr/>
        </p:nvSpPr>
        <p:spPr>
          <a:xfrm>
            <a:off x="5016882" y="3570814"/>
            <a:ext cx="150495" cy="151578"/>
          </a:xfrm>
          <a:custGeom>
            <a:avLst/>
            <a:gdLst/>
            <a:ahLst/>
            <a:cxnLst/>
            <a:rect l="l" t="t" r="r" b="b"/>
            <a:pathLst>
              <a:path w="150495" h="151764">
                <a:moveTo>
                  <a:pt x="68580" y="0"/>
                </a:moveTo>
                <a:lnTo>
                  <a:pt x="0" y="59182"/>
                </a:lnTo>
                <a:lnTo>
                  <a:pt x="79756" y="151765"/>
                </a:lnTo>
                <a:lnTo>
                  <a:pt x="116554" y="120015"/>
                </a:lnTo>
                <a:lnTo>
                  <a:pt x="85090" y="120015"/>
                </a:lnTo>
                <a:lnTo>
                  <a:pt x="63373" y="94869"/>
                </a:lnTo>
                <a:lnTo>
                  <a:pt x="81416" y="79248"/>
                </a:lnTo>
                <a:lnTo>
                  <a:pt x="49911" y="79248"/>
                </a:lnTo>
                <a:lnTo>
                  <a:pt x="32131" y="58674"/>
                </a:lnTo>
                <a:lnTo>
                  <a:pt x="82042" y="15621"/>
                </a:lnTo>
                <a:lnTo>
                  <a:pt x="68580" y="0"/>
                </a:lnTo>
                <a:close/>
              </a:path>
              <a:path w="150495" h="151764">
                <a:moveTo>
                  <a:pt x="136779" y="75438"/>
                </a:moveTo>
                <a:lnTo>
                  <a:pt x="85090" y="120015"/>
                </a:lnTo>
                <a:lnTo>
                  <a:pt x="116554" y="120015"/>
                </a:lnTo>
                <a:lnTo>
                  <a:pt x="150114" y="91059"/>
                </a:lnTo>
                <a:lnTo>
                  <a:pt x="136779" y="75438"/>
                </a:lnTo>
                <a:close/>
              </a:path>
              <a:path w="150495" h="151764">
                <a:moveTo>
                  <a:pt x="96266" y="39243"/>
                </a:moveTo>
                <a:lnTo>
                  <a:pt x="49911" y="79248"/>
                </a:lnTo>
                <a:lnTo>
                  <a:pt x="81416" y="79248"/>
                </a:lnTo>
                <a:lnTo>
                  <a:pt x="109728" y="54737"/>
                </a:lnTo>
                <a:lnTo>
                  <a:pt x="96266" y="39243"/>
                </a:lnTo>
                <a:close/>
              </a:path>
            </a:pathLst>
          </a:custGeom>
          <a:solidFill>
            <a:srgbClr val="FFFFFF"/>
          </a:solidFill>
        </p:spPr>
        <p:txBody>
          <a:bodyPr wrap="square" lIns="0" tIns="0" rIns="0" bIns="0" rtlCol="0"/>
          <a:lstStyle/>
          <a:p>
            <a:endParaRPr dirty="0"/>
          </a:p>
        </p:txBody>
      </p:sp>
      <p:sp>
        <p:nvSpPr>
          <p:cNvPr id="107" name="object 105"/>
          <p:cNvSpPr/>
          <p:nvPr/>
        </p:nvSpPr>
        <p:spPr>
          <a:xfrm>
            <a:off x="5090797" y="3502066"/>
            <a:ext cx="108585" cy="143333"/>
          </a:xfrm>
          <a:custGeom>
            <a:avLst/>
            <a:gdLst/>
            <a:ahLst/>
            <a:cxnLst/>
            <a:rect l="l" t="t" r="r" b="b"/>
            <a:pathLst>
              <a:path w="108585" h="143510">
                <a:moveTo>
                  <a:pt x="55244" y="0"/>
                </a:moveTo>
                <a:lnTo>
                  <a:pt x="0" y="62991"/>
                </a:lnTo>
                <a:lnTo>
                  <a:pt x="91947" y="143509"/>
                </a:lnTo>
                <a:lnTo>
                  <a:pt x="108203" y="124967"/>
                </a:lnTo>
                <a:lnTo>
                  <a:pt x="69087" y="90677"/>
                </a:lnTo>
                <a:lnTo>
                  <a:pt x="81012" y="77088"/>
                </a:lnTo>
                <a:lnTo>
                  <a:pt x="53593" y="77088"/>
                </a:lnTo>
                <a:lnTo>
                  <a:pt x="31876" y="58038"/>
                </a:lnTo>
                <a:lnTo>
                  <a:pt x="70738" y="13588"/>
                </a:lnTo>
                <a:lnTo>
                  <a:pt x="55244" y="0"/>
                </a:lnTo>
                <a:close/>
              </a:path>
              <a:path w="108585" h="143510">
                <a:moveTo>
                  <a:pt x="87249" y="38734"/>
                </a:moveTo>
                <a:lnTo>
                  <a:pt x="53593" y="77088"/>
                </a:lnTo>
                <a:lnTo>
                  <a:pt x="81012" y="77088"/>
                </a:lnTo>
                <a:lnTo>
                  <a:pt x="102742" y="52323"/>
                </a:lnTo>
                <a:lnTo>
                  <a:pt x="87249" y="38734"/>
                </a:lnTo>
                <a:close/>
              </a:path>
            </a:pathLst>
          </a:custGeom>
          <a:solidFill>
            <a:srgbClr val="FFFFFF"/>
          </a:solidFill>
        </p:spPr>
        <p:txBody>
          <a:bodyPr wrap="square" lIns="0" tIns="0" rIns="0" bIns="0" rtlCol="0"/>
          <a:lstStyle/>
          <a:p>
            <a:endParaRPr dirty="0"/>
          </a:p>
        </p:txBody>
      </p:sp>
      <p:sp>
        <p:nvSpPr>
          <p:cNvPr id="108" name="object 106"/>
          <p:cNvSpPr/>
          <p:nvPr/>
        </p:nvSpPr>
        <p:spPr>
          <a:xfrm>
            <a:off x="5150484" y="3474159"/>
            <a:ext cx="113664" cy="91328"/>
          </a:xfrm>
          <a:custGeom>
            <a:avLst/>
            <a:gdLst/>
            <a:ahLst/>
            <a:cxnLst/>
            <a:rect l="l" t="t" r="r" b="b"/>
            <a:pathLst>
              <a:path w="113664" h="91439">
                <a:moveTo>
                  <a:pt x="14477" y="0"/>
                </a:moveTo>
                <a:lnTo>
                  <a:pt x="0" y="20066"/>
                </a:lnTo>
                <a:lnTo>
                  <a:pt x="99187" y="91440"/>
                </a:lnTo>
                <a:lnTo>
                  <a:pt x="113664" y="71374"/>
                </a:lnTo>
                <a:lnTo>
                  <a:pt x="14477" y="0"/>
                </a:lnTo>
                <a:close/>
              </a:path>
            </a:pathLst>
          </a:custGeom>
          <a:solidFill>
            <a:srgbClr val="FFFFFF"/>
          </a:solidFill>
        </p:spPr>
        <p:txBody>
          <a:bodyPr wrap="square" lIns="0" tIns="0" rIns="0" bIns="0" rtlCol="0"/>
          <a:lstStyle/>
          <a:p>
            <a:endParaRPr dirty="0"/>
          </a:p>
        </p:txBody>
      </p:sp>
      <p:sp>
        <p:nvSpPr>
          <p:cNvPr id="109" name="object 107"/>
          <p:cNvSpPr/>
          <p:nvPr/>
        </p:nvSpPr>
        <p:spPr>
          <a:xfrm>
            <a:off x="5174490" y="3379026"/>
            <a:ext cx="154305" cy="144602"/>
          </a:xfrm>
          <a:custGeom>
            <a:avLst/>
            <a:gdLst/>
            <a:ahLst/>
            <a:cxnLst/>
            <a:rect l="l" t="t" r="r" b="b"/>
            <a:pathLst>
              <a:path w="154304" h="144779">
                <a:moveTo>
                  <a:pt x="48006" y="0"/>
                </a:moveTo>
                <a:lnTo>
                  <a:pt x="36702" y="19939"/>
                </a:lnTo>
                <a:lnTo>
                  <a:pt x="107569" y="60325"/>
                </a:lnTo>
                <a:lnTo>
                  <a:pt x="11937" y="63373"/>
                </a:lnTo>
                <a:lnTo>
                  <a:pt x="0" y="84201"/>
                </a:lnTo>
                <a:lnTo>
                  <a:pt x="106299" y="144653"/>
                </a:lnTo>
                <a:lnTo>
                  <a:pt x="117601" y="124714"/>
                </a:lnTo>
                <a:lnTo>
                  <a:pt x="48387" y="85344"/>
                </a:lnTo>
                <a:lnTo>
                  <a:pt x="141986" y="81915"/>
                </a:lnTo>
                <a:lnTo>
                  <a:pt x="154177" y="60452"/>
                </a:lnTo>
                <a:lnTo>
                  <a:pt x="48006" y="0"/>
                </a:lnTo>
                <a:close/>
              </a:path>
            </a:pathLst>
          </a:custGeom>
          <a:solidFill>
            <a:srgbClr val="FFFFFF"/>
          </a:solidFill>
        </p:spPr>
        <p:txBody>
          <a:bodyPr wrap="square" lIns="0" tIns="0" rIns="0" bIns="0" rtlCol="0"/>
          <a:lstStyle/>
          <a:p>
            <a:endParaRPr dirty="0"/>
          </a:p>
        </p:txBody>
      </p:sp>
      <p:sp>
        <p:nvSpPr>
          <p:cNvPr id="110" name="object 108"/>
          <p:cNvSpPr/>
          <p:nvPr/>
        </p:nvSpPr>
        <p:spPr>
          <a:xfrm>
            <a:off x="5226559" y="3286305"/>
            <a:ext cx="147955" cy="128746"/>
          </a:xfrm>
          <a:custGeom>
            <a:avLst/>
            <a:gdLst/>
            <a:ahLst/>
            <a:cxnLst/>
            <a:rect l="l" t="t" r="r" b="b"/>
            <a:pathLst>
              <a:path w="147954" h="128904">
                <a:moveTo>
                  <a:pt x="32512" y="0"/>
                </a:moveTo>
                <a:lnTo>
                  <a:pt x="0" y="84581"/>
                </a:lnTo>
                <a:lnTo>
                  <a:pt x="114045" y="128396"/>
                </a:lnTo>
                <a:lnTo>
                  <a:pt x="125733" y="98043"/>
                </a:lnTo>
                <a:lnTo>
                  <a:pt x="103631" y="98043"/>
                </a:lnTo>
                <a:lnTo>
                  <a:pt x="72643" y="86105"/>
                </a:lnTo>
                <a:lnTo>
                  <a:pt x="75518" y="78612"/>
                </a:lnTo>
                <a:lnTo>
                  <a:pt x="53466" y="78612"/>
                </a:lnTo>
                <a:lnTo>
                  <a:pt x="28193" y="68960"/>
                </a:lnTo>
                <a:lnTo>
                  <a:pt x="51815" y="7365"/>
                </a:lnTo>
                <a:lnTo>
                  <a:pt x="32512" y="0"/>
                </a:lnTo>
                <a:close/>
              </a:path>
              <a:path w="147954" h="128904">
                <a:moveTo>
                  <a:pt x="128142" y="34289"/>
                </a:moveTo>
                <a:lnTo>
                  <a:pt x="103631" y="98043"/>
                </a:lnTo>
                <a:lnTo>
                  <a:pt x="125733" y="98043"/>
                </a:lnTo>
                <a:lnTo>
                  <a:pt x="147446" y="41655"/>
                </a:lnTo>
                <a:lnTo>
                  <a:pt x="128142" y="34289"/>
                </a:lnTo>
                <a:close/>
              </a:path>
              <a:path w="147954" h="128904">
                <a:moveTo>
                  <a:pt x="75437" y="21462"/>
                </a:moveTo>
                <a:lnTo>
                  <a:pt x="53466" y="78612"/>
                </a:lnTo>
                <a:lnTo>
                  <a:pt x="75518" y="78612"/>
                </a:lnTo>
                <a:lnTo>
                  <a:pt x="94614" y="28828"/>
                </a:lnTo>
                <a:lnTo>
                  <a:pt x="75437" y="21462"/>
                </a:lnTo>
                <a:close/>
              </a:path>
            </a:pathLst>
          </a:custGeom>
          <a:solidFill>
            <a:srgbClr val="FFFFFF"/>
          </a:solidFill>
        </p:spPr>
        <p:txBody>
          <a:bodyPr wrap="square" lIns="0" tIns="0" rIns="0" bIns="0" rtlCol="0"/>
          <a:lstStyle/>
          <a:p>
            <a:endParaRPr dirty="0"/>
          </a:p>
        </p:txBody>
      </p:sp>
      <p:sp>
        <p:nvSpPr>
          <p:cNvPr id="111" name="object 109"/>
          <p:cNvSpPr/>
          <p:nvPr/>
        </p:nvSpPr>
        <p:spPr>
          <a:xfrm>
            <a:off x="5261736" y="3191225"/>
            <a:ext cx="132080" cy="115427"/>
          </a:xfrm>
          <a:custGeom>
            <a:avLst/>
            <a:gdLst/>
            <a:ahLst/>
            <a:cxnLst/>
            <a:rect l="l" t="t" r="r" b="b"/>
            <a:pathLst>
              <a:path w="132079" h="115570">
                <a:moveTo>
                  <a:pt x="65039" y="0"/>
                </a:moveTo>
                <a:lnTo>
                  <a:pt x="53593" y="328"/>
                </a:lnTo>
                <a:lnTo>
                  <a:pt x="45338" y="1217"/>
                </a:lnTo>
                <a:lnTo>
                  <a:pt x="38100" y="3630"/>
                </a:lnTo>
                <a:lnTo>
                  <a:pt x="31750" y="7567"/>
                </a:lnTo>
                <a:lnTo>
                  <a:pt x="25400" y="11377"/>
                </a:lnTo>
                <a:lnTo>
                  <a:pt x="0" y="89355"/>
                </a:lnTo>
                <a:lnTo>
                  <a:pt x="119379" y="115390"/>
                </a:lnTo>
                <a:lnTo>
                  <a:pt x="125595" y="86942"/>
                </a:lnTo>
                <a:lnTo>
                  <a:pt x="104521" y="86942"/>
                </a:lnTo>
                <a:lnTo>
                  <a:pt x="25400" y="69670"/>
                </a:lnTo>
                <a:lnTo>
                  <a:pt x="27812" y="58875"/>
                </a:lnTo>
                <a:lnTo>
                  <a:pt x="29972" y="48969"/>
                </a:lnTo>
                <a:lnTo>
                  <a:pt x="31750" y="42492"/>
                </a:lnTo>
                <a:lnTo>
                  <a:pt x="33274" y="39317"/>
                </a:lnTo>
                <a:lnTo>
                  <a:pt x="35178" y="34999"/>
                </a:lnTo>
                <a:lnTo>
                  <a:pt x="37846" y="31697"/>
                </a:lnTo>
                <a:lnTo>
                  <a:pt x="41275" y="29411"/>
                </a:lnTo>
                <a:lnTo>
                  <a:pt x="44703" y="26998"/>
                </a:lnTo>
                <a:lnTo>
                  <a:pt x="49022" y="25601"/>
                </a:lnTo>
                <a:lnTo>
                  <a:pt x="54355" y="25093"/>
                </a:lnTo>
                <a:lnTo>
                  <a:pt x="59689" y="24458"/>
                </a:lnTo>
                <a:lnTo>
                  <a:pt x="121804" y="24458"/>
                </a:lnTo>
                <a:lnTo>
                  <a:pt x="115978" y="18243"/>
                </a:lnTo>
                <a:lnTo>
                  <a:pt x="103606" y="9738"/>
                </a:lnTo>
                <a:lnTo>
                  <a:pt x="93073" y="5457"/>
                </a:lnTo>
                <a:lnTo>
                  <a:pt x="78208" y="1619"/>
                </a:lnTo>
                <a:lnTo>
                  <a:pt x="65039" y="0"/>
                </a:lnTo>
                <a:close/>
              </a:path>
              <a:path w="132079" h="115570">
                <a:moveTo>
                  <a:pt x="121804" y="24458"/>
                </a:moveTo>
                <a:lnTo>
                  <a:pt x="59689" y="24458"/>
                </a:lnTo>
                <a:lnTo>
                  <a:pt x="66928" y="25220"/>
                </a:lnTo>
                <a:lnTo>
                  <a:pt x="85343" y="29284"/>
                </a:lnTo>
                <a:lnTo>
                  <a:pt x="110616" y="57224"/>
                </a:lnTo>
                <a:lnTo>
                  <a:pt x="109854" y="62177"/>
                </a:lnTo>
                <a:lnTo>
                  <a:pt x="108208" y="70051"/>
                </a:lnTo>
                <a:lnTo>
                  <a:pt x="104521" y="86942"/>
                </a:lnTo>
                <a:lnTo>
                  <a:pt x="125595" y="86942"/>
                </a:lnTo>
                <a:lnTo>
                  <a:pt x="129366" y="69670"/>
                </a:lnTo>
                <a:lnTo>
                  <a:pt x="131190" y="61034"/>
                </a:lnTo>
                <a:lnTo>
                  <a:pt x="131952" y="53795"/>
                </a:lnTo>
                <a:lnTo>
                  <a:pt x="131317" y="48080"/>
                </a:lnTo>
                <a:lnTo>
                  <a:pt x="130683" y="40460"/>
                </a:lnTo>
                <a:lnTo>
                  <a:pt x="128650" y="34110"/>
                </a:lnTo>
                <a:lnTo>
                  <a:pt x="123758" y="26543"/>
                </a:lnTo>
                <a:lnTo>
                  <a:pt x="121804" y="24458"/>
                </a:lnTo>
                <a:close/>
              </a:path>
            </a:pathLst>
          </a:custGeom>
          <a:solidFill>
            <a:srgbClr val="FFFFFF"/>
          </a:solidFill>
        </p:spPr>
        <p:txBody>
          <a:bodyPr wrap="square" lIns="0" tIns="0" rIns="0" bIns="0" rtlCol="0"/>
          <a:lstStyle/>
          <a:p>
            <a:endParaRPr dirty="0"/>
          </a:p>
        </p:txBody>
      </p:sp>
      <p:sp>
        <p:nvSpPr>
          <p:cNvPr id="112" name="object 110"/>
          <p:cNvSpPr/>
          <p:nvPr/>
        </p:nvSpPr>
        <p:spPr>
          <a:xfrm>
            <a:off x="3276600" y="2554292"/>
            <a:ext cx="399160" cy="158933"/>
          </a:xfrm>
          <a:custGeom>
            <a:avLst/>
            <a:gdLst/>
            <a:ahLst/>
            <a:cxnLst/>
            <a:rect l="l" t="t" r="r" b="b"/>
            <a:pathLst>
              <a:path w="463550" h="188594">
                <a:moveTo>
                  <a:pt x="463423" y="188340"/>
                </a:moveTo>
                <a:lnTo>
                  <a:pt x="0" y="0"/>
                </a:lnTo>
              </a:path>
            </a:pathLst>
          </a:custGeom>
          <a:ln w="88900">
            <a:solidFill>
              <a:srgbClr val="FFFFFF"/>
            </a:solidFill>
          </a:ln>
        </p:spPr>
        <p:txBody>
          <a:bodyPr wrap="square" lIns="0" tIns="0" rIns="0" bIns="0" rtlCol="0"/>
          <a:lstStyle/>
          <a:p>
            <a:endParaRPr dirty="0"/>
          </a:p>
        </p:txBody>
      </p:sp>
      <p:sp>
        <p:nvSpPr>
          <p:cNvPr id="113" name="object 111"/>
          <p:cNvSpPr/>
          <p:nvPr/>
        </p:nvSpPr>
        <p:spPr>
          <a:xfrm>
            <a:off x="7912609" y="1017710"/>
            <a:ext cx="515111" cy="3972736"/>
          </a:xfrm>
          <a:prstGeom prst="rect">
            <a:avLst/>
          </a:prstGeom>
          <a:blipFill>
            <a:blip r:embed="rId21" cstate="print"/>
            <a:stretch>
              <a:fillRect/>
            </a:stretch>
          </a:blipFill>
        </p:spPr>
        <p:txBody>
          <a:bodyPr wrap="square" lIns="0" tIns="0" rIns="0" bIns="0" rtlCol="0"/>
          <a:lstStyle/>
          <a:p>
            <a:endParaRPr dirty="0"/>
          </a:p>
        </p:txBody>
      </p:sp>
      <p:sp>
        <p:nvSpPr>
          <p:cNvPr id="115" name="object 113"/>
          <p:cNvSpPr txBox="1"/>
          <p:nvPr/>
        </p:nvSpPr>
        <p:spPr>
          <a:xfrm>
            <a:off x="8057539" y="2299081"/>
            <a:ext cx="207749" cy="1368641"/>
          </a:xfrm>
          <a:prstGeom prst="rect">
            <a:avLst/>
          </a:prstGeom>
        </p:spPr>
        <p:txBody>
          <a:bodyPr vert="vert" wrap="square" lIns="0" tIns="0" rIns="0" bIns="0" rtlCol="0">
            <a:spAutoFit/>
          </a:bodyPr>
          <a:lstStyle/>
          <a:p>
            <a:pPr marL="12700">
              <a:lnSpc>
                <a:spcPct val="100000"/>
              </a:lnSpc>
            </a:pPr>
            <a:r>
              <a:rPr sz="1350" b="1" spc="-10" dirty="0">
                <a:solidFill>
                  <a:srgbClr val="FFFFFF"/>
                </a:solidFill>
                <a:latin typeface="Calibri"/>
                <a:cs typeface="Calibri"/>
              </a:rPr>
              <a:t>B</a:t>
            </a:r>
            <a:r>
              <a:rPr sz="1350" b="1" spc="5" dirty="0">
                <a:solidFill>
                  <a:srgbClr val="FFFFFF"/>
                </a:solidFill>
                <a:latin typeface="Calibri"/>
                <a:cs typeface="Calibri"/>
              </a:rPr>
              <a:t>U</a:t>
            </a:r>
            <a:r>
              <a:rPr sz="1350" b="1" spc="-15" dirty="0">
                <a:solidFill>
                  <a:srgbClr val="FFFFFF"/>
                </a:solidFill>
                <a:latin typeface="Calibri"/>
                <a:cs typeface="Calibri"/>
              </a:rPr>
              <a:t>S</a:t>
            </a:r>
            <a:r>
              <a:rPr sz="1350" b="1" dirty="0">
                <a:solidFill>
                  <a:srgbClr val="FFFFFF"/>
                </a:solidFill>
                <a:latin typeface="Calibri"/>
                <a:cs typeface="Calibri"/>
              </a:rPr>
              <a:t>IN</a:t>
            </a:r>
            <a:r>
              <a:rPr sz="1350" b="1" spc="-5" dirty="0">
                <a:solidFill>
                  <a:srgbClr val="FFFFFF"/>
                </a:solidFill>
                <a:latin typeface="Calibri"/>
                <a:cs typeface="Calibri"/>
              </a:rPr>
              <a:t>E</a:t>
            </a:r>
            <a:r>
              <a:rPr sz="1350" b="1" spc="-15" dirty="0">
                <a:solidFill>
                  <a:srgbClr val="FFFFFF"/>
                </a:solidFill>
                <a:latin typeface="Calibri"/>
                <a:cs typeface="Calibri"/>
              </a:rPr>
              <a:t>S</a:t>
            </a:r>
            <a:r>
              <a:rPr sz="1350" b="1" dirty="0">
                <a:solidFill>
                  <a:srgbClr val="FFFFFF"/>
                </a:solidFill>
                <a:latin typeface="Calibri"/>
                <a:cs typeface="Calibri"/>
              </a:rPr>
              <a:t>S</a:t>
            </a:r>
            <a:r>
              <a:rPr sz="1350" b="1" spc="65" dirty="0">
                <a:solidFill>
                  <a:srgbClr val="FFFFFF"/>
                </a:solidFill>
                <a:latin typeface="Calibri"/>
                <a:cs typeface="Calibri"/>
              </a:rPr>
              <a:t> </a:t>
            </a:r>
            <a:r>
              <a:rPr sz="1350" b="1" spc="-10" dirty="0">
                <a:solidFill>
                  <a:srgbClr val="FFFFFF"/>
                </a:solidFill>
                <a:latin typeface="Calibri"/>
                <a:cs typeface="Calibri"/>
              </a:rPr>
              <a:t>D</a:t>
            </a:r>
            <a:r>
              <a:rPr sz="1350" b="1" spc="5" dirty="0">
                <a:solidFill>
                  <a:srgbClr val="FFFFFF"/>
                </a:solidFill>
                <a:latin typeface="Calibri"/>
                <a:cs typeface="Calibri"/>
              </a:rPr>
              <a:t>R</a:t>
            </a:r>
            <a:r>
              <a:rPr sz="1350" b="1" dirty="0">
                <a:solidFill>
                  <a:srgbClr val="FFFFFF"/>
                </a:solidFill>
                <a:latin typeface="Calibri"/>
                <a:cs typeface="Calibri"/>
              </a:rPr>
              <a:t>IV</a:t>
            </a:r>
            <a:r>
              <a:rPr sz="1350" b="1" spc="-10" dirty="0">
                <a:solidFill>
                  <a:srgbClr val="FFFFFF"/>
                </a:solidFill>
                <a:latin typeface="Calibri"/>
                <a:cs typeface="Calibri"/>
              </a:rPr>
              <a:t>E</a:t>
            </a:r>
            <a:r>
              <a:rPr sz="1350" b="1" spc="5" dirty="0">
                <a:solidFill>
                  <a:srgbClr val="FFFFFF"/>
                </a:solidFill>
                <a:latin typeface="Calibri"/>
                <a:cs typeface="Calibri"/>
              </a:rPr>
              <a:t>R</a:t>
            </a:r>
            <a:r>
              <a:rPr sz="1350" b="1" dirty="0">
                <a:solidFill>
                  <a:srgbClr val="FFFFFF"/>
                </a:solidFill>
                <a:latin typeface="Calibri"/>
                <a:cs typeface="Calibri"/>
              </a:rPr>
              <a:t>S</a:t>
            </a:r>
            <a:endParaRPr sz="1350" dirty="0">
              <a:latin typeface="Calibri"/>
              <a:cs typeface="Calibri"/>
            </a:endParaRPr>
          </a:p>
        </p:txBody>
      </p:sp>
      <p:sp>
        <p:nvSpPr>
          <p:cNvPr id="116" name="object 114"/>
          <p:cNvSpPr/>
          <p:nvPr/>
        </p:nvSpPr>
        <p:spPr>
          <a:xfrm>
            <a:off x="7955280" y="3547474"/>
            <a:ext cx="173735" cy="255716"/>
          </a:xfrm>
          <a:prstGeom prst="rect">
            <a:avLst/>
          </a:prstGeom>
          <a:blipFill>
            <a:blip r:embed="rId5" cstate="print"/>
            <a:stretch>
              <a:fillRect/>
            </a:stretch>
          </a:blipFill>
        </p:spPr>
        <p:txBody>
          <a:bodyPr wrap="square" lIns="0" tIns="0" rIns="0" bIns="0" rtlCol="0"/>
          <a:lstStyle/>
          <a:p>
            <a:endParaRPr dirty="0"/>
          </a:p>
        </p:txBody>
      </p:sp>
      <p:sp>
        <p:nvSpPr>
          <p:cNvPr id="117" name="object 115"/>
          <p:cNvSpPr/>
          <p:nvPr/>
        </p:nvSpPr>
        <p:spPr>
          <a:xfrm>
            <a:off x="7210297" y="2630143"/>
            <a:ext cx="685800" cy="342477"/>
          </a:xfrm>
          <a:custGeom>
            <a:avLst/>
            <a:gdLst/>
            <a:ahLst/>
            <a:cxnLst/>
            <a:rect l="l" t="t" r="r" b="b"/>
            <a:pathLst>
              <a:path w="685800" h="342900">
                <a:moveTo>
                  <a:pt x="685800" y="0"/>
                </a:moveTo>
                <a:lnTo>
                  <a:pt x="171450" y="0"/>
                </a:lnTo>
                <a:lnTo>
                  <a:pt x="0" y="171450"/>
                </a:lnTo>
                <a:lnTo>
                  <a:pt x="171450" y="342900"/>
                </a:lnTo>
                <a:lnTo>
                  <a:pt x="685800" y="342900"/>
                </a:lnTo>
                <a:lnTo>
                  <a:pt x="685800" y="0"/>
                </a:lnTo>
                <a:close/>
              </a:path>
            </a:pathLst>
          </a:custGeom>
          <a:solidFill>
            <a:srgbClr val="FFFF00"/>
          </a:solidFill>
        </p:spPr>
        <p:txBody>
          <a:bodyPr wrap="square" lIns="0" tIns="0" rIns="0" bIns="0" rtlCol="0"/>
          <a:lstStyle/>
          <a:p>
            <a:endParaRPr dirty="0"/>
          </a:p>
        </p:txBody>
      </p:sp>
      <p:sp>
        <p:nvSpPr>
          <p:cNvPr id="118" name="object 116"/>
          <p:cNvSpPr/>
          <p:nvPr/>
        </p:nvSpPr>
        <p:spPr>
          <a:xfrm>
            <a:off x="7210297" y="2630143"/>
            <a:ext cx="685800" cy="342477"/>
          </a:xfrm>
          <a:custGeom>
            <a:avLst/>
            <a:gdLst/>
            <a:ahLst/>
            <a:cxnLst/>
            <a:rect l="l" t="t" r="r" b="b"/>
            <a:pathLst>
              <a:path w="685800" h="342900">
                <a:moveTo>
                  <a:pt x="685800" y="0"/>
                </a:moveTo>
                <a:lnTo>
                  <a:pt x="171450" y="0"/>
                </a:lnTo>
                <a:lnTo>
                  <a:pt x="0" y="171450"/>
                </a:lnTo>
                <a:lnTo>
                  <a:pt x="171450" y="342900"/>
                </a:lnTo>
                <a:lnTo>
                  <a:pt x="685800" y="342900"/>
                </a:lnTo>
                <a:lnTo>
                  <a:pt x="685800" y="0"/>
                </a:lnTo>
                <a:close/>
              </a:path>
            </a:pathLst>
          </a:custGeom>
          <a:ln w="3175">
            <a:solidFill>
              <a:srgbClr val="000000"/>
            </a:solidFill>
          </a:ln>
        </p:spPr>
        <p:txBody>
          <a:bodyPr wrap="square" lIns="0" tIns="0" rIns="0" bIns="0" rtlCol="0"/>
          <a:lstStyle/>
          <a:p>
            <a:endParaRPr dirty="0"/>
          </a:p>
        </p:txBody>
      </p:sp>
      <p:sp>
        <p:nvSpPr>
          <p:cNvPr id="119" name="object 117"/>
          <p:cNvSpPr txBox="1"/>
          <p:nvPr/>
        </p:nvSpPr>
        <p:spPr>
          <a:xfrm>
            <a:off x="7388097" y="2702824"/>
            <a:ext cx="419100" cy="210058"/>
          </a:xfrm>
          <a:prstGeom prst="rect">
            <a:avLst/>
          </a:prstGeom>
        </p:spPr>
        <p:txBody>
          <a:bodyPr vert="horz" wrap="square" lIns="0" tIns="0" rIns="0" bIns="0" rtlCol="0">
            <a:spAutoFit/>
          </a:bodyPr>
          <a:lstStyle/>
          <a:p>
            <a:pPr marL="12700" marR="5080" indent="48260">
              <a:lnSpc>
                <a:spcPct val="104600"/>
              </a:lnSpc>
            </a:pPr>
            <a:r>
              <a:rPr sz="650" b="1" spc="10" dirty="0">
                <a:solidFill>
                  <a:srgbClr val="07171E"/>
                </a:solidFill>
                <a:latin typeface="Calibri"/>
                <a:cs typeface="Calibri"/>
              </a:rPr>
              <a:t>Ed</a:t>
            </a:r>
            <a:r>
              <a:rPr sz="650" b="1" spc="-5" dirty="0">
                <a:solidFill>
                  <a:srgbClr val="07171E"/>
                </a:solidFill>
                <a:latin typeface="Calibri"/>
                <a:cs typeface="Calibri"/>
              </a:rPr>
              <a:t>g</a:t>
            </a:r>
            <a:r>
              <a:rPr sz="650" b="1" dirty="0">
                <a:solidFill>
                  <a:srgbClr val="07171E"/>
                </a:solidFill>
                <a:latin typeface="Calibri"/>
                <a:cs typeface="Calibri"/>
              </a:rPr>
              <a:t>esi</a:t>
            </a:r>
            <a:r>
              <a:rPr sz="650" b="1" spc="10" dirty="0">
                <a:solidFill>
                  <a:srgbClr val="07171E"/>
                </a:solidFill>
                <a:latin typeface="Calibri"/>
                <a:cs typeface="Calibri"/>
              </a:rPr>
              <a:t>t</a:t>
            </a:r>
            <a:r>
              <a:rPr sz="650" b="1" spc="5" dirty="0">
                <a:solidFill>
                  <a:srgbClr val="07171E"/>
                </a:solidFill>
                <a:latin typeface="Calibri"/>
                <a:cs typeface="Calibri"/>
              </a:rPr>
              <a:t>e</a:t>
            </a:r>
            <a:r>
              <a:rPr sz="650" b="1" dirty="0">
                <a:solidFill>
                  <a:srgbClr val="07171E"/>
                </a:solidFill>
                <a:latin typeface="Calibri"/>
                <a:cs typeface="Calibri"/>
              </a:rPr>
              <a:t> </a:t>
            </a:r>
            <a:r>
              <a:rPr sz="650" b="1" spc="15" dirty="0">
                <a:solidFill>
                  <a:srgbClr val="07171E"/>
                </a:solidFill>
                <a:latin typeface="Calibri"/>
                <a:cs typeface="Calibri"/>
              </a:rPr>
              <a:t>VD</a:t>
            </a:r>
            <a:r>
              <a:rPr sz="650" b="1" spc="5" dirty="0">
                <a:solidFill>
                  <a:srgbClr val="07171E"/>
                </a:solidFill>
                <a:latin typeface="Calibri"/>
                <a:cs typeface="Calibri"/>
              </a:rPr>
              <a:t>I</a:t>
            </a:r>
            <a:r>
              <a:rPr sz="650" b="1" spc="-15" dirty="0">
                <a:solidFill>
                  <a:srgbClr val="07171E"/>
                </a:solidFill>
                <a:latin typeface="Calibri"/>
                <a:cs typeface="Calibri"/>
              </a:rPr>
              <a:t> </a:t>
            </a:r>
            <a:r>
              <a:rPr sz="650" b="1" spc="10" dirty="0">
                <a:solidFill>
                  <a:srgbClr val="07171E"/>
                </a:solidFill>
                <a:latin typeface="Calibri"/>
                <a:cs typeface="Calibri"/>
              </a:rPr>
              <a:t>Co</a:t>
            </a:r>
            <a:r>
              <a:rPr sz="650" b="1" spc="5" dirty="0">
                <a:solidFill>
                  <a:srgbClr val="07171E"/>
                </a:solidFill>
                <a:latin typeface="Calibri"/>
                <a:cs typeface="Calibri"/>
              </a:rPr>
              <a:t>u</a:t>
            </a:r>
            <a:r>
              <a:rPr sz="650" b="1" spc="10" dirty="0">
                <a:solidFill>
                  <a:srgbClr val="07171E"/>
                </a:solidFill>
                <a:latin typeface="Calibri"/>
                <a:cs typeface="Calibri"/>
              </a:rPr>
              <a:t>nt</a:t>
            </a:r>
            <a:r>
              <a:rPr sz="650" b="1" spc="5" dirty="0">
                <a:solidFill>
                  <a:srgbClr val="07171E"/>
                </a:solidFill>
                <a:latin typeface="Calibri"/>
                <a:cs typeface="Calibri"/>
              </a:rPr>
              <a:t>s</a:t>
            </a:r>
            <a:endParaRPr sz="650" dirty="0">
              <a:latin typeface="Calibri"/>
              <a:cs typeface="Calibri"/>
            </a:endParaRPr>
          </a:p>
        </p:txBody>
      </p:sp>
      <p:sp>
        <p:nvSpPr>
          <p:cNvPr id="120" name="object 118"/>
          <p:cNvSpPr/>
          <p:nvPr/>
        </p:nvSpPr>
        <p:spPr>
          <a:xfrm>
            <a:off x="5743575" y="4159658"/>
            <a:ext cx="685800" cy="342477"/>
          </a:xfrm>
          <a:custGeom>
            <a:avLst/>
            <a:gdLst/>
            <a:ahLst/>
            <a:cxnLst/>
            <a:rect l="l" t="t" r="r" b="b"/>
            <a:pathLst>
              <a:path w="685800" h="342900">
                <a:moveTo>
                  <a:pt x="685800" y="0"/>
                </a:moveTo>
                <a:lnTo>
                  <a:pt x="171450" y="0"/>
                </a:lnTo>
                <a:lnTo>
                  <a:pt x="0" y="171450"/>
                </a:lnTo>
                <a:lnTo>
                  <a:pt x="171450" y="342900"/>
                </a:lnTo>
                <a:lnTo>
                  <a:pt x="685800" y="342900"/>
                </a:lnTo>
                <a:lnTo>
                  <a:pt x="685800" y="0"/>
                </a:lnTo>
                <a:close/>
              </a:path>
            </a:pathLst>
          </a:custGeom>
          <a:solidFill>
            <a:srgbClr val="FFFF00"/>
          </a:solidFill>
        </p:spPr>
        <p:txBody>
          <a:bodyPr wrap="square" lIns="0" tIns="0" rIns="0" bIns="0" rtlCol="0"/>
          <a:lstStyle/>
          <a:p>
            <a:endParaRPr dirty="0"/>
          </a:p>
        </p:txBody>
      </p:sp>
      <p:sp>
        <p:nvSpPr>
          <p:cNvPr id="121" name="object 119"/>
          <p:cNvSpPr/>
          <p:nvPr/>
        </p:nvSpPr>
        <p:spPr>
          <a:xfrm>
            <a:off x="5743575" y="4159658"/>
            <a:ext cx="685800" cy="342477"/>
          </a:xfrm>
          <a:custGeom>
            <a:avLst/>
            <a:gdLst/>
            <a:ahLst/>
            <a:cxnLst/>
            <a:rect l="l" t="t" r="r" b="b"/>
            <a:pathLst>
              <a:path w="685800" h="342900">
                <a:moveTo>
                  <a:pt x="685800" y="0"/>
                </a:moveTo>
                <a:lnTo>
                  <a:pt x="171450" y="0"/>
                </a:lnTo>
                <a:lnTo>
                  <a:pt x="0" y="171450"/>
                </a:lnTo>
                <a:lnTo>
                  <a:pt x="171450" y="342900"/>
                </a:lnTo>
                <a:lnTo>
                  <a:pt x="685800" y="342900"/>
                </a:lnTo>
                <a:lnTo>
                  <a:pt x="685800" y="0"/>
                </a:lnTo>
                <a:close/>
              </a:path>
            </a:pathLst>
          </a:custGeom>
          <a:ln w="3175">
            <a:solidFill>
              <a:srgbClr val="000000"/>
            </a:solidFill>
          </a:ln>
        </p:spPr>
        <p:txBody>
          <a:bodyPr wrap="square" lIns="0" tIns="0" rIns="0" bIns="0" rtlCol="0"/>
          <a:lstStyle/>
          <a:p>
            <a:endParaRPr dirty="0"/>
          </a:p>
        </p:txBody>
      </p:sp>
      <p:sp>
        <p:nvSpPr>
          <p:cNvPr id="122" name="object 120"/>
          <p:cNvSpPr/>
          <p:nvPr/>
        </p:nvSpPr>
        <p:spPr>
          <a:xfrm>
            <a:off x="5715000" y="2040576"/>
            <a:ext cx="1085850" cy="258760"/>
          </a:xfrm>
          <a:custGeom>
            <a:avLst/>
            <a:gdLst/>
            <a:ahLst/>
            <a:cxnLst/>
            <a:rect l="l" t="t" r="r" b="b"/>
            <a:pathLst>
              <a:path w="1085850" h="259080">
                <a:moveTo>
                  <a:pt x="1085850" y="0"/>
                </a:moveTo>
                <a:lnTo>
                  <a:pt x="129286" y="0"/>
                </a:lnTo>
                <a:lnTo>
                  <a:pt x="0" y="129286"/>
                </a:lnTo>
                <a:lnTo>
                  <a:pt x="129286" y="258572"/>
                </a:lnTo>
                <a:lnTo>
                  <a:pt x="1085850" y="258572"/>
                </a:lnTo>
                <a:lnTo>
                  <a:pt x="1085850" y="0"/>
                </a:lnTo>
                <a:close/>
              </a:path>
            </a:pathLst>
          </a:custGeom>
          <a:solidFill>
            <a:srgbClr val="FFFF00"/>
          </a:solidFill>
        </p:spPr>
        <p:txBody>
          <a:bodyPr wrap="square" lIns="0" tIns="0" rIns="0" bIns="0" rtlCol="0"/>
          <a:lstStyle/>
          <a:p>
            <a:endParaRPr dirty="0"/>
          </a:p>
        </p:txBody>
      </p:sp>
      <p:sp>
        <p:nvSpPr>
          <p:cNvPr id="123" name="object 121"/>
          <p:cNvSpPr/>
          <p:nvPr/>
        </p:nvSpPr>
        <p:spPr>
          <a:xfrm>
            <a:off x="5715000" y="2040576"/>
            <a:ext cx="1085850" cy="258760"/>
          </a:xfrm>
          <a:custGeom>
            <a:avLst/>
            <a:gdLst/>
            <a:ahLst/>
            <a:cxnLst/>
            <a:rect l="l" t="t" r="r" b="b"/>
            <a:pathLst>
              <a:path w="1085850" h="259080">
                <a:moveTo>
                  <a:pt x="1085850" y="0"/>
                </a:moveTo>
                <a:lnTo>
                  <a:pt x="129286" y="0"/>
                </a:lnTo>
                <a:lnTo>
                  <a:pt x="0" y="129286"/>
                </a:lnTo>
                <a:lnTo>
                  <a:pt x="129286" y="258572"/>
                </a:lnTo>
                <a:lnTo>
                  <a:pt x="1085850" y="258572"/>
                </a:lnTo>
                <a:lnTo>
                  <a:pt x="1085850" y="0"/>
                </a:lnTo>
                <a:close/>
              </a:path>
            </a:pathLst>
          </a:custGeom>
          <a:ln w="3175">
            <a:solidFill>
              <a:srgbClr val="000000"/>
            </a:solidFill>
          </a:ln>
        </p:spPr>
        <p:txBody>
          <a:bodyPr wrap="square" lIns="0" tIns="0" rIns="0" bIns="0" rtlCol="0"/>
          <a:lstStyle/>
          <a:p>
            <a:endParaRPr dirty="0"/>
          </a:p>
        </p:txBody>
      </p:sp>
      <p:sp>
        <p:nvSpPr>
          <p:cNvPr id="124" name="object 122"/>
          <p:cNvSpPr/>
          <p:nvPr/>
        </p:nvSpPr>
        <p:spPr>
          <a:xfrm>
            <a:off x="5715002" y="2622786"/>
            <a:ext cx="714375" cy="342477"/>
          </a:xfrm>
          <a:custGeom>
            <a:avLst/>
            <a:gdLst/>
            <a:ahLst/>
            <a:cxnLst/>
            <a:rect l="l" t="t" r="r" b="b"/>
            <a:pathLst>
              <a:path w="714375" h="342900">
                <a:moveTo>
                  <a:pt x="714375" y="0"/>
                </a:moveTo>
                <a:lnTo>
                  <a:pt x="171450" y="0"/>
                </a:lnTo>
                <a:lnTo>
                  <a:pt x="0" y="171450"/>
                </a:lnTo>
                <a:lnTo>
                  <a:pt x="171450" y="342900"/>
                </a:lnTo>
                <a:lnTo>
                  <a:pt x="714375" y="342900"/>
                </a:lnTo>
                <a:lnTo>
                  <a:pt x="714375" y="0"/>
                </a:lnTo>
                <a:close/>
              </a:path>
            </a:pathLst>
          </a:custGeom>
          <a:solidFill>
            <a:srgbClr val="FFFF00"/>
          </a:solidFill>
        </p:spPr>
        <p:txBody>
          <a:bodyPr wrap="square" lIns="0" tIns="0" rIns="0" bIns="0" rtlCol="0"/>
          <a:lstStyle/>
          <a:p>
            <a:endParaRPr dirty="0"/>
          </a:p>
        </p:txBody>
      </p:sp>
      <p:sp>
        <p:nvSpPr>
          <p:cNvPr id="125" name="object 123"/>
          <p:cNvSpPr/>
          <p:nvPr/>
        </p:nvSpPr>
        <p:spPr>
          <a:xfrm>
            <a:off x="5715002" y="2622786"/>
            <a:ext cx="714375" cy="342477"/>
          </a:xfrm>
          <a:custGeom>
            <a:avLst/>
            <a:gdLst/>
            <a:ahLst/>
            <a:cxnLst/>
            <a:rect l="l" t="t" r="r" b="b"/>
            <a:pathLst>
              <a:path w="714375" h="342900">
                <a:moveTo>
                  <a:pt x="714375" y="0"/>
                </a:moveTo>
                <a:lnTo>
                  <a:pt x="171450" y="0"/>
                </a:lnTo>
                <a:lnTo>
                  <a:pt x="0" y="171450"/>
                </a:lnTo>
                <a:lnTo>
                  <a:pt x="171450" y="342900"/>
                </a:lnTo>
                <a:lnTo>
                  <a:pt x="714375" y="342900"/>
                </a:lnTo>
                <a:lnTo>
                  <a:pt x="714375" y="0"/>
                </a:lnTo>
                <a:close/>
              </a:path>
            </a:pathLst>
          </a:custGeom>
          <a:ln w="3175">
            <a:solidFill>
              <a:srgbClr val="000000"/>
            </a:solidFill>
          </a:ln>
        </p:spPr>
        <p:txBody>
          <a:bodyPr wrap="square" lIns="0" tIns="0" rIns="0" bIns="0" rtlCol="0"/>
          <a:lstStyle/>
          <a:p>
            <a:endParaRPr dirty="0"/>
          </a:p>
        </p:txBody>
      </p:sp>
      <p:sp>
        <p:nvSpPr>
          <p:cNvPr id="126" name="object 124"/>
          <p:cNvSpPr/>
          <p:nvPr/>
        </p:nvSpPr>
        <p:spPr>
          <a:xfrm>
            <a:off x="5743575" y="3012323"/>
            <a:ext cx="685800" cy="342477"/>
          </a:xfrm>
          <a:custGeom>
            <a:avLst/>
            <a:gdLst/>
            <a:ahLst/>
            <a:cxnLst/>
            <a:rect l="l" t="t" r="r" b="b"/>
            <a:pathLst>
              <a:path w="685800" h="342900">
                <a:moveTo>
                  <a:pt x="685800" y="0"/>
                </a:moveTo>
                <a:lnTo>
                  <a:pt x="171450" y="0"/>
                </a:lnTo>
                <a:lnTo>
                  <a:pt x="0" y="171450"/>
                </a:lnTo>
                <a:lnTo>
                  <a:pt x="171450" y="342900"/>
                </a:lnTo>
                <a:lnTo>
                  <a:pt x="685800" y="342900"/>
                </a:lnTo>
                <a:lnTo>
                  <a:pt x="685800" y="0"/>
                </a:lnTo>
                <a:close/>
              </a:path>
            </a:pathLst>
          </a:custGeom>
          <a:solidFill>
            <a:srgbClr val="FFFF00"/>
          </a:solidFill>
        </p:spPr>
        <p:txBody>
          <a:bodyPr wrap="square" lIns="0" tIns="0" rIns="0" bIns="0" rtlCol="0"/>
          <a:lstStyle/>
          <a:p>
            <a:endParaRPr dirty="0"/>
          </a:p>
        </p:txBody>
      </p:sp>
      <p:sp>
        <p:nvSpPr>
          <p:cNvPr id="127" name="object 125"/>
          <p:cNvSpPr/>
          <p:nvPr/>
        </p:nvSpPr>
        <p:spPr>
          <a:xfrm>
            <a:off x="5743575" y="3012323"/>
            <a:ext cx="685800" cy="342477"/>
          </a:xfrm>
          <a:custGeom>
            <a:avLst/>
            <a:gdLst/>
            <a:ahLst/>
            <a:cxnLst/>
            <a:rect l="l" t="t" r="r" b="b"/>
            <a:pathLst>
              <a:path w="685800" h="342900">
                <a:moveTo>
                  <a:pt x="685800" y="0"/>
                </a:moveTo>
                <a:lnTo>
                  <a:pt x="171450" y="0"/>
                </a:lnTo>
                <a:lnTo>
                  <a:pt x="0" y="171450"/>
                </a:lnTo>
                <a:lnTo>
                  <a:pt x="171450" y="342900"/>
                </a:lnTo>
                <a:lnTo>
                  <a:pt x="685800" y="342900"/>
                </a:lnTo>
                <a:lnTo>
                  <a:pt x="685800" y="0"/>
                </a:lnTo>
                <a:close/>
              </a:path>
            </a:pathLst>
          </a:custGeom>
          <a:ln w="3175">
            <a:solidFill>
              <a:srgbClr val="000000"/>
            </a:solidFill>
          </a:ln>
        </p:spPr>
        <p:txBody>
          <a:bodyPr wrap="square" lIns="0" tIns="0" rIns="0" bIns="0" rtlCol="0"/>
          <a:lstStyle/>
          <a:p>
            <a:endParaRPr dirty="0"/>
          </a:p>
        </p:txBody>
      </p:sp>
      <p:sp>
        <p:nvSpPr>
          <p:cNvPr id="128" name="object 126"/>
          <p:cNvSpPr/>
          <p:nvPr/>
        </p:nvSpPr>
        <p:spPr>
          <a:xfrm>
            <a:off x="5715000" y="1047391"/>
            <a:ext cx="2171700" cy="913273"/>
          </a:xfrm>
          <a:custGeom>
            <a:avLst/>
            <a:gdLst/>
            <a:ahLst/>
            <a:cxnLst/>
            <a:rect l="l" t="t" r="r" b="b"/>
            <a:pathLst>
              <a:path w="2171700" h="914400">
                <a:moveTo>
                  <a:pt x="2171700" y="0"/>
                </a:moveTo>
                <a:lnTo>
                  <a:pt x="457200" y="0"/>
                </a:lnTo>
                <a:lnTo>
                  <a:pt x="0" y="457200"/>
                </a:lnTo>
                <a:lnTo>
                  <a:pt x="457200" y="914400"/>
                </a:lnTo>
                <a:lnTo>
                  <a:pt x="2171700" y="914400"/>
                </a:lnTo>
                <a:lnTo>
                  <a:pt x="2171700" y="0"/>
                </a:lnTo>
                <a:close/>
              </a:path>
            </a:pathLst>
          </a:custGeom>
          <a:solidFill>
            <a:srgbClr val="FFFF00"/>
          </a:solidFill>
        </p:spPr>
        <p:txBody>
          <a:bodyPr wrap="square" lIns="0" tIns="0" rIns="0" bIns="0" rtlCol="0"/>
          <a:lstStyle/>
          <a:p>
            <a:endParaRPr dirty="0"/>
          </a:p>
        </p:txBody>
      </p:sp>
      <p:sp>
        <p:nvSpPr>
          <p:cNvPr id="129" name="object 127"/>
          <p:cNvSpPr/>
          <p:nvPr/>
        </p:nvSpPr>
        <p:spPr>
          <a:xfrm>
            <a:off x="5715000" y="1047391"/>
            <a:ext cx="2171700" cy="913273"/>
          </a:xfrm>
          <a:custGeom>
            <a:avLst/>
            <a:gdLst/>
            <a:ahLst/>
            <a:cxnLst/>
            <a:rect l="l" t="t" r="r" b="b"/>
            <a:pathLst>
              <a:path w="2171700" h="914400">
                <a:moveTo>
                  <a:pt x="2171700" y="0"/>
                </a:moveTo>
                <a:lnTo>
                  <a:pt x="457200" y="0"/>
                </a:lnTo>
                <a:lnTo>
                  <a:pt x="0" y="457200"/>
                </a:lnTo>
                <a:lnTo>
                  <a:pt x="457200" y="914400"/>
                </a:lnTo>
                <a:lnTo>
                  <a:pt x="2171700" y="914400"/>
                </a:lnTo>
                <a:lnTo>
                  <a:pt x="2171700" y="0"/>
                </a:lnTo>
                <a:close/>
              </a:path>
            </a:pathLst>
          </a:custGeom>
          <a:ln w="3175">
            <a:solidFill>
              <a:srgbClr val="000000"/>
            </a:solidFill>
          </a:ln>
        </p:spPr>
        <p:txBody>
          <a:bodyPr wrap="square" lIns="0" tIns="0" rIns="0" bIns="0" rtlCol="0"/>
          <a:lstStyle/>
          <a:p>
            <a:endParaRPr dirty="0"/>
          </a:p>
        </p:txBody>
      </p:sp>
      <p:sp>
        <p:nvSpPr>
          <p:cNvPr id="130" name="object 128"/>
          <p:cNvSpPr/>
          <p:nvPr/>
        </p:nvSpPr>
        <p:spPr>
          <a:xfrm>
            <a:off x="6486525" y="2622786"/>
            <a:ext cx="685800" cy="342477"/>
          </a:xfrm>
          <a:custGeom>
            <a:avLst/>
            <a:gdLst/>
            <a:ahLst/>
            <a:cxnLst/>
            <a:rect l="l" t="t" r="r" b="b"/>
            <a:pathLst>
              <a:path w="685800" h="342900">
                <a:moveTo>
                  <a:pt x="685800" y="0"/>
                </a:moveTo>
                <a:lnTo>
                  <a:pt x="171450" y="0"/>
                </a:lnTo>
                <a:lnTo>
                  <a:pt x="0" y="171450"/>
                </a:lnTo>
                <a:lnTo>
                  <a:pt x="171450" y="342900"/>
                </a:lnTo>
                <a:lnTo>
                  <a:pt x="685800" y="342900"/>
                </a:lnTo>
                <a:lnTo>
                  <a:pt x="685800" y="0"/>
                </a:lnTo>
                <a:close/>
              </a:path>
            </a:pathLst>
          </a:custGeom>
          <a:solidFill>
            <a:srgbClr val="FFFF00"/>
          </a:solidFill>
        </p:spPr>
        <p:txBody>
          <a:bodyPr wrap="square" lIns="0" tIns="0" rIns="0" bIns="0" rtlCol="0"/>
          <a:lstStyle/>
          <a:p>
            <a:endParaRPr dirty="0"/>
          </a:p>
        </p:txBody>
      </p:sp>
      <p:sp>
        <p:nvSpPr>
          <p:cNvPr id="131" name="object 129"/>
          <p:cNvSpPr/>
          <p:nvPr/>
        </p:nvSpPr>
        <p:spPr>
          <a:xfrm>
            <a:off x="6486525" y="2622786"/>
            <a:ext cx="685800" cy="342477"/>
          </a:xfrm>
          <a:custGeom>
            <a:avLst/>
            <a:gdLst/>
            <a:ahLst/>
            <a:cxnLst/>
            <a:rect l="l" t="t" r="r" b="b"/>
            <a:pathLst>
              <a:path w="685800" h="342900">
                <a:moveTo>
                  <a:pt x="685800" y="0"/>
                </a:moveTo>
                <a:lnTo>
                  <a:pt x="171450" y="0"/>
                </a:lnTo>
                <a:lnTo>
                  <a:pt x="0" y="171450"/>
                </a:lnTo>
                <a:lnTo>
                  <a:pt x="171450" y="342900"/>
                </a:lnTo>
                <a:lnTo>
                  <a:pt x="685800" y="342900"/>
                </a:lnTo>
                <a:lnTo>
                  <a:pt x="685800" y="0"/>
                </a:lnTo>
                <a:close/>
              </a:path>
            </a:pathLst>
          </a:custGeom>
          <a:ln w="3175">
            <a:solidFill>
              <a:srgbClr val="000000"/>
            </a:solidFill>
          </a:ln>
        </p:spPr>
        <p:txBody>
          <a:bodyPr wrap="square" lIns="0" tIns="0" rIns="0" bIns="0" rtlCol="0"/>
          <a:lstStyle/>
          <a:p>
            <a:endParaRPr dirty="0"/>
          </a:p>
        </p:txBody>
      </p:sp>
      <p:sp>
        <p:nvSpPr>
          <p:cNvPr id="132" name="object 130"/>
          <p:cNvSpPr/>
          <p:nvPr/>
        </p:nvSpPr>
        <p:spPr>
          <a:xfrm>
            <a:off x="6486525" y="3012323"/>
            <a:ext cx="685800" cy="342477"/>
          </a:xfrm>
          <a:custGeom>
            <a:avLst/>
            <a:gdLst/>
            <a:ahLst/>
            <a:cxnLst/>
            <a:rect l="l" t="t" r="r" b="b"/>
            <a:pathLst>
              <a:path w="685800" h="342900">
                <a:moveTo>
                  <a:pt x="685800" y="0"/>
                </a:moveTo>
                <a:lnTo>
                  <a:pt x="171450" y="0"/>
                </a:lnTo>
                <a:lnTo>
                  <a:pt x="0" y="171450"/>
                </a:lnTo>
                <a:lnTo>
                  <a:pt x="171450" y="342900"/>
                </a:lnTo>
                <a:lnTo>
                  <a:pt x="685800" y="342900"/>
                </a:lnTo>
                <a:lnTo>
                  <a:pt x="685800" y="0"/>
                </a:lnTo>
                <a:close/>
              </a:path>
            </a:pathLst>
          </a:custGeom>
          <a:solidFill>
            <a:srgbClr val="FFFF00"/>
          </a:solidFill>
        </p:spPr>
        <p:txBody>
          <a:bodyPr wrap="square" lIns="0" tIns="0" rIns="0" bIns="0" rtlCol="0"/>
          <a:lstStyle/>
          <a:p>
            <a:endParaRPr dirty="0"/>
          </a:p>
        </p:txBody>
      </p:sp>
      <p:sp>
        <p:nvSpPr>
          <p:cNvPr id="133" name="object 131"/>
          <p:cNvSpPr/>
          <p:nvPr/>
        </p:nvSpPr>
        <p:spPr>
          <a:xfrm>
            <a:off x="6486525" y="3012323"/>
            <a:ext cx="685800" cy="342477"/>
          </a:xfrm>
          <a:custGeom>
            <a:avLst/>
            <a:gdLst/>
            <a:ahLst/>
            <a:cxnLst/>
            <a:rect l="l" t="t" r="r" b="b"/>
            <a:pathLst>
              <a:path w="685800" h="342900">
                <a:moveTo>
                  <a:pt x="685800" y="0"/>
                </a:moveTo>
                <a:lnTo>
                  <a:pt x="171450" y="0"/>
                </a:lnTo>
                <a:lnTo>
                  <a:pt x="0" y="171450"/>
                </a:lnTo>
                <a:lnTo>
                  <a:pt x="171450" y="342900"/>
                </a:lnTo>
                <a:lnTo>
                  <a:pt x="685800" y="342900"/>
                </a:lnTo>
                <a:lnTo>
                  <a:pt x="685800" y="0"/>
                </a:lnTo>
                <a:close/>
              </a:path>
            </a:pathLst>
          </a:custGeom>
          <a:ln w="3175">
            <a:solidFill>
              <a:srgbClr val="000000"/>
            </a:solidFill>
          </a:ln>
        </p:spPr>
        <p:txBody>
          <a:bodyPr wrap="square" lIns="0" tIns="0" rIns="0" bIns="0" rtlCol="0"/>
          <a:lstStyle/>
          <a:p>
            <a:endParaRPr dirty="0"/>
          </a:p>
        </p:txBody>
      </p:sp>
      <p:sp>
        <p:nvSpPr>
          <p:cNvPr id="134" name="object 132"/>
          <p:cNvSpPr/>
          <p:nvPr/>
        </p:nvSpPr>
        <p:spPr>
          <a:xfrm>
            <a:off x="7209155" y="3387652"/>
            <a:ext cx="685800" cy="342477"/>
          </a:xfrm>
          <a:custGeom>
            <a:avLst/>
            <a:gdLst/>
            <a:ahLst/>
            <a:cxnLst/>
            <a:rect l="l" t="t" r="r" b="b"/>
            <a:pathLst>
              <a:path w="685800" h="342900">
                <a:moveTo>
                  <a:pt x="685800" y="0"/>
                </a:moveTo>
                <a:lnTo>
                  <a:pt x="171450" y="0"/>
                </a:lnTo>
                <a:lnTo>
                  <a:pt x="0" y="171449"/>
                </a:lnTo>
                <a:lnTo>
                  <a:pt x="171450" y="342899"/>
                </a:lnTo>
                <a:lnTo>
                  <a:pt x="685800" y="342899"/>
                </a:lnTo>
                <a:lnTo>
                  <a:pt x="685800" y="0"/>
                </a:lnTo>
                <a:close/>
              </a:path>
            </a:pathLst>
          </a:custGeom>
          <a:solidFill>
            <a:srgbClr val="FFFF00"/>
          </a:solidFill>
        </p:spPr>
        <p:txBody>
          <a:bodyPr wrap="square" lIns="0" tIns="0" rIns="0" bIns="0" rtlCol="0"/>
          <a:lstStyle/>
          <a:p>
            <a:endParaRPr dirty="0"/>
          </a:p>
        </p:txBody>
      </p:sp>
      <p:sp>
        <p:nvSpPr>
          <p:cNvPr id="135" name="object 133"/>
          <p:cNvSpPr/>
          <p:nvPr/>
        </p:nvSpPr>
        <p:spPr>
          <a:xfrm>
            <a:off x="7209155" y="3387652"/>
            <a:ext cx="685800" cy="342477"/>
          </a:xfrm>
          <a:custGeom>
            <a:avLst/>
            <a:gdLst/>
            <a:ahLst/>
            <a:cxnLst/>
            <a:rect l="l" t="t" r="r" b="b"/>
            <a:pathLst>
              <a:path w="685800" h="342900">
                <a:moveTo>
                  <a:pt x="685800" y="0"/>
                </a:moveTo>
                <a:lnTo>
                  <a:pt x="171450" y="0"/>
                </a:lnTo>
                <a:lnTo>
                  <a:pt x="0" y="171449"/>
                </a:lnTo>
                <a:lnTo>
                  <a:pt x="171450" y="342899"/>
                </a:lnTo>
                <a:lnTo>
                  <a:pt x="685800" y="342899"/>
                </a:lnTo>
                <a:lnTo>
                  <a:pt x="685800" y="0"/>
                </a:lnTo>
                <a:close/>
              </a:path>
            </a:pathLst>
          </a:custGeom>
          <a:ln w="3175">
            <a:solidFill>
              <a:srgbClr val="000000"/>
            </a:solidFill>
          </a:ln>
        </p:spPr>
        <p:txBody>
          <a:bodyPr wrap="square" lIns="0" tIns="0" rIns="0" bIns="0" rtlCol="0"/>
          <a:lstStyle/>
          <a:p>
            <a:endParaRPr dirty="0"/>
          </a:p>
        </p:txBody>
      </p:sp>
      <p:sp>
        <p:nvSpPr>
          <p:cNvPr id="136" name="object 134"/>
          <p:cNvSpPr/>
          <p:nvPr/>
        </p:nvSpPr>
        <p:spPr>
          <a:xfrm>
            <a:off x="6829427" y="2040577"/>
            <a:ext cx="1064895" cy="260663"/>
          </a:xfrm>
          <a:custGeom>
            <a:avLst/>
            <a:gdLst/>
            <a:ahLst/>
            <a:cxnLst/>
            <a:rect l="l" t="t" r="r" b="b"/>
            <a:pathLst>
              <a:path w="1064895" h="260985">
                <a:moveTo>
                  <a:pt x="1064386" y="0"/>
                </a:moveTo>
                <a:lnTo>
                  <a:pt x="130301" y="0"/>
                </a:lnTo>
                <a:lnTo>
                  <a:pt x="0" y="130301"/>
                </a:lnTo>
                <a:lnTo>
                  <a:pt x="130301" y="260604"/>
                </a:lnTo>
                <a:lnTo>
                  <a:pt x="1064386" y="260604"/>
                </a:lnTo>
                <a:lnTo>
                  <a:pt x="1064386" y="0"/>
                </a:lnTo>
                <a:close/>
              </a:path>
            </a:pathLst>
          </a:custGeom>
          <a:solidFill>
            <a:srgbClr val="FFFF00"/>
          </a:solidFill>
        </p:spPr>
        <p:txBody>
          <a:bodyPr wrap="square" lIns="0" tIns="0" rIns="0" bIns="0" rtlCol="0"/>
          <a:lstStyle/>
          <a:p>
            <a:endParaRPr dirty="0"/>
          </a:p>
        </p:txBody>
      </p:sp>
      <p:sp>
        <p:nvSpPr>
          <p:cNvPr id="137" name="object 135"/>
          <p:cNvSpPr/>
          <p:nvPr/>
        </p:nvSpPr>
        <p:spPr>
          <a:xfrm>
            <a:off x="6829427" y="2040577"/>
            <a:ext cx="1064895" cy="260663"/>
          </a:xfrm>
          <a:custGeom>
            <a:avLst/>
            <a:gdLst/>
            <a:ahLst/>
            <a:cxnLst/>
            <a:rect l="l" t="t" r="r" b="b"/>
            <a:pathLst>
              <a:path w="1064895" h="260985">
                <a:moveTo>
                  <a:pt x="1064386" y="0"/>
                </a:moveTo>
                <a:lnTo>
                  <a:pt x="130301" y="0"/>
                </a:lnTo>
                <a:lnTo>
                  <a:pt x="0" y="130301"/>
                </a:lnTo>
                <a:lnTo>
                  <a:pt x="130301" y="260604"/>
                </a:lnTo>
                <a:lnTo>
                  <a:pt x="1064386" y="260604"/>
                </a:lnTo>
                <a:lnTo>
                  <a:pt x="1064386" y="0"/>
                </a:lnTo>
                <a:close/>
              </a:path>
            </a:pathLst>
          </a:custGeom>
          <a:ln w="3175">
            <a:solidFill>
              <a:srgbClr val="000000"/>
            </a:solidFill>
          </a:ln>
        </p:spPr>
        <p:txBody>
          <a:bodyPr wrap="square" lIns="0" tIns="0" rIns="0" bIns="0" rtlCol="0"/>
          <a:lstStyle/>
          <a:p>
            <a:endParaRPr dirty="0"/>
          </a:p>
        </p:txBody>
      </p:sp>
      <p:sp>
        <p:nvSpPr>
          <p:cNvPr id="138" name="object 136"/>
          <p:cNvSpPr/>
          <p:nvPr/>
        </p:nvSpPr>
        <p:spPr>
          <a:xfrm>
            <a:off x="6486525" y="3394756"/>
            <a:ext cx="685800" cy="342477"/>
          </a:xfrm>
          <a:custGeom>
            <a:avLst/>
            <a:gdLst/>
            <a:ahLst/>
            <a:cxnLst/>
            <a:rect l="l" t="t" r="r" b="b"/>
            <a:pathLst>
              <a:path w="685800" h="342900">
                <a:moveTo>
                  <a:pt x="685800" y="0"/>
                </a:moveTo>
                <a:lnTo>
                  <a:pt x="171450" y="0"/>
                </a:lnTo>
                <a:lnTo>
                  <a:pt x="0" y="171450"/>
                </a:lnTo>
                <a:lnTo>
                  <a:pt x="171450" y="342900"/>
                </a:lnTo>
                <a:lnTo>
                  <a:pt x="685800" y="342900"/>
                </a:lnTo>
                <a:lnTo>
                  <a:pt x="685800" y="0"/>
                </a:lnTo>
                <a:close/>
              </a:path>
            </a:pathLst>
          </a:custGeom>
          <a:solidFill>
            <a:srgbClr val="FFFF00"/>
          </a:solidFill>
        </p:spPr>
        <p:txBody>
          <a:bodyPr wrap="square" lIns="0" tIns="0" rIns="0" bIns="0" rtlCol="0"/>
          <a:lstStyle/>
          <a:p>
            <a:endParaRPr dirty="0"/>
          </a:p>
        </p:txBody>
      </p:sp>
      <p:sp>
        <p:nvSpPr>
          <p:cNvPr id="139" name="object 137"/>
          <p:cNvSpPr/>
          <p:nvPr/>
        </p:nvSpPr>
        <p:spPr>
          <a:xfrm>
            <a:off x="6486525" y="3394756"/>
            <a:ext cx="685800" cy="342477"/>
          </a:xfrm>
          <a:custGeom>
            <a:avLst/>
            <a:gdLst/>
            <a:ahLst/>
            <a:cxnLst/>
            <a:rect l="l" t="t" r="r" b="b"/>
            <a:pathLst>
              <a:path w="685800" h="342900">
                <a:moveTo>
                  <a:pt x="685800" y="0"/>
                </a:moveTo>
                <a:lnTo>
                  <a:pt x="171450" y="0"/>
                </a:lnTo>
                <a:lnTo>
                  <a:pt x="0" y="171450"/>
                </a:lnTo>
                <a:lnTo>
                  <a:pt x="171450" y="342900"/>
                </a:lnTo>
                <a:lnTo>
                  <a:pt x="685800" y="342900"/>
                </a:lnTo>
                <a:lnTo>
                  <a:pt x="685800" y="0"/>
                </a:lnTo>
                <a:close/>
              </a:path>
            </a:pathLst>
          </a:custGeom>
          <a:ln w="3175">
            <a:solidFill>
              <a:srgbClr val="000000"/>
            </a:solidFill>
          </a:ln>
        </p:spPr>
        <p:txBody>
          <a:bodyPr wrap="square" lIns="0" tIns="0" rIns="0" bIns="0" rtlCol="0"/>
          <a:lstStyle/>
          <a:p>
            <a:endParaRPr dirty="0"/>
          </a:p>
        </p:txBody>
      </p:sp>
      <p:sp>
        <p:nvSpPr>
          <p:cNvPr id="140" name="object 138"/>
          <p:cNvSpPr/>
          <p:nvPr/>
        </p:nvSpPr>
        <p:spPr>
          <a:xfrm>
            <a:off x="7208011" y="3777189"/>
            <a:ext cx="685800" cy="343112"/>
          </a:xfrm>
          <a:custGeom>
            <a:avLst/>
            <a:gdLst/>
            <a:ahLst/>
            <a:cxnLst/>
            <a:rect l="l" t="t" r="r" b="b"/>
            <a:pathLst>
              <a:path w="685800" h="343535">
                <a:moveTo>
                  <a:pt x="685800" y="0"/>
                </a:moveTo>
                <a:lnTo>
                  <a:pt x="171450" y="0"/>
                </a:lnTo>
                <a:lnTo>
                  <a:pt x="0" y="171488"/>
                </a:lnTo>
                <a:lnTo>
                  <a:pt x="171450" y="342938"/>
                </a:lnTo>
                <a:lnTo>
                  <a:pt x="685800" y="342938"/>
                </a:lnTo>
                <a:lnTo>
                  <a:pt x="685800" y="0"/>
                </a:lnTo>
                <a:close/>
              </a:path>
            </a:pathLst>
          </a:custGeom>
          <a:solidFill>
            <a:srgbClr val="FFFF00"/>
          </a:solidFill>
        </p:spPr>
        <p:txBody>
          <a:bodyPr wrap="square" lIns="0" tIns="0" rIns="0" bIns="0" rtlCol="0"/>
          <a:lstStyle/>
          <a:p>
            <a:endParaRPr dirty="0"/>
          </a:p>
        </p:txBody>
      </p:sp>
      <p:sp>
        <p:nvSpPr>
          <p:cNvPr id="141" name="object 139"/>
          <p:cNvSpPr/>
          <p:nvPr/>
        </p:nvSpPr>
        <p:spPr>
          <a:xfrm>
            <a:off x="7208011" y="3777189"/>
            <a:ext cx="685800" cy="343112"/>
          </a:xfrm>
          <a:custGeom>
            <a:avLst/>
            <a:gdLst/>
            <a:ahLst/>
            <a:cxnLst/>
            <a:rect l="l" t="t" r="r" b="b"/>
            <a:pathLst>
              <a:path w="685800" h="343535">
                <a:moveTo>
                  <a:pt x="685800" y="0"/>
                </a:moveTo>
                <a:lnTo>
                  <a:pt x="171450" y="0"/>
                </a:lnTo>
                <a:lnTo>
                  <a:pt x="0" y="171488"/>
                </a:lnTo>
                <a:lnTo>
                  <a:pt x="171450" y="342938"/>
                </a:lnTo>
                <a:lnTo>
                  <a:pt x="685800" y="342938"/>
                </a:lnTo>
                <a:lnTo>
                  <a:pt x="685800" y="0"/>
                </a:lnTo>
                <a:close/>
              </a:path>
            </a:pathLst>
          </a:custGeom>
          <a:ln w="3175">
            <a:solidFill>
              <a:srgbClr val="000000"/>
            </a:solidFill>
          </a:ln>
        </p:spPr>
        <p:txBody>
          <a:bodyPr wrap="square" lIns="0" tIns="0" rIns="0" bIns="0" rtlCol="0"/>
          <a:lstStyle/>
          <a:p>
            <a:endParaRPr dirty="0"/>
          </a:p>
        </p:txBody>
      </p:sp>
      <p:sp>
        <p:nvSpPr>
          <p:cNvPr id="142" name="object 140"/>
          <p:cNvSpPr/>
          <p:nvPr/>
        </p:nvSpPr>
        <p:spPr>
          <a:xfrm>
            <a:off x="5715000" y="2325974"/>
            <a:ext cx="1085850" cy="260663"/>
          </a:xfrm>
          <a:custGeom>
            <a:avLst/>
            <a:gdLst/>
            <a:ahLst/>
            <a:cxnLst/>
            <a:rect l="l" t="t" r="r" b="b"/>
            <a:pathLst>
              <a:path w="1085850" h="260985">
                <a:moveTo>
                  <a:pt x="1085850" y="0"/>
                </a:moveTo>
                <a:lnTo>
                  <a:pt x="130301" y="0"/>
                </a:lnTo>
                <a:lnTo>
                  <a:pt x="0" y="130301"/>
                </a:lnTo>
                <a:lnTo>
                  <a:pt x="130301" y="260604"/>
                </a:lnTo>
                <a:lnTo>
                  <a:pt x="1085850" y="260604"/>
                </a:lnTo>
                <a:lnTo>
                  <a:pt x="1085850" y="0"/>
                </a:lnTo>
                <a:close/>
              </a:path>
            </a:pathLst>
          </a:custGeom>
          <a:solidFill>
            <a:srgbClr val="FFFF00"/>
          </a:solidFill>
        </p:spPr>
        <p:txBody>
          <a:bodyPr wrap="square" lIns="0" tIns="0" rIns="0" bIns="0" rtlCol="0"/>
          <a:lstStyle/>
          <a:p>
            <a:endParaRPr dirty="0"/>
          </a:p>
        </p:txBody>
      </p:sp>
      <p:sp>
        <p:nvSpPr>
          <p:cNvPr id="143" name="object 141"/>
          <p:cNvSpPr/>
          <p:nvPr/>
        </p:nvSpPr>
        <p:spPr>
          <a:xfrm>
            <a:off x="5715000" y="2325974"/>
            <a:ext cx="1085850" cy="260663"/>
          </a:xfrm>
          <a:custGeom>
            <a:avLst/>
            <a:gdLst/>
            <a:ahLst/>
            <a:cxnLst/>
            <a:rect l="l" t="t" r="r" b="b"/>
            <a:pathLst>
              <a:path w="1085850" h="260985">
                <a:moveTo>
                  <a:pt x="1085850" y="0"/>
                </a:moveTo>
                <a:lnTo>
                  <a:pt x="130301" y="0"/>
                </a:lnTo>
                <a:lnTo>
                  <a:pt x="0" y="130301"/>
                </a:lnTo>
                <a:lnTo>
                  <a:pt x="130301" y="260604"/>
                </a:lnTo>
                <a:lnTo>
                  <a:pt x="1085850" y="260604"/>
                </a:lnTo>
                <a:lnTo>
                  <a:pt x="1085850" y="0"/>
                </a:lnTo>
                <a:close/>
              </a:path>
            </a:pathLst>
          </a:custGeom>
          <a:ln w="3175">
            <a:solidFill>
              <a:srgbClr val="000000"/>
            </a:solidFill>
          </a:ln>
        </p:spPr>
        <p:txBody>
          <a:bodyPr wrap="square" lIns="0" tIns="0" rIns="0" bIns="0" rtlCol="0"/>
          <a:lstStyle/>
          <a:p>
            <a:endParaRPr dirty="0"/>
          </a:p>
        </p:txBody>
      </p:sp>
      <p:sp>
        <p:nvSpPr>
          <p:cNvPr id="144" name="object 142"/>
          <p:cNvSpPr/>
          <p:nvPr/>
        </p:nvSpPr>
        <p:spPr>
          <a:xfrm>
            <a:off x="6486525" y="4159658"/>
            <a:ext cx="685800" cy="342477"/>
          </a:xfrm>
          <a:custGeom>
            <a:avLst/>
            <a:gdLst/>
            <a:ahLst/>
            <a:cxnLst/>
            <a:rect l="l" t="t" r="r" b="b"/>
            <a:pathLst>
              <a:path w="685800" h="342900">
                <a:moveTo>
                  <a:pt x="685800" y="0"/>
                </a:moveTo>
                <a:lnTo>
                  <a:pt x="171450" y="0"/>
                </a:lnTo>
                <a:lnTo>
                  <a:pt x="0" y="171450"/>
                </a:lnTo>
                <a:lnTo>
                  <a:pt x="171450" y="342900"/>
                </a:lnTo>
                <a:lnTo>
                  <a:pt x="685800" y="342900"/>
                </a:lnTo>
                <a:lnTo>
                  <a:pt x="685800" y="0"/>
                </a:lnTo>
                <a:close/>
              </a:path>
            </a:pathLst>
          </a:custGeom>
          <a:solidFill>
            <a:srgbClr val="FFFF00"/>
          </a:solidFill>
        </p:spPr>
        <p:txBody>
          <a:bodyPr wrap="square" lIns="0" tIns="0" rIns="0" bIns="0" rtlCol="0"/>
          <a:lstStyle/>
          <a:p>
            <a:endParaRPr dirty="0"/>
          </a:p>
        </p:txBody>
      </p:sp>
      <p:sp>
        <p:nvSpPr>
          <p:cNvPr id="145" name="object 143"/>
          <p:cNvSpPr/>
          <p:nvPr/>
        </p:nvSpPr>
        <p:spPr>
          <a:xfrm>
            <a:off x="6486525" y="4159658"/>
            <a:ext cx="685800" cy="342477"/>
          </a:xfrm>
          <a:custGeom>
            <a:avLst/>
            <a:gdLst/>
            <a:ahLst/>
            <a:cxnLst/>
            <a:rect l="l" t="t" r="r" b="b"/>
            <a:pathLst>
              <a:path w="685800" h="342900">
                <a:moveTo>
                  <a:pt x="685800" y="0"/>
                </a:moveTo>
                <a:lnTo>
                  <a:pt x="171450" y="0"/>
                </a:lnTo>
                <a:lnTo>
                  <a:pt x="0" y="171450"/>
                </a:lnTo>
                <a:lnTo>
                  <a:pt x="171450" y="342900"/>
                </a:lnTo>
                <a:lnTo>
                  <a:pt x="685800" y="342900"/>
                </a:lnTo>
                <a:lnTo>
                  <a:pt x="685800" y="0"/>
                </a:lnTo>
                <a:close/>
              </a:path>
            </a:pathLst>
          </a:custGeom>
          <a:ln w="3175">
            <a:solidFill>
              <a:srgbClr val="000000"/>
            </a:solidFill>
          </a:ln>
        </p:spPr>
        <p:txBody>
          <a:bodyPr wrap="square" lIns="0" tIns="0" rIns="0" bIns="0" rtlCol="0"/>
          <a:lstStyle/>
          <a:p>
            <a:endParaRPr dirty="0"/>
          </a:p>
        </p:txBody>
      </p:sp>
      <p:sp>
        <p:nvSpPr>
          <p:cNvPr id="146" name="object 144"/>
          <p:cNvSpPr/>
          <p:nvPr/>
        </p:nvSpPr>
        <p:spPr>
          <a:xfrm>
            <a:off x="7208011" y="4159658"/>
            <a:ext cx="685800" cy="342477"/>
          </a:xfrm>
          <a:custGeom>
            <a:avLst/>
            <a:gdLst/>
            <a:ahLst/>
            <a:cxnLst/>
            <a:rect l="l" t="t" r="r" b="b"/>
            <a:pathLst>
              <a:path w="685800" h="342900">
                <a:moveTo>
                  <a:pt x="685800" y="0"/>
                </a:moveTo>
                <a:lnTo>
                  <a:pt x="171450" y="0"/>
                </a:lnTo>
                <a:lnTo>
                  <a:pt x="0" y="171450"/>
                </a:lnTo>
                <a:lnTo>
                  <a:pt x="171450" y="342900"/>
                </a:lnTo>
                <a:lnTo>
                  <a:pt x="685800" y="342900"/>
                </a:lnTo>
                <a:lnTo>
                  <a:pt x="685800" y="0"/>
                </a:lnTo>
                <a:close/>
              </a:path>
            </a:pathLst>
          </a:custGeom>
          <a:solidFill>
            <a:srgbClr val="FFFF00"/>
          </a:solidFill>
        </p:spPr>
        <p:txBody>
          <a:bodyPr wrap="square" lIns="0" tIns="0" rIns="0" bIns="0" rtlCol="0"/>
          <a:lstStyle/>
          <a:p>
            <a:endParaRPr dirty="0"/>
          </a:p>
        </p:txBody>
      </p:sp>
      <p:sp>
        <p:nvSpPr>
          <p:cNvPr id="147" name="object 145"/>
          <p:cNvSpPr/>
          <p:nvPr/>
        </p:nvSpPr>
        <p:spPr>
          <a:xfrm>
            <a:off x="7208011" y="4159658"/>
            <a:ext cx="685800" cy="342477"/>
          </a:xfrm>
          <a:custGeom>
            <a:avLst/>
            <a:gdLst/>
            <a:ahLst/>
            <a:cxnLst/>
            <a:rect l="l" t="t" r="r" b="b"/>
            <a:pathLst>
              <a:path w="685800" h="342900">
                <a:moveTo>
                  <a:pt x="685800" y="0"/>
                </a:moveTo>
                <a:lnTo>
                  <a:pt x="171450" y="0"/>
                </a:lnTo>
                <a:lnTo>
                  <a:pt x="0" y="171450"/>
                </a:lnTo>
                <a:lnTo>
                  <a:pt x="171450" y="342900"/>
                </a:lnTo>
                <a:lnTo>
                  <a:pt x="685800" y="342900"/>
                </a:lnTo>
                <a:lnTo>
                  <a:pt x="685800" y="0"/>
                </a:lnTo>
                <a:close/>
              </a:path>
            </a:pathLst>
          </a:custGeom>
          <a:ln w="3175">
            <a:solidFill>
              <a:srgbClr val="000000"/>
            </a:solidFill>
          </a:ln>
        </p:spPr>
        <p:txBody>
          <a:bodyPr wrap="square" lIns="0" tIns="0" rIns="0" bIns="0" rtlCol="0"/>
          <a:lstStyle/>
          <a:p>
            <a:endParaRPr dirty="0"/>
          </a:p>
        </p:txBody>
      </p:sp>
      <p:sp>
        <p:nvSpPr>
          <p:cNvPr id="148" name="object 146"/>
          <p:cNvSpPr/>
          <p:nvPr/>
        </p:nvSpPr>
        <p:spPr>
          <a:xfrm>
            <a:off x="6486525" y="3777189"/>
            <a:ext cx="685800" cy="343112"/>
          </a:xfrm>
          <a:custGeom>
            <a:avLst/>
            <a:gdLst/>
            <a:ahLst/>
            <a:cxnLst/>
            <a:rect l="l" t="t" r="r" b="b"/>
            <a:pathLst>
              <a:path w="685800" h="343535">
                <a:moveTo>
                  <a:pt x="685800" y="0"/>
                </a:moveTo>
                <a:lnTo>
                  <a:pt x="171450" y="0"/>
                </a:lnTo>
                <a:lnTo>
                  <a:pt x="0" y="171488"/>
                </a:lnTo>
                <a:lnTo>
                  <a:pt x="171450" y="342938"/>
                </a:lnTo>
                <a:lnTo>
                  <a:pt x="685800" y="342938"/>
                </a:lnTo>
                <a:lnTo>
                  <a:pt x="685800" y="0"/>
                </a:lnTo>
                <a:close/>
              </a:path>
            </a:pathLst>
          </a:custGeom>
          <a:solidFill>
            <a:srgbClr val="FFFF00"/>
          </a:solidFill>
        </p:spPr>
        <p:txBody>
          <a:bodyPr wrap="square" lIns="0" tIns="0" rIns="0" bIns="0" rtlCol="0"/>
          <a:lstStyle/>
          <a:p>
            <a:endParaRPr dirty="0"/>
          </a:p>
        </p:txBody>
      </p:sp>
      <p:sp>
        <p:nvSpPr>
          <p:cNvPr id="149" name="object 147"/>
          <p:cNvSpPr/>
          <p:nvPr/>
        </p:nvSpPr>
        <p:spPr>
          <a:xfrm>
            <a:off x="6486525" y="3777189"/>
            <a:ext cx="685800" cy="343112"/>
          </a:xfrm>
          <a:custGeom>
            <a:avLst/>
            <a:gdLst/>
            <a:ahLst/>
            <a:cxnLst/>
            <a:rect l="l" t="t" r="r" b="b"/>
            <a:pathLst>
              <a:path w="685800" h="343535">
                <a:moveTo>
                  <a:pt x="685800" y="0"/>
                </a:moveTo>
                <a:lnTo>
                  <a:pt x="171450" y="0"/>
                </a:lnTo>
                <a:lnTo>
                  <a:pt x="0" y="171488"/>
                </a:lnTo>
                <a:lnTo>
                  <a:pt x="171450" y="342938"/>
                </a:lnTo>
                <a:lnTo>
                  <a:pt x="685800" y="342938"/>
                </a:lnTo>
                <a:lnTo>
                  <a:pt x="685800" y="0"/>
                </a:lnTo>
                <a:close/>
              </a:path>
            </a:pathLst>
          </a:custGeom>
          <a:ln w="3175">
            <a:solidFill>
              <a:srgbClr val="000000"/>
            </a:solidFill>
          </a:ln>
        </p:spPr>
        <p:txBody>
          <a:bodyPr wrap="square" lIns="0" tIns="0" rIns="0" bIns="0" rtlCol="0"/>
          <a:lstStyle/>
          <a:p>
            <a:endParaRPr dirty="0"/>
          </a:p>
        </p:txBody>
      </p:sp>
      <p:sp>
        <p:nvSpPr>
          <p:cNvPr id="150" name="object 148"/>
          <p:cNvSpPr/>
          <p:nvPr/>
        </p:nvSpPr>
        <p:spPr>
          <a:xfrm>
            <a:off x="5743575" y="3394756"/>
            <a:ext cx="685800" cy="342477"/>
          </a:xfrm>
          <a:custGeom>
            <a:avLst/>
            <a:gdLst/>
            <a:ahLst/>
            <a:cxnLst/>
            <a:rect l="l" t="t" r="r" b="b"/>
            <a:pathLst>
              <a:path w="685800" h="342900">
                <a:moveTo>
                  <a:pt x="685800" y="0"/>
                </a:moveTo>
                <a:lnTo>
                  <a:pt x="171450" y="0"/>
                </a:lnTo>
                <a:lnTo>
                  <a:pt x="0" y="171450"/>
                </a:lnTo>
                <a:lnTo>
                  <a:pt x="171450" y="342900"/>
                </a:lnTo>
                <a:lnTo>
                  <a:pt x="685800" y="342900"/>
                </a:lnTo>
                <a:lnTo>
                  <a:pt x="685800" y="0"/>
                </a:lnTo>
                <a:close/>
              </a:path>
            </a:pathLst>
          </a:custGeom>
          <a:solidFill>
            <a:srgbClr val="FFFF00"/>
          </a:solidFill>
        </p:spPr>
        <p:txBody>
          <a:bodyPr wrap="square" lIns="0" tIns="0" rIns="0" bIns="0" rtlCol="0"/>
          <a:lstStyle/>
          <a:p>
            <a:endParaRPr dirty="0"/>
          </a:p>
        </p:txBody>
      </p:sp>
      <p:sp>
        <p:nvSpPr>
          <p:cNvPr id="151" name="object 149"/>
          <p:cNvSpPr/>
          <p:nvPr/>
        </p:nvSpPr>
        <p:spPr>
          <a:xfrm>
            <a:off x="5743575" y="3394756"/>
            <a:ext cx="685800" cy="342477"/>
          </a:xfrm>
          <a:custGeom>
            <a:avLst/>
            <a:gdLst/>
            <a:ahLst/>
            <a:cxnLst/>
            <a:rect l="l" t="t" r="r" b="b"/>
            <a:pathLst>
              <a:path w="685800" h="342900">
                <a:moveTo>
                  <a:pt x="685800" y="0"/>
                </a:moveTo>
                <a:lnTo>
                  <a:pt x="171450" y="0"/>
                </a:lnTo>
                <a:lnTo>
                  <a:pt x="0" y="171450"/>
                </a:lnTo>
                <a:lnTo>
                  <a:pt x="171450" y="342900"/>
                </a:lnTo>
                <a:lnTo>
                  <a:pt x="685800" y="342900"/>
                </a:lnTo>
                <a:lnTo>
                  <a:pt x="685800" y="0"/>
                </a:lnTo>
                <a:close/>
              </a:path>
            </a:pathLst>
          </a:custGeom>
          <a:ln w="3175">
            <a:solidFill>
              <a:srgbClr val="000000"/>
            </a:solidFill>
          </a:ln>
        </p:spPr>
        <p:txBody>
          <a:bodyPr wrap="square" lIns="0" tIns="0" rIns="0" bIns="0" rtlCol="0"/>
          <a:lstStyle/>
          <a:p>
            <a:endParaRPr dirty="0"/>
          </a:p>
        </p:txBody>
      </p:sp>
      <p:sp>
        <p:nvSpPr>
          <p:cNvPr id="152" name="object 150"/>
          <p:cNvSpPr/>
          <p:nvPr/>
        </p:nvSpPr>
        <p:spPr>
          <a:xfrm>
            <a:off x="6829425" y="2325974"/>
            <a:ext cx="1065530" cy="260663"/>
          </a:xfrm>
          <a:custGeom>
            <a:avLst/>
            <a:gdLst/>
            <a:ahLst/>
            <a:cxnLst/>
            <a:rect l="l" t="t" r="r" b="b"/>
            <a:pathLst>
              <a:path w="1065529" h="260985">
                <a:moveTo>
                  <a:pt x="1065529" y="0"/>
                </a:moveTo>
                <a:lnTo>
                  <a:pt x="130301" y="0"/>
                </a:lnTo>
                <a:lnTo>
                  <a:pt x="0" y="130301"/>
                </a:lnTo>
                <a:lnTo>
                  <a:pt x="130301" y="260604"/>
                </a:lnTo>
                <a:lnTo>
                  <a:pt x="1065529" y="260604"/>
                </a:lnTo>
                <a:lnTo>
                  <a:pt x="1065529" y="0"/>
                </a:lnTo>
                <a:close/>
              </a:path>
            </a:pathLst>
          </a:custGeom>
          <a:solidFill>
            <a:srgbClr val="FFFF00"/>
          </a:solidFill>
        </p:spPr>
        <p:txBody>
          <a:bodyPr wrap="square" lIns="0" tIns="0" rIns="0" bIns="0" rtlCol="0"/>
          <a:lstStyle/>
          <a:p>
            <a:endParaRPr dirty="0"/>
          </a:p>
        </p:txBody>
      </p:sp>
      <p:sp>
        <p:nvSpPr>
          <p:cNvPr id="153" name="object 151"/>
          <p:cNvSpPr txBox="1"/>
          <p:nvPr/>
        </p:nvSpPr>
        <p:spPr>
          <a:xfrm>
            <a:off x="5893434" y="3810903"/>
            <a:ext cx="476884" cy="679289"/>
          </a:xfrm>
          <a:prstGeom prst="rect">
            <a:avLst/>
          </a:prstGeom>
        </p:spPr>
        <p:txBody>
          <a:bodyPr vert="horz" wrap="square" lIns="0" tIns="0" rIns="0" bIns="0" rtlCol="0">
            <a:spAutoFit/>
          </a:bodyPr>
          <a:lstStyle/>
          <a:p>
            <a:pPr marL="30480" marR="23495" algn="ctr">
              <a:lnSpc>
                <a:spcPct val="104800"/>
              </a:lnSpc>
            </a:pPr>
            <a:r>
              <a:rPr sz="650" b="1" spc="5" dirty="0">
                <a:solidFill>
                  <a:srgbClr val="07171E"/>
                </a:solidFill>
                <a:latin typeface="Calibri"/>
                <a:cs typeface="Calibri"/>
              </a:rPr>
              <a:t>Ci</a:t>
            </a:r>
            <a:r>
              <a:rPr sz="650" b="1" dirty="0">
                <a:solidFill>
                  <a:srgbClr val="07171E"/>
                </a:solidFill>
                <a:latin typeface="Calibri"/>
                <a:cs typeface="Calibri"/>
              </a:rPr>
              <a:t>s</a:t>
            </a:r>
            <a:r>
              <a:rPr sz="650" b="1" spc="10" dirty="0">
                <a:solidFill>
                  <a:srgbClr val="07171E"/>
                </a:solidFill>
                <a:latin typeface="Calibri"/>
                <a:cs typeface="Calibri"/>
              </a:rPr>
              <a:t>co</a:t>
            </a:r>
            <a:r>
              <a:rPr sz="650" b="1" spc="15" dirty="0">
                <a:solidFill>
                  <a:srgbClr val="07171E"/>
                </a:solidFill>
                <a:latin typeface="Calibri"/>
                <a:cs typeface="Calibri"/>
              </a:rPr>
              <a:t> </a:t>
            </a:r>
            <a:r>
              <a:rPr sz="650" b="1" spc="10" dirty="0">
                <a:solidFill>
                  <a:srgbClr val="07171E"/>
                </a:solidFill>
                <a:latin typeface="Calibri"/>
                <a:cs typeface="Calibri"/>
              </a:rPr>
              <a:t>P</a:t>
            </a:r>
            <a:r>
              <a:rPr sz="650" b="1" dirty="0">
                <a:solidFill>
                  <a:srgbClr val="07171E"/>
                </a:solidFill>
                <a:latin typeface="Calibri"/>
                <a:cs typeface="Calibri"/>
              </a:rPr>
              <a:t>r</a:t>
            </a:r>
            <a:r>
              <a:rPr sz="650" b="1" spc="10" dirty="0">
                <a:solidFill>
                  <a:srgbClr val="07171E"/>
                </a:solidFill>
                <a:latin typeface="Calibri"/>
                <a:cs typeface="Calibri"/>
              </a:rPr>
              <a:t>ime</a:t>
            </a:r>
            <a:r>
              <a:rPr sz="650" b="1" dirty="0">
                <a:solidFill>
                  <a:srgbClr val="07171E"/>
                </a:solidFill>
                <a:latin typeface="Calibri"/>
                <a:cs typeface="Calibri"/>
              </a:rPr>
              <a:t> </a:t>
            </a:r>
            <a:r>
              <a:rPr sz="650" b="1" spc="5" dirty="0">
                <a:solidFill>
                  <a:srgbClr val="07171E"/>
                </a:solidFill>
                <a:latin typeface="Calibri"/>
                <a:cs typeface="Calibri"/>
              </a:rPr>
              <a:t>Wifi</a:t>
            </a:r>
            <a:r>
              <a:rPr sz="650" b="1" dirty="0">
                <a:solidFill>
                  <a:srgbClr val="07171E"/>
                </a:solidFill>
                <a:latin typeface="Calibri"/>
                <a:cs typeface="Calibri"/>
              </a:rPr>
              <a:t> </a:t>
            </a:r>
            <a:r>
              <a:rPr sz="650" b="1" spc="-5" dirty="0">
                <a:solidFill>
                  <a:srgbClr val="07171E"/>
                </a:solidFill>
                <a:latin typeface="Calibri"/>
                <a:cs typeface="Calibri"/>
              </a:rPr>
              <a:t>N</a:t>
            </a:r>
            <a:r>
              <a:rPr sz="650" b="1" dirty="0">
                <a:solidFill>
                  <a:srgbClr val="07171E"/>
                </a:solidFill>
                <a:latin typeface="Calibri"/>
                <a:cs typeface="Calibri"/>
              </a:rPr>
              <a:t>e</a:t>
            </a:r>
            <a:r>
              <a:rPr sz="650" b="1" spc="10" dirty="0">
                <a:solidFill>
                  <a:srgbClr val="07171E"/>
                </a:solidFill>
                <a:latin typeface="Calibri"/>
                <a:cs typeface="Calibri"/>
              </a:rPr>
              <a:t>twork</a:t>
            </a:r>
            <a:endParaRPr sz="650" dirty="0">
              <a:latin typeface="Calibri"/>
              <a:cs typeface="Calibri"/>
            </a:endParaRPr>
          </a:p>
          <a:p>
            <a:pPr algn="ctr">
              <a:lnSpc>
                <a:spcPct val="100000"/>
              </a:lnSpc>
              <a:spcBef>
                <a:spcPts val="509"/>
              </a:spcBef>
            </a:pPr>
            <a:r>
              <a:rPr sz="650" b="1" spc="-5" dirty="0">
                <a:solidFill>
                  <a:srgbClr val="07171E"/>
                </a:solidFill>
                <a:latin typeface="Calibri"/>
                <a:cs typeface="Calibri"/>
              </a:rPr>
              <a:t>S</a:t>
            </a:r>
            <a:r>
              <a:rPr sz="650" b="1" spc="5" dirty="0">
                <a:solidFill>
                  <a:srgbClr val="07171E"/>
                </a:solidFill>
                <a:latin typeface="Calibri"/>
                <a:cs typeface="Calibri"/>
              </a:rPr>
              <a:t>en</a:t>
            </a:r>
            <a:r>
              <a:rPr sz="650" b="1" spc="10" dirty="0">
                <a:solidFill>
                  <a:srgbClr val="07171E"/>
                </a:solidFill>
                <a:latin typeface="Calibri"/>
                <a:cs typeface="Calibri"/>
              </a:rPr>
              <a:t>t</a:t>
            </a:r>
            <a:r>
              <a:rPr sz="650" b="1" dirty="0">
                <a:solidFill>
                  <a:srgbClr val="07171E"/>
                </a:solidFill>
                <a:latin typeface="Calibri"/>
                <a:cs typeface="Calibri"/>
              </a:rPr>
              <a:t>i</a:t>
            </a:r>
            <a:r>
              <a:rPr sz="650" b="1" spc="5" dirty="0">
                <a:solidFill>
                  <a:srgbClr val="07171E"/>
                </a:solidFill>
                <a:latin typeface="Calibri"/>
                <a:cs typeface="Calibri"/>
              </a:rPr>
              <a:t>ne</a:t>
            </a:r>
            <a:r>
              <a:rPr sz="650" b="1" dirty="0">
                <a:solidFill>
                  <a:srgbClr val="07171E"/>
                </a:solidFill>
                <a:latin typeface="Calibri"/>
                <a:cs typeface="Calibri"/>
              </a:rPr>
              <a:t>l</a:t>
            </a:r>
            <a:endParaRPr sz="650" dirty="0">
              <a:latin typeface="Calibri"/>
              <a:cs typeface="Calibri"/>
            </a:endParaRPr>
          </a:p>
          <a:p>
            <a:pPr algn="ctr">
              <a:lnSpc>
                <a:spcPct val="100000"/>
              </a:lnSpc>
              <a:spcBef>
                <a:spcPts val="35"/>
              </a:spcBef>
            </a:pPr>
            <a:r>
              <a:rPr sz="650" b="1" dirty="0">
                <a:solidFill>
                  <a:srgbClr val="07171E"/>
                </a:solidFill>
                <a:latin typeface="Calibri"/>
                <a:cs typeface="Calibri"/>
              </a:rPr>
              <a:t>83</a:t>
            </a:r>
            <a:r>
              <a:rPr sz="650" b="1" spc="10" dirty="0">
                <a:solidFill>
                  <a:srgbClr val="07171E"/>
                </a:solidFill>
                <a:latin typeface="Calibri"/>
                <a:cs typeface="Calibri"/>
              </a:rPr>
              <a:t>X</a:t>
            </a:r>
            <a:endParaRPr sz="650" dirty="0">
              <a:latin typeface="Calibri"/>
              <a:cs typeface="Calibri"/>
            </a:endParaRPr>
          </a:p>
          <a:p>
            <a:pPr algn="ctr">
              <a:lnSpc>
                <a:spcPct val="100000"/>
              </a:lnSpc>
              <a:spcBef>
                <a:spcPts val="35"/>
              </a:spcBef>
            </a:pPr>
            <a:r>
              <a:rPr sz="650" b="1" spc="5" dirty="0">
                <a:solidFill>
                  <a:srgbClr val="07171E"/>
                </a:solidFill>
                <a:latin typeface="Calibri"/>
                <a:cs typeface="Calibri"/>
              </a:rPr>
              <a:t>T</a:t>
            </a:r>
            <a:r>
              <a:rPr sz="650" b="1" dirty="0">
                <a:solidFill>
                  <a:srgbClr val="07171E"/>
                </a:solidFill>
                <a:latin typeface="Calibri"/>
                <a:cs typeface="Calibri"/>
              </a:rPr>
              <a:t>r</a:t>
            </a:r>
            <a:r>
              <a:rPr sz="650" b="1" spc="10" dirty="0">
                <a:solidFill>
                  <a:srgbClr val="07171E"/>
                </a:solidFill>
                <a:latin typeface="Calibri"/>
                <a:cs typeface="Calibri"/>
              </a:rPr>
              <a:t>an</a:t>
            </a:r>
            <a:r>
              <a:rPr sz="650" b="1" dirty="0">
                <a:solidFill>
                  <a:srgbClr val="07171E"/>
                </a:solidFill>
                <a:latin typeface="Calibri"/>
                <a:cs typeface="Calibri"/>
              </a:rPr>
              <a:t>s</a:t>
            </a:r>
            <a:r>
              <a:rPr sz="650" b="1" spc="5" dirty="0">
                <a:solidFill>
                  <a:srgbClr val="07171E"/>
                </a:solidFill>
                <a:latin typeface="Calibri"/>
                <a:cs typeface="Calibri"/>
              </a:rPr>
              <a:t>a</a:t>
            </a:r>
            <a:r>
              <a:rPr sz="650" b="1" spc="10" dirty="0">
                <a:solidFill>
                  <a:srgbClr val="07171E"/>
                </a:solidFill>
                <a:latin typeface="Calibri"/>
                <a:cs typeface="Calibri"/>
              </a:rPr>
              <a:t>ct</a:t>
            </a:r>
            <a:r>
              <a:rPr sz="650" b="1" spc="5" dirty="0">
                <a:solidFill>
                  <a:srgbClr val="07171E"/>
                </a:solidFill>
                <a:latin typeface="Calibri"/>
                <a:cs typeface="Calibri"/>
              </a:rPr>
              <a:t>ions</a:t>
            </a:r>
            <a:endParaRPr sz="650" dirty="0">
              <a:latin typeface="Calibri"/>
              <a:cs typeface="Calibri"/>
            </a:endParaRPr>
          </a:p>
        </p:txBody>
      </p:sp>
      <p:sp>
        <p:nvSpPr>
          <p:cNvPr id="154" name="object 152"/>
          <p:cNvSpPr txBox="1"/>
          <p:nvPr/>
        </p:nvSpPr>
        <p:spPr>
          <a:xfrm>
            <a:off x="6014975" y="2174269"/>
            <a:ext cx="551815" cy="100027"/>
          </a:xfrm>
          <a:prstGeom prst="rect">
            <a:avLst/>
          </a:prstGeom>
        </p:spPr>
        <p:txBody>
          <a:bodyPr vert="horz" wrap="square" lIns="0" tIns="0" rIns="0" bIns="0" rtlCol="0">
            <a:spAutoFit/>
          </a:bodyPr>
          <a:lstStyle/>
          <a:p>
            <a:pPr marL="12700">
              <a:lnSpc>
                <a:spcPct val="100000"/>
              </a:lnSpc>
            </a:pPr>
            <a:r>
              <a:rPr sz="650" b="1" spc="10" dirty="0">
                <a:solidFill>
                  <a:srgbClr val="07171E"/>
                </a:solidFill>
                <a:latin typeface="Calibri"/>
                <a:cs typeface="Calibri"/>
              </a:rPr>
              <a:t>(</a:t>
            </a:r>
            <a:r>
              <a:rPr sz="650" b="1" spc="-10" dirty="0">
                <a:solidFill>
                  <a:srgbClr val="07171E"/>
                </a:solidFill>
                <a:latin typeface="Calibri"/>
                <a:cs typeface="Calibri"/>
              </a:rPr>
              <a:t>I</a:t>
            </a:r>
            <a:r>
              <a:rPr sz="650" b="1" spc="15" dirty="0">
                <a:solidFill>
                  <a:srgbClr val="07171E"/>
                </a:solidFill>
                <a:latin typeface="Calibri"/>
                <a:cs typeface="Calibri"/>
              </a:rPr>
              <a:t>B</a:t>
            </a:r>
            <a:r>
              <a:rPr sz="650" b="1" spc="-10" dirty="0">
                <a:solidFill>
                  <a:srgbClr val="07171E"/>
                </a:solidFill>
                <a:latin typeface="Calibri"/>
                <a:cs typeface="Calibri"/>
              </a:rPr>
              <a:t>I</a:t>
            </a:r>
            <a:r>
              <a:rPr sz="650" b="1" spc="-5" dirty="0">
                <a:solidFill>
                  <a:srgbClr val="07171E"/>
                </a:solidFill>
                <a:latin typeface="Calibri"/>
                <a:cs typeface="Calibri"/>
              </a:rPr>
              <a:t>,</a:t>
            </a:r>
            <a:r>
              <a:rPr sz="650" b="1" spc="-10" dirty="0">
                <a:solidFill>
                  <a:srgbClr val="07171E"/>
                </a:solidFill>
                <a:latin typeface="Calibri"/>
                <a:cs typeface="Calibri"/>
              </a:rPr>
              <a:t>I</a:t>
            </a:r>
            <a:r>
              <a:rPr sz="650" b="1" spc="10" dirty="0">
                <a:solidFill>
                  <a:srgbClr val="07171E"/>
                </a:solidFill>
                <a:latin typeface="Calibri"/>
                <a:cs typeface="Calibri"/>
              </a:rPr>
              <a:t>C</a:t>
            </a:r>
            <a:r>
              <a:rPr sz="650" b="1" spc="-10" dirty="0">
                <a:solidFill>
                  <a:srgbClr val="07171E"/>
                </a:solidFill>
                <a:latin typeface="Calibri"/>
                <a:cs typeface="Calibri"/>
              </a:rPr>
              <a:t>I</a:t>
            </a:r>
            <a:r>
              <a:rPr sz="650" b="1" spc="5" dirty="0">
                <a:solidFill>
                  <a:srgbClr val="07171E"/>
                </a:solidFill>
                <a:latin typeface="Calibri"/>
                <a:cs typeface="Calibri"/>
              </a:rPr>
              <a:t>,</a:t>
            </a:r>
            <a:r>
              <a:rPr sz="650" b="1" spc="35" dirty="0">
                <a:solidFill>
                  <a:srgbClr val="07171E"/>
                </a:solidFill>
                <a:latin typeface="Calibri"/>
                <a:cs typeface="Calibri"/>
              </a:rPr>
              <a:t> </a:t>
            </a:r>
            <a:r>
              <a:rPr sz="650" b="1" spc="-10" dirty="0">
                <a:solidFill>
                  <a:srgbClr val="07171E"/>
                </a:solidFill>
                <a:latin typeface="Calibri"/>
                <a:cs typeface="Calibri"/>
              </a:rPr>
              <a:t>IMI</a:t>
            </a:r>
            <a:r>
              <a:rPr sz="650" b="1" spc="-5" dirty="0">
                <a:solidFill>
                  <a:srgbClr val="07171E"/>
                </a:solidFill>
                <a:latin typeface="Calibri"/>
                <a:cs typeface="Calibri"/>
              </a:rPr>
              <a:t>,</a:t>
            </a:r>
            <a:r>
              <a:rPr sz="650" b="1" spc="-10" dirty="0">
                <a:solidFill>
                  <a:srgbClr val="07171E"/>
                </a:solidFill>
                <a:latin typeface="Calibri"/>
                <a:cs typeface="Calibri"/>
              </a:rPr>
              <a:t>I</a:t>
            </a:r>
            <a:r>
              <a:rPr sz="650" b="1" spc="10" dirty="0">
                <a:solidFill>
                  <a:srgbClr val="07171E"/>
                </a:solidFill>
                <a:latin typeface="Calibri"/>
                <a:cs typeface="Calibri"/>
              </a:rPr>
              <a:t>P</a:t>
            </a:r>
            <a:r>
              <a:rPr sz="650" b="1" spc="-10" dirty="0">
                <a:solidFill>
                  <a:srgbClr val="07171E"/>
                </a:solidFill>
                <a:latin typeface="Calibri"/>
                <a:cs typeface="Calibri"/>
              </a:rPr>
              <a:t>I</a:t>
            </a:r>
            <a:r>
              <a:rPr sz="650" b="1" spc="5" dirty="0">
                <a:solidFill>
                  <a:srgbClr val="07171E"/>
                </a:solidFill>
                <a:latin typeface="Calibri"/>
                <a:cs typeface="Calibri"/>
              </a:rPr>
              <a:t>)</a:t>
            </a:r>
            <a:endParaRPr sz="650" dirty="0">
              <a:latin typeface="Calibri"/>
              <a:cs typeface="Calibri"/>
            </a:endParaRPr>
          </a:p>
        </p:txBody>
      </p:sp>
      <p:sp>
        <p:nvSpPr>
          <p:cNvPr id="155" name="object 153"/>
          <p:cNvSpPr txBox="1"/>
          <p:nvPr/>
        </p:nvSpPr>
        <p:spPr>
          <a:xfrm>
            <a:off x="5947411" y="2644096"/>
            <a:ext cx="338455" cy="315086"/>
          </a:xfrm>
          <a:prstGeom prst="rect">
            <a:avLst/>
          </a:prstGeom>
        </p:spPr>
        <p:txBody>
          <a:bodyPr vert="horz" wrap="square" lIns="0" tIns="0" rIns="0" bIns="0" rtlCol="0">
            <a:spAutoFit/>
          </a:bodyPr>
          <a:lstStyle/>
          <a:p>
            <a:pPr marL="12700" marR="5080" indent="-3175" algn="ctr">
              <a:lnSpc>
                <a:spcPct val="104700"/>
              </a:lnSpc>
            </a:pPr>
            <a:r>
              <a:rPr sz="650" b="1" spc="10" dirty="0">
                <a:solidFill>
                  <a:srgbClr val="07171E"/>
                </a:solidFill>
                <a:latin typeface="Calibri"/>
                <a:cs typeface="Calibri"/>
              </a:rPr>
              <a:t>C</a:t>
            </a:r>
            <a:r>
              <a:rPr sz="650" b="1" spc="15" dirty="0">
                <a:solidFill>
                  <a:srgbClr val="07171E"/>
                </a:solidFill>
                <a:latin typeface="Calibri"/>
                <a:cs typeface="Calibri"/>
              </a:rPr>
              <a:t>V</a:t>
            </a:r>
            <a:r>
              <a:rPr sz="650" b="1" spc="10" dirty="0">
                <a:solidFill>
                  <a:srgbClr val="07171E"/>
                </a:solidFill>
                <a:latin typeface="Calibri"/>
                <a:cs typeface="Calibri"/>
              </a:rPr>
              <a:t>P</a:t>
            </a:r>
            <a:r>
              <a:rPr sz="650" b="1" spc="-5" dirty="0">
                <a:solidFill>
                  <a:srgbClr val="07171E"/>
                </a:solidFill>
                <a:latin typeface="Calibri"/>
                <a:cs typeface="Calibri"/>
              </a:rPr>
              <a:t> </a:t>
            </a:r>
            <a:r>
              <a:rPr sz="650" b="1" spc="5" dirty="0">
                <a:solidFill>
                  <a:srgbClr val="07171E"/>
                </a:solidFill>
                <a:latin typeface="Calibri"/>
                <a:cs typeface="Calibri"/>
              </a:rPr>
              <a:t>Call</a:t>
            </a:r>
            <a:r>
              <a:rPr sz="650" b="1" dirty="0">
                <a:solidFill>
                  <a:srgbClr val="07171E"/>
                </a:solidFill>
                <a:latin typeface="Calibri"/>
                <a:cs typeface="Calibri"/>
              </a:rPr>
              <a:t> </a:t>
            </a:r>
            <a:r>
              <a:rPr sz="650" b="1" spc="15" dirty="0">
                <a:solidFill>
                  <a:srgbClr val="07171E"/>
                </a:solidFill>
                <a:latin typeface="Calibri"/>
                <a:cs typeface="Calibri"/>
              </a:rPr>
              <a:t>V</a:t>
            </a:r>
            <a:r>
              <a:rPr sz="650" b="1" spc="5" dirty="0">
                <a:solidFill>
                  <a:srgbClr val="07171E"/>
                </a:solidFill>
                <a:latin typeface="Calibri"/>
                <a:cs typeface="Calibri"/>
              </a:rPr>
              <a:t>oi</a:t>
            </a:r>
            <a:r>
              <a:rPr sz="650" b="1" spc="10" dirty="0">
                <a:solidFill>
                  <a:srgbClr val="07171E"/>
                </a:solidFill>
                <a:latin typeface="Calibri"/>
                <a:cs typeface="Calibri"/>
              </a:rPr>
              <a:t>c</a:t>
            </a:r>
            <a:r>
              <a:rPr sz="650" b="1" spc="5" dirty="0">
                <a:solidFill>
                  <a:srgbClr val="07171E"/>
                </a:solidFill>
                <a:latin typeface="Calibri"/>
                <a:cs typeface="Calibri"/>
              </a:rPr>
              <a:t>e</a:t>
            </a:r>
            <a:r>
              <a:rPr sz="650" b="1" dirty="0">
                <a:solidFill>
                  <a:srgbClr val="07171E"/>
                </a:solidFill>
                <a:latin typeface="Calibri"/>
                <a:cs typeface="Calibri"/>
              </a:rPr>
              <a:t> </a:t>
            </a:r>
            <a:r>
              <a:rPr sz="650" b="1" spc="5" dirty="0">
                <a:solidFill>
                  <a:srgbClr val="07171E"/>
                </a:solidFill>
                <a:latin typeface="Calibri"/>
                <a:cs typeface="Calibri"/>
              </a:rPr>
              <a:t>Pla</a:t>
            </a:r>
            <a:r>
              <a:rPr sz="650" b="1" spc="10" dirty="0">
                <a:solidFill>
                  <a:srgbClr val="07171E"/>
                </a:solidFill>
                <a:latin typeface="Calibri"/>
                <a:cs typeface="Calibri"/>
              </a:rPr>
              <a:t>t</a:t>
            </a:r>
            <a:r>
              <a:rPr sz="650" b="1" spc="5" dirty="0">
                <a:solidFill>
                  <a:srgbClr val="07171E"/>
                </a:solidFill>
                <a:latin typeface="Calibri"/>
                <a:cs typeface="Calibri"/>
              </a:rPr>
              <a:t>form</a:t>
            </a:r>
            <a:endParaRPr sz="650" dirty="0">
              <a:latin typeface="Calibri"/>
              <a:cs typeface="Calibri"/>
            </a:endParaRPr>
          </a:p>
        </p:txBody>
      </p:sp>
      <p:sp>
        <p:nvSpPr>
          <p:cNvPr id="156" name="object 154"/>
          <p:cNvSpPr txBox="1"/>
          <p:nvPr/>
        </p:nvSpPr>
        <p:spPr>
          <a:xfrm>
            <a:off x="5902578" y="3085131"/>
            <a:ext cx="455930" cy="200055"/>
          </a:xfrm>
          <a:prstGeom prst="rect">
            <a:avLst/>
          </a:prstGeom>
        </p:spPr>
        <p:txBody>
          <a:bodyPr vert="horz" wrap="square" lIns="0" tIns="0" rIns="0" bIns="0" rtlCol="0">
            <a:spAutoFit/>
          </a:bodyPr>
          <a:lstStyle/>
          <a:p>
            <a:pPr marL="1905" algn="ctr">
              <a:lnSpc>
                <a:spcPct val="100000"/>
              </a:lnSpc>
            </a:pPr>
            <a:r>
              <a:rPr sz="650" b="1" spc="10" dirty="0">
                <a:solidFill>
                  <a:srgbClr val="07171E"/>
                </a:solidFill>
                <a:latin typeface="Calibri"/>
                <a:cs typeface="Calibri"/>
              </a:rPr>
              <a:t>Cact</a:t>
            </a:r>
            <a:r>
              <a:rPr sz="650" b="1" dirty="0">
                <a:solidFill>
                  <a:srgbClr val="07171E"/>
                </a:solidFill>
                <a:latin typeface="Calibri"/>
                <a:cs typeface="Calibri"/>
              </a:rPr>
              <a:t>i</a:t>
            </a:r>
            <a:endParaRPr sz="650" dirty="0">
              <a:latin typeface="Calibri"/>
              <a:cs typeface="Calibri"/>
            </a:endParaRPr>
          </a:p>
          <a:p>
            <a:pPr algn="ctr">
              <a:lnSpc>
                <a:spcPct val="100000"/>
              </a:lnSpc>
              <a:spcBef>
                <a:spcPts val="40"/>
              </a:spcBef>
            </a:pPr>
            <a:r>
              <a:rPr sz="650" b="1" spc="15" dirty="0">
                <a:solidFill>
                  <a:srgbClr val="07171E"/>
                </a:solidFill>
                <a:latin typeface="Calibri"/>
                <a:cs typeface="Calibri"/>
              </a:rPr>
              <a:t>V</a:t>
            </a:r>
            <a:r>
              <a:rPr sz="650" b="1" spc="5" dirty="0">
                <a:solidFill>
                  <a:srgbClr val="07171E"/>
                </a:solidFill>
                <a:latin typeface="Calibri"/>
                <a:cs typeface="Calibri"/>
              </a:rPr>
              <a:t>P</a:t>
            </a:r>
            <a:r>
              <a:rPr sz="650" b="1" spc="10" dirty="0">
                <a:solidFill>
                  <a:srgbClr val="07171E"/>
                </a:solidFill>
                <a:latin typeface="Calibri"/>
                <a:cs typeface="Calibri"/>
              </a:rPr>
              <a:t>N</a:t>
            </a:r>
            <a:r>
              <a:rPr sz="650" b="1" dirty="0">
                <a:solidFill>
                  <a:srgbClr val="07171E"/>
                </a:solidFill>
                <a:latin typeface="Calibri"/>
                <a:cs typeface="Calibri"/>
              </a:rPr>
              <a:t> </a:t>
            </a:r>
            <a:r>
              <a:rPr sz="650" b="1" spc="5" dirty="0">
                <a:solidFill>
                  <a:srgbClr val="07171E"/>
                </a:solidFill>
                <a:latin typeface="Calibri"/>
                <a:cs typeface="Calibri"/>
              </a:rPr>
              <a:t> </a:t>
            </a:r>
            <a:r>
              <a:rPr sz="650" b="1" spc="10" dirty="0">
                <a:solidFill>
                  <a:srgbClr val="07171E"/>
                </a:solidFill>
                <a:latin typeface="Calibri"/>
                <a:cs typeface="Calibri"/>
              </a:rPr>
              <a:t>c</a:t>
            </a:r>
            <a:r>
              <a:rPr sz="650" b="1" spc="5" dirty="0">
                <a:solidFill>
                  <a:srgbClr val="07171E"/>
                </a:solidFill>
                <a:latin typeface="Calibri"/>
                <a:cs typeface="Calibri"/>
              </a:rPr>
              <a:t>oun</a:t>
            </a:r>
            <a:r>
              <a:rPr sz="650" b="1" spc="10" dirty="0">
                <a:solidFill>
                  <a:srgbClr val="07171E"/>
                </a:solidFill>
                <a:latin typeface="Calibri"/>
                <a:cs typeface="Calibri"/>
              </a:rPr>
              <a:t>t</a:t>
            </a:r>
            <a:r>
              <a:rPr sz="650" b="1" spc="5" dirty="0">
                <a:solidFill>
                  <a:srgbClr val="07171E"/>
                </a:solidFill>
                <a:latin typeface="Calibri"/>
                <a:cs typeface="Calibri"/>
              </a:rPr>
              <a:t>s</a:t>
            </a:r>
            <a:endParaRPr sz="650" dirty="0">
              <a:latin typeface="Calibri"/>
              <a:cs typeface="Calibri"/>
            </a:endParaRPr>
          </a:p>
        </p:txBody>
      </p:sp>
      <p:sp>
        <p:nvSpPr>
          <p:cNvPr id="157" name="object 155"/>
          <p:cNvSpPr txBox="1"/>
          <p:nvPr/>
        </p:nvSpPr>
        <p:spPr>
          <a:xfrm>
            <a:off x="6689599" y="1096354"/>
            <a:ext cx="452755" cy="100027"/>
          </a:xfrm>
          <a:prstGeom prst="rect">
            <a:avLst/>
          </a:prstGeom>
        </p:spPr>
        <p:txBody>
          <a:bodyPr vert="horz" wrap="square" lIns="0" tIns="0" rIns="0" bIns="0" rtlCol="0">
            <a:spAutoFit/>
          </a:bodyPr>
          <a:lstStyle/>
          <a:p>
            <a:pPr marL="12700">
              <a:lnSpc>
                <a:spcPct val="100000"/>
              </a:lnSpc>
            </a:pPr>
            <a:r>
              <a:rPr sz="650" b="1" spc="5" dirty="0">
                <a:solidFill>
                  <a:srgbClr val="07171E"/>
                </a:solidFill>
                <a:latin typeface="Calibri"/>
                <a:cs typeface="Calibri"/>
              </a:rPr>
              <a:t>W</a:t>
            </a:r>
            <a:r>
              <a:rPr sz="650" b="1" dirty="0">
                <a:solidFill>
                  <a:srgbClr val="07171E"/>
                </a:solidFill>
                <a:latin typeface="Calibri"/>
                <a:cs typeface="Calibri"/>
              </a:rPr>
              <a:t>e</a:t>
            </a:r>
            <a:r>
              <a:rPr sz="650" b="1" spc="10" dirty="0">
                <a:solidFill>
                  <a:srgbClr val="07171E"/>
                </a:solidFill>
                <a:latin typeface="Calibri"/>
                <a:cs typeface="Calibri"/>
              </a:rPr>
              <a:t>b</a:t>
            </a:r>
            <a:r>
              <a:rPr sz="650" b="1" spc="20" dirty="0">
                <a:solidFill>
                  <a:srgbClr val="07171E"/>
                </a:solidFill>
                <a:latin typeface="Calibri"/>
                <a:cs typeface="Calibri"/>
              </a:rPr>
              <a:t> </a:t>
            </a:r>
            <a:r>
              <a:rPr sz="650" b="1" spc="5" dirty="0">
                <a:solidFill>
                  <a:srgbClr val="07171E"/>
                </a:solidFill>
                <a:latin typeface="Calibri"/>
                <a:cs typeface="Calibri"/>
              </a:rPr>
              <a:t>T</a:t>
            </a:r>
            <a:r>
              <a:rPr sz="650" b="1" dirty="0">
                <a:solidFill>
                  <a:srgbClr val="07171E"/>
                </a:solidFill>
                <a:latin typeface="Calibri"/>
                <a:cs typeface="Calibri"/>
              </a:rPr>
              <a:t>rend</a:t>
            </a:r>
            <a:r>
              <a:rPr sz="650" b="1" spc="5" dirty="0">
                <a:solidFill>
                  <a:srgbClr val="07171E"/>
                </a:solidFill>
                <a:latin typeface="Calibri"/>
                <a:cs typeface="Calibri"/>
              </a:rPr>
              <a:t>s</a:t>
            </a:r>
            <a:endParaRPr sz="650" dirty="0">
              <a:latin typeface="Calibri"/>
              <a:cs typeface="Calibri"/>
            </a:endParaRPr>
          </a:p>
        </p:txBody>
      </p:sp>
      <p:sp>
        <p:nvSpPr>
          <p:cNvPr id="158" name="object 161"/>
          <p:cNvSpPr txBox="1"/>
          <p:nvPr/>
        </p:nvSpPr>
        <p:spPr>
          <a:xfrm>
            <a:off x="6703823" y="2644096"/>
            <a:ext cx="343535" cy="300082"/>
          </a:xfrm>
          <a:prstGeom prst="rect">
            <a:avLst/>
          </a:prstGeom>
        </p:spPr>
        <p:txBody>
          <a:bodyPr vert="horz" wrap="square" lIns="0" tIns="0" rIns="0" bIns="0" rtlCol="0">
            <a:spAutoFit/>
          </a:bodyPr>
          <a:lstStyle/>
          <a:p>
            <a:pPr marL="58419">
              <a:lnSpc>
                <a:spcPct val="100000"/>
              </a:lnSpc>
            </a:pPr>
            <a:r>
              <a:rPr sz="650" b="1" dirty="0">
                <a:solidFill>
                  <a:srgbClr val="07171E"/>
                </a:solidFill>
                <a:latin typeface="Calibri"/>
                <a:cs typeface="Calibri"/>
              </a:rPr>
              <a:t>e</a:t>
            </a:r>
            <a:r>
              <a:rPr sz="650" b="1" spc="-10" dirty="0">
                <a:solidFill>
                  <a:srgbClr val="07171E"/>
                </a:solidFill>
                <a:latin typeface="Calibri"/>
                <a:cs typeface="Calibri"/>
              </a:rPr>
              <a:t>I</a:t>
            </a:r>
            <a:r>
              <a:rPr sz="650" b="1" spc="15" dirty="0">
                <a:solidFill>
                  <a:srgbClr val="07171E"/>
                </a:solidFill>
                <a:latin typeface="Calibri"/>
                <a:cs typeface="Calibri"/>
              </a:rPr>
              <a:t>V</a:t>
            </a:r>
            <a:r>
              <a:rPr sz="650" b="1" spc="10" dirty="0">
                <a:solidFill>
                  <a:srgbClr val="07171E"/>
                </a:solidFill>
                <a:latin typeface="Calibri"/>
                <a:cs typeface="Calibri"/>
              </a:rPr>
              <a:t>R</a:t>
            </a:r>
            <a:r>
              <a:rPr sz="650" b="1" dirty="0">
                <a:solidFill>
                  <a:srgbClr val="07171E"/>
                </a:solidFill>
                <a:latin typeface="Calibri"/>
                <a:cs typeface="Calibri"/>
              </a:rPr>
              <a:t> </a:t>
            </a:r>
            <a:r>
              <a:rPr sz="650" b="1" spc="5" dirty="0">
                <a:solidFill>
                  <a:srgbClr val="07171E"/>
                </a:solidFill>
                <a:latin typeface="Calibri"/>
                <a:cs typeface="Calibri"/>
              </a:rPr>
              <a:t>–</a:t>
            </a:r>
            <a:endParaRPr sz="650" dirty="0">
              <a:latin typeface="Calibri"/>
              <a:cs typeface="Calibri"/>
            </a:endParaRPr>
          </a:p>
          <a:p>
            <a:pPr marL="45720">
              <a:lnSpc>
                <a:spcPct val="100000"/>
              </a:lnSpc>
              <a:spcBef>
                <a:spcPts val="35"/>
              </a:spcBef>
            </a:pPr>
            <a:r>
              <a:rPr sz="650" b="1" spc="-10" dirty="0">
                <a:solidFill>
                  <a:srgbClr val="07171E"/>
                </a:solidFill>
                <a:latin typeface="Calibri"/>
                <a:cs typeface="Calibri"/>
              </a:rPr>
              <a:t>I</a:t>
            </a:r>
            <a:r>
              <a:rPr sz="650" b="1" spc="10" dirty="0">
                <a:solidFill>
                  <a:srgbClr val="07171E"/>
                </a:solidFill>
                <a:latin typeface="Calibri"/>
                <a:cs typeface="Calibri"/>
              </a:rPr>
              <a:t>n</a:t>
            </a:r>
            <a:r>
              <a:rPr sz="650" b="1" spc="-5" dirty="0">
                <a:solidFill>
                  <a:srgbClr val="07171E"/>
                </a:solidFill>
                <a:latin typeface="Calibri"/>
                <a:cs typeface="Calibri"/>
              </a:rPr>
              <a:t>g</a:t>
            </a:r>
            <a:r>
              <a:rPr sz="650" b="1" dirty="0">
                <a:solidFill>
                  <a:srgbClr val="07171E"/>
                </a:solidFill>
                <a:latin typeface="Calibri"/>
                <a:cs typeface="Calibri"/>
              </a:rPr>
              <a:t>res</a:t>
            </a:r>
            <a:r>
              <a:rPr sz="650" b="1" spc="5" dirty="0">
                <a:solidFill>
                  <a:srgbClr val="07171E"/>
                </a:solidFill>
                <a:latin typeface="Calibri"/>
                <a:cs typeface="Calibri"/>
              </a:rPr>
              <a:t>s</a:t>
            </a:r>
            <a:endParaRPr sz="650" dirty="0">
              <a:latin typeface="Calibri"/>
              <a:cs typeface="Calibri"/>
            </a:endParaRPr>
          </a:p>
          <a:p>
            <a:pPr marL="12700">
              <a:lnSpc>
                <a:spcPct val="100000"/>
              </a:lnSpc>
              <a:spcBef>
                <a:spcPts val="35"/>
              </a:spcBef>
            </a:pPr>
            <a:r>
              <a:rPr sz="650" b="1" spc="10" dirty="0">
                <a:solidFill>
                  <a:srgbClr val="07171E"/>
                </a:solidFill>
                <a:latin typeface="Calibri"/>
                <a:cs typeface="Calibri"/>
              </a:rPr>
              <a:t>Gat</a:t>
            </a:r>
            <a:r>
              <a:rPr sz="650" b="1" dirty="0">
                <a:solidFill>
                  <a:srgbClr val="07171E"/>
                </a:solidFill>
                <a:latin typeface="Calibri"/>
                <a:cs typeface="Calibri"/>
              </a:rPr>
              <a:t>e</a:t>
            </a:r>
            <a:r>
              <a:rPr sz="650" b="1" spc="10" dirty="0">
                <a:solidFill>
                  <a:srgbClr val="07171E"/>
                </a:solidFill>
                <a:latin typeface="Calibri"/>
                <a:cs typeface="Calibri"/>
              </a:rPr>
              <a:t>way</a:t>
            </a:r>
            <a:endParaRPr sz="650" dirty="0">
              <a:latin typeface="Calibri"/>
              <a:cs typeface="Calibri"/>
            </a:endParaRPr>
          </a:p>
        </p:txBody>
      </p:sp>
      <p:sp>
        <p:nvSpPr>
          <p:cNvPr id="159" name="object 162"/>
          <p:cNvSpPr txBox="1"/>
          <p:nvPr/>
        </p:nvSpPr>
        <p:spPr>
          <a:xfrm>
            <a:off x="6633720" y="3033785"/>
            <a:ext cx="480059" cy="315086"/>
          </a:xfrm>
          <a:prstGeom prst="rect">
            <a:avLst/>
          </a:prstGeom>
        </p:spPr>
        <p:txBody>
          <a:bodyPr vert="horz" wrap="square" lIns="0" tIns="0" rIns="0" bIns="0" rtlCol="0">
            <a:spAutoFit/>
          </a:bodyPr>
          <a:lstStyle/>
          <a:p>
            <a:pPr marL="48895" marR="38735" algn="ctr">
              <a:lnSpc>
                <a:spcPct val="104600"/>
              </a:lnSpc>
            </a:pPr>
            <a:r>
              <a:rPr sz="650" b="1" dirty="0">
                <a:solidFill>
                  <a:srgbClr val="07171E"/>
                </a:solidFill>
                <a:latin typeface="Calibri"/>
                <a:cs typeface="Calibri"/>
              </a:rPr>
              <a:t>Me</a:t>
            </a:r>
            <a:r>
              <a:rPr sz="650" b="1" spc="15" dirty="0">
                <a:solidFill>
                  <a:srgbClr val="07171E"/>
                </a:solidFill>
                <a:latin typeface="Calibri"/>
                <a:cs typeface="Calibri"/>
              </a:rPr>
              <a:t>m</a:t>
            </a:r>
            <a:r>
              <a:rPr sz="650" b="1" spc="5" dirty="0">
                <a:solidFill>
                  <a:srgbClr val="07171E"/>
                </a:solidFill>
                <a:latin typeface="Calibri"/>
                <a:cs typeface="Calibri"/>
              </a:rPr>
              <a:t>ber Liabili</a:t>
            </a:r>
            <a:r>
              <a:rPr sz="650" b="1" spc="10" dirty="0">
                <a:solidFill>
                  <a:srgbClr val="07171E"/>
                </a:solidFill>
                <a:latin typeface="Calibri"/>
                <a:cs typeface="Calibri"/>
              </a:rPr>
              <a:t>t</a:t>
            </a:r>
            <a:r>
              <a:rPr sz="650" b="1" spc="5" dirty="0">
                <a:solidFill>
                  <a:srgbClr val="07171E"/>
                </a:solidFill>
                <a:latin typeface="Calibri"/>
                <a:cs typeface="Calibri"/>
              </a:rPr>
              <a:t>y</a:t>
            </a:r>
            <a:r>
              <a:rPr sz="650" b="1" dirty="0">
                <a:solidFill>
                  <a:srgbClr val="07171E"/>
                </a:solidFill>
                <a:latin typeface="Calibri"/>
                <a:cs typeface="Calibri"/>
              </a:rPr>
              <a:t> </a:t>
            </a:r>
            <a:r>
              <a:rPr sz="650" b="1" spc="10" dirty="0" smtClean="0">
                <a:solidFill>
                  <a:srgbClr val="07171E"/>
                </a:solidFill>
                <a:latin typeface="Calibri"/>
                <a:cs typeface="Calibri"/>
              </a:rPr>
              <a:t>E</a:t>
            </a:r>
            <a:r>
              <a:rPr sz="650" b="1" dirty="0" smtClean="0">
                <a:solidFill>
                  <a:srgbClr val="07171E"/>
                </a:solidFill>
                <a:latin typeface="Calibri"/>
                <a:cs typeface="Calibri"/>
              </a:rPr>
              <a:t>s</a:t>
            </a:r>
            <a:r>
              <a:rPr sz="650" b="1" spc="10" dirty="0" smtClean="0">
                <a:solidFill>
                  <a:srgbClr val="07171E"/>
                </a:solidFill>
                <a:latin typeface="Calibri"/>
                <a:cs typeface="Calibri"/>
              </a:rPr>
              <a:t>timat</a:t>
            </a:r>
            <a:r>
              <a:rPr sz="650" b="1" spc="5" dirty="0" smtClean="0">
                <a:solidFill>
                  <a:srgbClr val="07171E"/>
                </a:solidFill>
                <a:latin typeface="Calibri"/>
                <a:cs typeface="Calibri"/>
              </a:rPr>
              <a:t>ion</a:t>
            </a:r>
            <a:endParaRPr sz="650" dirty="0">
              <a:latin typeface="Calibri"/>
              <a:cs typeface="Calibri"/>
            </a:endParaRPr>
          </a:p>
        </p:txBody>
      </p:sp>
      <p:sp>
        <p:nvSpPr>
          <p:cNvPr id="160" name="object 163"/>
          <p:cNvSpPr txBox="1"/>
          <p:nvPr/>
        </p:nvSpPr>
        <p:spPr>
          <a:xfrm>
            <a:off x="7407022" y="3850480"/>
            <a:ext cx="379095" cy="200055"/>
          </a:xfrm>
          <a:prstGeom prst="rect">
            <a:avLst/>
          </a:prstGeom>
        </p:spPr>
        <p:txBody>
          <a:bodyPr vert="horz" wrap="square" lIns="0" tIns="0" rIns="0" bIns="0" rtlCol="0">
            <a:spAutoFit/>
          </a:bodyPr>
          <a:lstStyle/>
          <a:p>
            <a:pPr marL="12700">
              <a:lnSpc>
                <a:spcPct val="100000"/>
              </a:lnSpc>
            </a:pPr>
            <a:r>
              <a:rPr sz="650" b="1" spc="10" dirty="0">
                <a:solidFill>
                  <a:srgbClr val="07171E"/>
                </a:solidFill>
                <a:latin typeface="Calibri"/>
                <a:cs typeface="Calibri"/>
              </a:rPr>
              <a:t>P</a:t>
            </a:r>
            <a:r>
              <a:rPr sz="650" b="1" dirty="0">
                <a:solidFill>
                  <a:srgbClr val="07171E"/>
                </a:solidFill>
                <a:latin typeface="Calibri"/>
                <a:cs typeface="Calibri"/>
              </a:rPr>
              <a:t>ers</a:t>
            </a:r>
            <a:r>
              <a:rPr sz="650" b="1" spc="10" dirty="0">
                <a:solidFill>
                  <a:srgbClr val="07171E"/>
                </a:solidFill>
                <a:latin typeface="Calibri"/>
                <a:cs typeface="Calibri"/>
              </a:rPr>
              <a:t>o</a:t>
            </a:r>
            <a:r>
              <a:rPr sz="650" b="1" spc="5" dirty="0">
                <a:solidFill>
                  <a:srgbClr val="07171E"/>
                </a:solidFill>
                <a:latin typeface="Calibri"/>
                <a:cs typeface="Calibri"/>
              </a:rPr>
              <a:t>n</a:t>
            </a:r>
            <a:r>
              <a:rPr sz="650" b="1" spc="10" dirty="0">
                <a:solidFill>
                  <a:srgbClr val="07171E"/>
                </a:solidFill>
                <a:latin typeface="Calibri"/>
                <a:cs typeface="Calibri"/>
              </a:rPr>
              <a:t>n</a:t>
            </a:r>
            <a:r>
              <a:rPr sz="650" b="1" dirty="0">
                <a:solidFill>
                  <a:srgbClr val="07171E"/>
                </a:solidFill>
                <a:latin typeface="Calibri"/>
                <a:cs typeface="Calibri"/>
              </a:rPr>
              <a:t>el</a:t>
            </a:r>
            <a:endParaRPr sz="650" dirty="0">
              <a:latin typeface="Calibri"/>
              <a:cs typeface="Calibri"/>
            </a:endParaRPr>
          </a:p>
          <a:p>
            <a:pPr marL="64135">
              <a:lnSpc>
                <a:spcPct val="100000"/>
              </a:lnSpc>
              <a:spcBef>
                <a:spcPts val="35"/>
              </a:spcBef>
            </a:pPr>
            <a:r>
              <a:rPr sz="650" b="1" spc="10" dirty="0">
                <a:solidFill>
                  <a:srgbClr val="07171E"/>
                </a:solidFill>
                <a:latin typeface="Calibri"/>
                <a:cs typeface="Calibri"/>
              </a:rPr>
              <a:t>C</a:t>
            </a:r>
            <a:r>
              <a:rPr sz="650" b="1" spc="5" dirty="0">
                <a:solidFill>
                  <a:srgbClr val="07171E"/>
                </a:solidFill>
                <a:latin typeface="Calibri"/>
                <a:cs typeface="Calibri"/>
              </a:rPr>
              <a:t>oun</a:t>
            </a:r>
            <a:r>
              <a:rPr sz="650" b="1" spc="10" dirty="0">
                <a:solidFill>
                  <a:srgbClr val="07171E"/>
                </a:solidFill>
                <a:latin typeface="Calibri"/>
                <a:cs typeface="Calibri"/>
              </a:rPr>
              <a:t>t</a:t>
            </a:r>
            <a:r>
              <a:rPr sz="650" b="1" spc="5" dirty="0">
                <a:solidFill>
                  <a:srgbClr val="07171E"/>
                </a:solidFill>
                <a:latin typeface="Calibri"/>
                <a:cs typeface="Calibri"/>
              </a:rPr>
              <a:t>s</a:t>
            </a:r>
            <a:endParaRPr sz="650" dirty="0">
              <a:latin typeface="Calibri"/>
              <a:cs typeface="Calibri"/>
            </a:endParaRPr>
          </a:p>
        </p:txBody>
      </p:sp>
      <p:sp>
        <p:nvSpPr>
          <p:cNvPr id="161" name="object 164"/>
          <p:cNvSpPr txBox="1"/>
          <p:nvPr/>
        </p:nvSpPr>
        <p:spPr>
          <a:xfrm>
            <a:off x="6633720" y="4233141"/>
            <a:ext cx="480059" cy="200055"/>
          </a:xfrm>
          <a:prstGeom prst="rect">
            <a:avLst/>
          </a:prstGeom>
        </p:spPr>
        <p:txBody>
          <a:bodyPr vert="horz" wrap="square" lIns="0" tIns="0" rIns="0" bIns="0" rtlCol="0">
            <a:spAutoFit/>
          </a:bodyPr>
          <a:lstStyle/>
          <a:p>
            <a:pPr marL="12700">
              <a:lnSpc>
                <a:spcPct val="100000"/>
              </a:lnSpc>
            </a:pPr>
            <a:r>
              <a:rPr sz="650" b="1" spc="5" dirty="0">
                <a:solidFill>
                  <a:srgbClr val="07171E"/>
                </a:solidFill>
                <a:latin typeface="Calibri"/>
                <a:cs typeface="Calibri"/>
              </a:rPr>
              <a:t>W</a:t>
            </a:r>
            <a:r>
              <a:rPr sz="650" b="1" dirty="0">
                <a:solidFill>
                  <a:srgbClr val="07171E"/>
                </a:solidFill>
                <a:latin typeface="Calibri"/>
                <a:cs typeface="Calibri"/>
              </a:rPr>
              <a:t>e</a:t>
            </a:r>
            <a:r>
              <a:rPr sz="650" b="1" spc="10" dirty="0">
                <a:solidFill>
                  <a:srgbClr val="07171E"/>
                </a:solidFill>
                <a:latin typeface="Calibri"/>
                <a:cs typeface="Calibri"/>
              </a:rPr>
              <a:t>b</a:t>
            </a:r>
            <a:r>
              <a:rPr sz="650" b="1" dirty="0">
                <a:solidFill>
                  <a:srgbClr val="07171E"/>
                </a:solidFill>
                <a:latin typeface="Calibri"/>
                <a:cs typeface="Calibri"/>
              </a:rPr>
              <a:t>e</a:t>
            </a:r>
            <a:r>
              <a:rPr sz="650" b="1" spc="5" dirty="0">
                <a:solidFill>
                  <a:srgbClr val="07171E"/>
                </a:solidFill>
                <a:latin typeface="Calibri"/>
                <a:cs typeface="Calibri"/>
              </a:rPr>
              <a:t>x</a:t>
            </a:r>
            <a:r>
              <a:rPr sz="650" b="1" spc="20" dirty="0">
                <a:solidFill>
                  <a:srgbClr val="07171E"/>
                </a:solidFill>
                <a:latin typeface="Calibri"/>
                <a:cs typeface="Calibri"/>
              </a:rPr>
              <a:t> </a:t>
            </a:r>
            <a:r>
              <a:rPr sz="650" b="1" spc="5" dirty="0">
                <a:solidFill>
                  <a:srgbClr val="07171E"/>
                </a:solidFill>
                <a:latin typeface="Calibri"/>
                <a:cs typeface="Calibri"/>
              </a:rPr>
              <a:t>Por</a:t>
            </a:r>
            <a:r>
              <a:rPr sz="650" b="1" spc="10" dirty="0">
                <a:solidFill>
                  <a:srgbClr val="07171E"/>
                </a:solidFill>
                <a:latin typeface="Calibri"/>
                <a:cs typeface="Calibri"/>
              </a:rPr>
              <a:t>t</a:t>
            </a:r>
            <a:r>
              <a:rPr sz="650" b="1" spc="5" dirty="0">
                <a:solidFill>
                  <a:srgbClr val="07171E"/>
                </a:solidFill>
                <a:latin typeface="Calibri"/>
                <a:cs typeface="Calibri"/>
              </a:rPr>
              <a:t>s</a:t>
            </a:r>
            <a:endParaRPr sz="650" dirty="0">
              <a:latin typeface="Calibri"/>
              <a:cs typeface="Calibri"/>
            </a:endParaRPr>
          </a:p>
          <a:p>
            <a:pPr marL="55244">
              <a:lnSpc>
                <a:spcPct val="100000"/>
              </a:lnSpc>
              <a:spcBef>
                <a:spcPts val="35"/>
              </a:spcBef>
            </a:pPr>
            <a:r>
              <a:rPr sz="650" b="1" dirty="0">
                <a:solidFill>
                  <a:srgbClr val="07171E"/>
                </a:solidFill>
                <a:latin typeface="Calibri"/>
                <a:cs typeface="Calibri"/>
              </a:rPr>
              <a:t>U</a:t>
            </a:r>
            <a:r>
              <a:rPr sz="650" b="1" spc="10" dirty="0">
                <a:solidFill>
                  <a:srgbClr val="07171E"/>
                </a:solidFill>
                <a:latin typeface="Calibri"/>
                <a:cs typeface="Calibri"/>
              </a:rPr>
              <a:t>t</a:t>
            </a:r>
            <a:r>
              <a:rPr sz="650" b="1" dirty="0">
                <a:solidFill>
                  <a:srgbClr val="07171E"/>
                </a:solidFill>
                <a:latin typeface="Calibri"/>
                <a:cs typeface="Calibri"/>
              </a:rPr>
              <a:t>iliz</a:t>
            </a:r>
            <a:r>
              <a:rPr sz="650" b="1" spc="5" dirty="0">
                <a:solidFill>
                  <a:srgbClr val="07171E"/>
                </a:solidFill>
                <a:latin typeface="Calibri"/>
                <a:cs typeface="Calibri"/>
              </a:rPr>
              <a:t>a</a:t>
            </a:r>
            <a:r>
              <a:rPr sz="650" b="1" spc="10" dirty="0">
                <a:solidFill>
                  <a:srgbClr val="07171E"/>
                </a:solidFill>
                <a:latin typeface="Calibri"/>
                <a:cs typeface="Calibri"/>
              </a:rPr>
              <a:t>t</a:t>
            </a:r>
            <a:r>
              <a:rPr sz="650" b="1" dirty="0">
                <a:solidFill>
                  <a:srgbClr val="07171E"/>
                </a:solidFill>
                <a:latin typeface="Calibri"/>
                <a:cs typeface="Calibri"/>
              </a:rPr>
              <a:t>i</a:t>
            </a:r>
            <a:r>
              <a:rPr sz="650" b="1" spc="5" dirty="0">
                <a:solidFill>
                  <a:srgbClr val="07171E"/>
                </a:solidFill>
                <a:latin typeface="Calibri"/>
                <a:cs typeface="Calibri"/>
              </a:rPr>
              <a:t>o</a:t>
            </a:r>
            <a:r>
              <a:rPr sz="650" b="1" spc="10" dirty="0">
                <a:solidFill>
                  <a:srgbClr val="07171E"/>
                </a:solidFill>
                <a:latin typeface="Calibri"/>
                <a:cs typeface="Calibri"/>
              </a:rPr>
              <a:t>n</a:t>
            </a:r>
            <a:endParaRPr sz="650" dirty="0">
              <a:latin typeface="Calibri"/>
              <a:cs typeface="Calibri"/>
            </a:endParaRPr>
          </a:p>
        </p:txBody>
      </p:sp>
      <p:sp>
        <p:nvSpPr>
          <p:cNvPr id="162" name="object 165"/>
          <p:cNvSpPr txBox="1"/>
          <p:nvPr/>
        </p:nvSpPr>
        <p:spPr>
          <a:xfrm>
            <a:off x="7358253" y="4181769"/>
            <a:ext cx="476884" cy="310085"/>
          </a:xfrm>
          <a:prstGeom prst="rect">
            <a:avLst/>
          </a:prstGeom>
        </p:spPr>
        <p:txBody>
          <a:bodyPr vert="horz" wrap="square" lIns="0" tIns="0" rIns="0" bIns="0" rtlCol="0">
            <a:spAutoFit/>
          </a:bodyPr>
          <a:lstStyle/>
          <a:p>
            <a:pPr marL="1270" algn="ctr">
              <a:lnSpc>
                <a:spcPct val="100000"/>
              </a:lnSpc>
            </a:pPr>
            <a:r>
              <a:rPr sz="650" b="1" spc="10" dirty="0">
                <a:solidFill>
                  <a:srgbClr val="07171E"/>
                </a:solidFill>
                <a:latin typeface="Calibri"/>
                <a:cs typeface="Calibri"/>
              </a:rPr>
              <a:t>RT</a:t>
            </a:r>
            <a:r>
              <a:rPr sz="650" b="1" spc="-10" dirty="0">
                <a:solidFill>
                  <a:srgbClr val="07171E"/>
                </a:solidFill>
                <a:latin typeface="Calibri"/>
                <a:cs typeface="Calibri"/>
              </a:rPr>
              <a:t>I</a:t>
            </a:r>
            <a:r>
              <a:rPr sz="650" b="1" spc="5" dirty="0">
                <a:solidFill>
                  <a:srgbClr val="07171E"/>
                </a:solidFill>
                <a:latin typeface="Calibri"/>
                <a:cs typeface="Calibri"/>
              </a:rPr>
              <a:t>S</a:t>
            </a:r>
            <a:endParaRPr sz="650" dirty="0">
              <a:latin typeface="Calibri"/>
              <a:cs typeface="Calibri"/>
            </a:endParaRPr>
          </a:p>
          <a:p>
            <a:pPr marL="12700" marR="5080" indent="-635" algn="ctr">
              <a:lnSpc>
                <a:spcPct val="104600"/>
              </a:lnSpc>
            </a:pPr>
            <a:r>
              <a:rPr sz="650" b="1" dirty="0">
                <a:solidFill>
                  <a:srgbClr val="07171E"/>
                </a:solidFill>
                <a:latin typeface="Calibri"/>
                <a:cs typeface="Calibri"/>
              </a:rPr>
              <a:t>M</a:t>
            </a:r>
            <a:r>
              <a:rPr sz="650" b="1" spc="5" dirty="0">
                <a:solidFill>
                  <a:srgbClr val="07171E"/>
                </a:solidFill>
                <a:latin typeface="Calibri"/>
                <a:cs typeface="Calibri"/>
              </a:rPr>
              <a:t>ainf</a:t>
            </a:r>
            <a:r>
              <a:rPr sz="650" b="1" dirty="0">
                <a:solidFill>
                  <a:srgbClr val="07171E"/>
                </a:solidFill>
                <a:latin typeface="Calibri"/>
                <a:cs typeface="Calibri"/>
              </a:rPr>
              <a:t>r</a:t>
            </a:r>
            <a:r>
              <a:rPr sz="650" b="1" spc="10" dirty="0">
                <a:solidFill>
                  <a:srgbClr val="07171E"/>
                </a:solidFill>
                <a:latin typeface="Calibri"/>
                <a:cs typeface="Calibri"/>
              </a:rPr>
              <a:t>ame</a:t>
            </a:r>
            <a:r>
              <a:rPr sz="650" b="1" spc="5" dirty="0">
                <a:solidFill>
                  <a:srgbClr val="07171E"/>
                </a:solidFill>
                <a:latin typeface="Calibri"/>
                <a:cs typeface="Calibri"/>
              </a:rPr>
              <a:t> T</a:t>
            </a:r>
            <a:r>
              <a:rPr sz="650" b="1" dirty="0">
                <a:solidFill>
                  <a:srgbClr val="07171E"/>
                </a:solidFill>
                <a:latin typeface="Calibri"/>
                <a:cs typeface="Calibri"/>
              </a:rPr>
              <a:t>r</a:t>
            </a:r>
            <a:r>
              <a:rPr sz="650" b="1" spc="10" dirty="0">
                <a:solidFill>
                  <a:srgbClr val="07171E"/>
                </a:solidFill>
                <a:latin typeface="Calibri"/>
                <a:cs typeface="Calibri"/>
              </a:rPr>
              <a:t>an</a:t>
            </a:r>
            <a:r>
              <a:rPr sz="650" b="1" dirty="0">
                <a:solidFill>
                  <a:srgbClr val="07171E"/>
                </a:solidFill>
                <a:latin typeface="Calibri"/>
                <a:cs typeface="Calibri"/>
              </a:rPr>
              <a:t>s</a:t>
            </a:r>
            <a:r>
              <a:rPr sz="650" b="1" spc="5" dirty="0">
                <a:solidFill>
                  <a:srgbClr val="07171E"/>
                </a:solidFill>
                <a:latin typeface="Calibri"/>
                <a:cs typeface="Calibri"/>
              </a:rPr>
              <a:t>a</a:t>
            </a:r>
            <a:r>
              <a:rPr sz="650" b="1" spc="10" dirty="0">
                <a:solidFill>
                  <a:srgbClr val="07171E"/>
                </a:solidFill>
                <a:latin typeface="Calibri"/>
                <a:cs typeface="Calibri"/>
              </a:rPr>
              <a:t>ct</a:t>
            </a:r>
            <a:r>
              <a:rPr sz="650" b="1" spc="5" dirty="0">
                <a:solidFill>
                  <a:srgbClr val="07171E"/>
                </a:solidFill>
                <a:latin typeface="Calibri"/>
                <a:cs typeface="Calibri"/>
              </a:rPr>
              <a:t>ions</a:t>
            </a:r>
            <a:endParaRPr sz="650" dirty="0">
              <a:latin typeface="Calibri"/>
              <a:cs typeface="Calibri"/>
            </a:endParaRPr>
          </a:p>
        </p:txBody>
      </p:sp>
      <p:sp>
        <p:nvSpPr>
          <p:cNvPr id="163" name="object 166"/>
          <p:cNvSpPr/>
          <p:nvPr/>
        </p:nvSpPr>
        <p:spPr>
          <a:xfrm>
            <a:off x="6829425" y="2325974"/>
            <a:ext cx="1065530" cy="260663"/>
          </a:xfrm>
          <a:custGeom>
            <a:avLst/>
            <a:gdLst/>
            <a:ahLst/>
            <a:cxnLst/>
            <a:rect l="l" t="t" r="r" b="b"/>
            <a:pathLst>
              <a:path w="1065529" h="260985">
                <a:moveTo>
                  <a:pt x="1065529" y="0"/>
                </a:moveTo>
                <a:lnTo>
                  <a:pt x="130301" y="0"/>
                </a:lnTo>
                <a:lnTo>
                  <a:pt x="0" y="130301"/>
                </a:lnTo>
                <a:lnTo>
                  <a:pt x="130301" y="260604"/>
                </a:lnTo>
                <a:lnTo>
                  <a:pt x="1065529" y="260604"/>
                </a:lnTo>
                <a:lnTo>
                  <a:pt x="1065529" y="0"/>
                </a:lnTo>
                <a:close/>
              </a:path>
            </a:pathLst>
          </a:custGeom>
          <a:ln w="3175">
            <a:solidFill>
              <a:srgbClr val="000000"/>
            </a:solidFill>
          </a:ln>
        </p:spPr>
        <p:txBody>
          <a:bodyPr wrap="square" lIns="0" tIns="0" rIns="0" bIns="0" rtlCol="0"/>
          <a:lstStyle/>
          <a:p>
            <a:endParaRPr dirty="0"/>
          </a:p>
        </p:txBody>
      </p:sp>
      <p:sp>
        <p:nvSpPr>
          <p:cNvPr id="164" name="object 167"/>
          <p:cNvSpPr/>
          <p:nvPr/>
        </p:nvSpPr>
        <p:spPr>
          <a:xfrm>
            <a:off x="7207504" y="3012323"/>
            <a:ext cx="685800" cy="342477"/>
          </a:xfrm>
          <a:custGeom>
            <a:avLst/>
            <a:gdLst/>
            <a:ahLst/>
            <a:cxnLst/>
            <a:rect l="l" t="t" r="r" b="b"/>
            <a:pathLst>
              <a:path w="685800" h="342900">
                <a:moveTo>
                  <a:pt x="685800" y="0"/>
                </a:moveTo>
                <a:lnTo>
                  <a:pt x="171450" y="0"/>
                </a:lnTo>
                <a:lnTo>
                  <a:pt x="0" y="171450"/>
                </a:lnTo>
                <a:lnTo>
                  <a:pt x="171450" y="342900"/>
                </a:lnTo>
                <a:lnTo>
                  <a:pt x="685800" y="342900"/>
                </a:lnTo>
                <a:lnTo>
                  <a:pt x="685800" y="0"/>
                </a:lnTo>
                <a:close/>
              </a:path>
            </a:pathLst>
          </a:custGeom>
          <a:solidFill>
            <a:srgbClr val="FFFF00"/>
          </a:solidFill>
        </p:spPr>
        <p:txBody>
          <a:bodyPr wrap="square" lIns="0" tIns="0" rIns="0" bIns="0" rtlCol="0"/>
          <a:lstStyle/>
          <a:p>
            <a:endParaRPr dirty="0"/>
          </a:p>
        </p:txBody>
      </p:sp>
      <p:sp>
        <p:nvSpPr>
          <p:cNvPr id="165" name="object 168"/>
          <p:cNvSpPr/>
          <p:nvPr/>
        </p:nvSpPr>
        <p:spPr>
          <a:xfrm>
            <a:off x="7207504" y="3012323"/>
            <a:ext cx="685800" cy="342477"/>
          </a:xfrm>
          <a:custGeom>
            <a:avLst/>
            <a:gdLst/>
            <a:ahLst/>
            <a:cxnLst/>
            <a:rect l="l" t="t" r="r" b="b"/>
            <a:pathLst>
              <a:path w="685800" h="342900">
                <a:moveTo>
                  <a:pt x="685800" y="0"/>
                </a:moveTo>
                <a:lnTo>
                  <a:pt x="171450" y="0"/>
                </a:lnTo>
                <a:lnTo>
                  <a:pt x="0" y="171450"/>
                </a:lnTo>
                <a:lnTo>
                  <a:pt x="171450" y="342900"/>
                </a:lnTo>
                <a:lnTo>
                  <a:pt x="685800" y="342900"/>
                </a:lnTo>
                <a:lnTo>
                  <a:pt x="685800" y="0"/>
                </a:lnTo>
                <a:close/>
              </a:path>
            </a:pathLst>
          </a:custGeom>
          <a:ln w="3175">
            <a:solidFill>
              <a:srgbClr val="000000"/>
            </a:solidFill>
          </a:ln>
        </p:spPr>
        <p:txBody>
          <a:bodyPr wrap="square" lIns="0" tIns="0" rIns="0" bIns="0" rtlCol="0"/>
          <a:lstStyle/>
          <a:p>
            <a:endParaRPr dirty="0"/>
          </a:p>
        </p:txBody>
      </p:sp>
      <p:sp>
        <p:nvSpPr>
          <p:cNvPr id="166" name="object 169"/>
          <p:cNvSpPr txBox="1"/>
          <p:nvPr/>
        </p:nvSpPr>
        <p:spPr>
          <a:xfrm>
            <a:off x="7380858" y="3033784"/>
            <a:ext cx="434340" cy="300082"/>
          </a:xfrm>
          <a:prstGeom prst="rect">
            <a:avLst/>
          </a:prstGeom>
        </p:spPr>
        <p:txBody>
          <a:bodyPr vert="horz" wrap="square" lIns="0" tIns="0" rIns="0" bIns="0" rtlCol="0">
            <a:spAutoFit/>
          </a:bodyPr>
          <a:lstStyle/>
          <a:p>
            <a:pPr marL="66040">
              <a:lnSpc>
                <a:spcPct val="100000"/>
              </a:lnSpc>
            </a:pPr>
            <a:r>
              <a:rPr sz="650" b="1" spc="10" dirty="0">
                <a:solidFill>
                  <a:srgbClr val="07171E"/>
                </a:solidFill>
                <a:latin typeface="Calibri"/>
                <a:cs typeface="Calibri"/>
              </a:rPr>
              <a:t>E</a:t>
            </a:r>
            <a:r>
              <a:rPr sz="650" b="1" spc="5" dirty="0">
                <a:solidFill>
                  <a:srgbClr val="07171E"/>
                </a:solidFill>
                <a:latin typeface="Calibri"/>
                <a:cs typeface="Calibri"/>
              </a:rPr>
              <a:t>d</a:t>
            </a:r>
            <a:r>
              <a:rPr sz="650" b="1" spc="-5" dirty="0">
                <a:solidFill>
                  <a:srgbClr val="07171E"/>
                </a:solidFill>
                <a:latin typeface="Calibri"/>
                <a:cs typeface="Calibri"/>
              </a:rPr>
              <a:t>g</a:t>
            </a:r>
            <a:r>
              <a:rPr sz="650" b="1" dirty="0">
                <a:solidFill>
                  <a:srgbClr val="07171E"/>
                </a:solidFill>
                <a:latin typeface="Calibri"/>
                <a:cs typeface="Calibri"/>
              </a:rPr>
              <a:t>e</a:t>
            </a:r>
            <a:r>
              <a:rPr sz="650" b="1" spc="-5" dirty="0">
                <a:solidFill>
                  <a:srgbClr val="07171E"/>
                </a:solidFill>
                <a:latin typeface="Calibri"/>
                <a:cs typeface="Calibri"/>
              </a:rPr>
              <a:t>s</a:t>
            </a:r>
            <a:r>
              <a:rPr sz="650" b="1" dirty="0">
                <a:solidFill>
                  <a:srgbClr val="07171E"/>
                </a:solidFill>
                <a:latin typeface="Calibri"/>
                <a:cs typeface="Calibri"/>
              </a:rPr>
              <a:t>i</a:t>
            </a:r>
            <a:r>
              <a:rPr sz="650" b="1" spc="10" dirty="0">
                <a:solidFill>
                  <a:srgbClr val="07171E"/>
                </a:solidFill>
                <a:latin typeface="Calibri"/>
                <a:cs typeface="Calibri"/>
              </a:rPr>
              <a:t>t</a:t>
            </a:r>
            <a:r>
              <a:rPr sz="650" b="1" spc="5" dirty="0">
                <a:solidFill>
                  <a:srgbClr val="07171E"/>
                </a:solidFill>
                <a:latin typeface="Calibri"/>
                <a:cs typeface="Calibri"/>
              </a:rPr>
              <a:t>e</a:t>
            </a:r>
            <a:endParaRPr sz="650" dirty="0">
              <a:latin typeface="Calibri"/>
              <a:cs typeface="Calibri"/>
            </a:endParaRPr>
          </a:p>
          <a:p>
            <a:pPr marL="71755">
              <a:lnSpc>
                <a:spcPct val="100000"/>
              </a:lnSpc>
              <a:spcBef>
                <a:spcPts val="35"/>
              </a:spcBef>
            </a:pPr>
            <a:r>
              <a:rPr sz="650" b="1" spc="10" dirty="0">
                <a:solidFill>
                  <a:srgbClr val="07171E"/>
                </a:solidFill>
                <a:latin typeface="Calibri"/>
                <a:cs typeface="Calibri"/>
              </a:rPr>
              <a:t>AP</a:t>
            </a:r>
            <a:r>
              <a:rPr sz="650" b="1" spc="20" dirty="0">
                <a:solidFill>
                  <a:srgbClr val="07171E"/>
                </a:solidFill>
                <a:latin typeface="Calibri"/>
                <a:cs typeface="Calibri"/>
              </a:rPr>
              <a:t> </a:t>
            </a:r>
            <a:r>
              <a:rPr sz="650" b="1" spc="5" dirty="0">
                <a:solidFill>
                  <a:srgbClr val="07171E"/>
                </a:solidFill>
                <a:latin typeface="Calibri"/>
                <a:cs typeface="Calibri"/>
              </a:rPr>
              <a:t>W</a:t>
            </a:r>
            <a:r>
              <a:rPr sz="650" b="1" spc="10" dirty="0">
                <a:solidFill>
                  <a:srgbClr val="07171E"/>
                </a:solidFill>
                <a:latin typeface="Calibri"/>
                <a:cs typeface="Calibri"/>
              </a:rPr>
              <a:t>EB</a:t>
            </a:r>
            <a:endParaRPr sz="650" dirty="0">
              <a:latin typeface="Calibri"/>
              <a:cs typeface="Calibri"/>
            </a:endParaRPr>
          </a:p>
          <a:p>
            <a:pPr marL="82550" indent="7620">
              <a:lnSpc>
                <a:spcPct val="100000"/>
              </a:lnSpc>
              <a:spcBef>
                <a:spcPts val="35"/>
              </a:spcBef>
            </a:pPr>
            <a:r>
              <a:rPr sz="650" b="1" spc="10" dirty="0" smtClean="0">
                <a:solidFill>
                  <a:srgbClr val="07171E"/>
                </a:solidFill>
                <a:latin typeface="Calibri"/>
                <a:cs typeface="Calibri"/>
              </a:rPr>
              <a:t>Co</a:t>
            </a:r>
            <a:r>
              <a:rPr sz="650" b="1" spc="5" dirty="0" smtClean="0">
                <a:solidFill>
                  <a:srgbClr val="07171E"/>
                </a:solidFill>
                <a:latin typeface="Calibri"/>
                <a:cs typeface="Calibri"/>
              </a:rPr>
              <a:t>u</a:t>
            </a:r>
            <a:r>
              <a:rPr sz="650" b="1" spc="10" dirty="0" smtClean="0">
                <a:solidFill>
                  <a:srgbClr val="07171E"/>
                </a:solidFill>
                <a:latin typeface="Calibri"/>
                <a:cs typeface="Calibri"/>
              </a:rPr>
              <a:t>nt</a:t>
            </a:r>
            <a:r>
              <a:rPr sz="650" b="1" spc="5" dirty="0" smtClean="0">
                <a:solidFill>
                  <a:srgbClr val="07171E"/>
                </a:solidFill>
                <a:latin typeface="Calibri"/>
                <a:cs typeface="Calibri"/>
              </a:rPr>
              <a:t>s</a:t>
            </a:r>
            <a:endParaRPr sz="650" dirty="0">
              <a:latin typeface="Calibri"/>
              <a:cs typeface="Calibri"/>
            </a:endParaRPr>
          </a:p>
        </p:txBody>
      </p:sp>
      <p:sp>
        <p:nvSpPr>
          <p:cNvPr id="167" name="object 170"/>
          <p:cNvSpPr txBox="1"/>
          <p:nvPr/>
        </p:nvSpPr>
        <p:spPr>
          <a:xfrm>
            <a:off x="6980046" y="2133425"/>
            <a:ext cx="831850" cy="171265"/>
          </a:xfrm>
          <a:prstGeom prst="rect">
            <a:avLst/>
          </a:prstGeom>
        </p:spPr>
        <p:txBody>
          <a:bodyPr vert="horz" wrap="square" lIns="0" tIns="0" rIns="0" bIns="0" rtlCol="0">
            <a:spAutoFit/>
          </a:bodyPr>
          <a:lstStyle/>
          <a:p>
            <a:pPr marL="363220" marR="5080" indent="-350520">
              <a:lnSpc>
                <a:spcPct val="105800"/>
              </a:lnSpc>
            </a:pPr>
            <a:r>
              <a:rPr sz="550" b="1" dirty="0">
                <a:solidFill>
                  <a:srgbClr val="07171E"/>
                </a:solidFill>
                <a:latin typeface="Calibri"/>
                <a:cs typeface="Calibri"/>
              </a:rPr>
              <a:t>W</a:t>
            </a:r>
            <a:r>
              <a:rPr sz="550" b="1" spc="-10" dirty="0">
                <a:solidFill>
                  <a:srgbClr val="07171E"/>
                </a:solidFill>
                <a:latin typeface="Calibri"/>
                <a:cs typeface="Calibri"/>
              </a:rPr>
              <a:t>o</a:t>
            </a:r>
            <a:r>
              <a:rPr sz="550" b="1" spc="-5" dirty="0">
                <a:solidFill>
                  <a:srgbClr val="07171E"/>
                </a:solidFill>
                <a:latin typeface="Calibri"/>
                <a:cs typeface="Calibri"/>
              </a:rPr>
              <a:t>r</a:t>
            </a:r>
            <a:r>
              <a:rPr sz="550" b="1" dirty="0">
                <a:solidFill>
                  <a:srgbClr val="07171E"/>
                </a:solidFill>
                <a:latin typeface="Calibri"/>
                <a:cs typeface="Calibri"/>
              </a:rPr>
              <a:t>k</a:t>
            </a:r>
            <a:r>
              <a:rPr sz="550" b="1" spc="5" dirty="0">
                <a:solidFill>
                  <a:srgbClr val="07171E"/>
                </a:solidFill>
                <a:latin typeface="Calibri"/>
                <a:cs typeface="Calibri"/>
              </a:rPr>
              <a:t>e</a:t>
            </a:r>
            <a:r>
              <a:rPr sz="550" b="1" spc="-5" dirty="0">
                <a:solidFill>
                  <a:srgbClr val="07171E"/>
                </a:solidFill>
                <a:latin typeface="Calibri"/>
                <a:cs typeface="Calibri"/>
              </a:rPr>
              <a:t>rs</a:t>
            </a:r>
            <a:r>
              <a:rPr sz="550" b="1" dirty="0">
                <a:solidFill>
                  <a:srgbClr val="07171E"/>
                </a:solidFill>
                <a:latin typeface="Calibri"/>
                <a:cs typeface="Calibri"/>
              </a:rPr>
              <a:t>:</a:t>
            </a:r>
            <a:r>
              <a:rPr sz="550" b="1" spc="60" dirty="0">
                <a:solidFill>
                  <a:srgbClr val="07171E"/>
                </a:solidFill>
                <a:latin typeface="Calibri"/>
                <a:cs typeface="Calibri"/>
              </a:rPr>
              <a:t> </a:t>
            </a:r>
            <a:r>
              <a:rPr sz="500" b="1" spc="15" dirty="0">
                <a:solidFill>
                  <a:srgbClr val="07171E"/>
                </a:solidFill>
                <a:latin typeface="Calibri"/>
                <a:cs typeface="Calibri"/>
              </a:rPr>
              <a:t>P</a:t>
            </a:r>
            <a:r>
              <a:rPr sz="500" b="1" spc="10" dirty="0">
                <a:solidFill>
                  <a:srgbClr val="07171E"/>
                </a:solidFill>
                <a:latin typeface="Calibri"/>
                <a:cs typeface="Calibri"/>
              </a:rPr>
              <a:t>ub</a:t>
            </a:r>
            <a:r>
              <a:rPr sz="500" b="1" spc="-5" dirty="0">
                <a:solidFill>
                  <a:srgbClr val="07171E"/>
                </a:solidFill>
                <a:latin typeface="Calibri"/>
                <a:cs typeface="Calibri"/>
              </a:rPr>
              <a:t>li</a:t>
            </a:r>
            <a:r>
              <a:rPr sz="500" b="1" spc="10" dirty="0">
                <a:solidFill>
                  <a:srgbClr val="07171E"/>
                </a:solidFill>
                <a:latin typeface="Calibri"/>
                <a:cs typeface="Calibri"/>
              </a:rPr>
              <a:t>c</a:t>
            </a:r>
            <a:r>
              <a:rPr sz="500" b="1" dirty="0">
                <a:solidFill>
                  <a:srgbClr val="07171E"/>
                </a:solidFill>
                <a:latin typeface="Calibri"/>
                <a:cs typeface="Calibri"/>
              </a:rPr>
              <a:t> </a:t>
            </a:r>
            <a:r>
              <a:rPr sz="500" b="1" spc="-5" dirty="0">
                <a:solidFill>
                  <a:srgbClr val="07171E"/>
                </a:solidFill>
                <a:latin typeface="Calibri"/>
                <a:cs typeface="Calibri"/>
              </a:rPr>
              <a:t>Si</a:t>
            </a:r>
            <a:r>
              <a:rPr sz="500" b="1" spc="10" dirty="0">
                <a:solidFill>
                  <a:srgbClr val="07171E"/>
                </a:solidFill>
                <a:latin typeface="Calibri"/>
                <a:cs typeface="Calibri"/>
              </a:rPr>
              <a:t>t</a:t>
            </a:r>
            <a:r>
              <a:rPr sz="500" b="1" spc="5" dirty="0">
                <a:solidFill>
                  <a:srgbClr val="07171E"/>
                </a:solidFill>
                <a:latin typeface="Calibri"/>
                <a:cs typeface="Calibri"/>
              </a:rPr>
              <a:t>e,</a:t>
            </a:r>
            <a:r>
              <a:rPr sz="500" b="1" spc="-10" dirty="0">
                <a:solidFill>
                  <a:srgbClr val="07171E"/>
                </a:solidFill>
                <a:latin typeface="Calibri"/>
                <a:cs typeface="Calibri"/>
              </a:rPr>
              <a:t> </a:t>
            </a:r>
            <a:r>
              <a:rPr sz="500" b="1" dirty="0">
                <a:solidFill>
                  <a:srgbClr val="07171E"/>
                </a:solidFill>
                <a:latin typeface="Calibri"/>
                <a:cs typeface="Calibri"/>
              </a:rPr>
              <a:t>L</a:t>
            </a:r>
            <a:r>
              <a:rPr sz="500" b="1" spc="5" dirty="0">
                <a:solidFill>
                  <a:srgbClr val="07171E"/>
                </a:solidFill>
                <a:latin typeface="Calibri"/>
                <a:cs typeface="Calibri"/>
              </a:rPr>
              <a:t>e</a:t>
            </a:r>
            <a:r>
              <a:rPr sz="500" b="1" dirty="0">
                <a:solidFill>
                  <a:srgbClr val="07171E"/>
                </a:solidFill>
                <a:latin typeface="Calibri"/>
                <a:cs typeface="Calibri"/>
              </a:rPr>
              <a:t>g</a:t>
            </a:r>
            <a:r>
              <a:rPr sz="500" b="1" spc="10" dirty="0">
                <a:solidFill>
                  <a:srgbClr val="07171E"/>
                </a:solidFill>
                <a:latin typeface="Calibri"/>
                <a:cs typeface="Calibri"/>
              </a:rPr>
              <a:t>a</a:t>
            </a:r>
            <a:r>
              <a:rPr sz="500" b="1" spc="5" dirty="0">
                <a:solidFill>
                  <a:srgbClr val="07171E"/>
                </a:solidFill>
                <a:latin typeface="Calibri"/>
                <a:cs typeface="Calibri"/>
              </a:rPr>
              <a:t>c</a:t>
            </a:r>
            <a:r>
              <a:rPr sz="500" b="1" dirty="0">
                <a:solidFill>
                  <a:srgbClr val="07171E"/>
                </a:solidFill>
                <a:latin typeface="Calibri"/>
                <a:cs typeface="Calibri"/>
              </a:rPr>
              <a:t>y</a:t>
            </a:r>
            <a:r>
              <a:rPr sz="500" b="1" spc="5" dirty="0">
                <a:solidFill>
                  <a:srgbClr val="07171E"/>
                </a:solidFill>
                <a:latin typeface="Calibri"/>
                <a:cs typeface="Calibri"/>
              </a:rPr>
              <a:t>, </a:t>
            </a:r>
            <a:r>
              <a:rPr sz="500" b="1" dirty="0">
                <a:solidFill>
                  <a:srgbClr val="07171E"/>
                </a:solidFill>
                <a:latin typeface="Calibri"/>
                <a:cs typeface="Calibri"/>
              </a:rPr>
              <a:t>RSC</a:t>
            </a:r>
            <a:endParaRPr sz="500" dirty="0">
              <a:latin typeface="Calibri"/>
              <a:cs typeface="Calibri"/>
            </a:endParaRPr>
          </a:p>
        </p:txBody>
      </p:sp>
      <p:sp>
        <p:nvSpPr>
          <p:cNvPr id="168" name="object 171"/>
          <p:cNvSpPr txBox="1"/>
          <p:nvPr/>
        </p:nvSpPr>
        <p:spPr>
          <a:xfrm>
            <a:off x="5890005" y="2357304"/>
            <a:ext cx="802640" cy="210058"/>
          </a:xfrm>
          <a:prstGeom prst="rect">
            <a:avLst/>
          </a:prstGeom>
        </p:spPr>
        <p:txBody>
          <a:bodyPr vert="horz" wrap="square" lIns="0" tIns="0" rIns="0" bIns="0" rtlCol="0">
            <a:spAutoFit/>
          </a:bodyPr>
          <a:lstStyle/>
          <a:p>
            <a:pPr marL="205104" marR="5080" indent="-192405">
              <a:lnSpc>
                <a:spcPct val="104600"/>
              </a:lnSpc>
            </a:pPr>
            <a:r>
              <a:rPr sz="650" b="1" spc="-5" dirty="0">
                <a:solidFill>
                  <a:srgbClr val="07171E"/>
                </a:solidFill>
                <a:latin typeface="Calibri"/>
                <a:cs typeface="Calibri"/>
              </a:rPr>
              <a:t>N</a:t>
            </a:r>
            <a:r>
              <a:rPr sz="650" b="1" spc="5" dirty="0">
                <a:solidFill>
                  <a:srgbClr val="07171E"/>
                </a:solidFill>
                <a:latin typeface="Calibri"/>
                <a:cs typeface="Calibri"/>
              </a:rPr>
              <a:t>PI </a:t>
            </a:r>
            <a:r>
              <a:rPr sz="650" b="1" spc="10" dirty="0">
                <a:solidFill>
                  <a:srgbClr val="07171E"/>
                </a:solidFill>
                <a:latin typeface="Calibri"/>
                <a:cs typeface="Calibri"/>
              </a:rPr>
              <a:t>C</a:t>
            </a:r>
            <a:r>
              <a:rPr sz="650" b="1" dirty="0">
                <a:solidFill>
                  <a:srgbClr val="07171E"/>
                </a:solidFill>
                <a:latin typeface="Calibri"/>
                <a:cs typeface="Calibri"/>
              </a:rPr>
              <a:t>ross</a:t>
            </a:r>
            <a:r>
              <a:rPr sz="650" b="1" spc="5" dirty="0">
                <a:solidFill>
                  <a:srgbClr val="07171E"/>
                </a:solidFill>
                <a:latin typeface="Calibri"/>
                <a:cs typeface="Calibri"/>
              </a:rPr>
              <a:t>walk</a:t>
            </a:r>
            <a:r>
              <a:rPr sz="650" b="1" spc="30" dirty="0">
                <a:solidFill>
                  <a:srgbClr val="07171E"/>
                </a:solidFill>
                <a:latin typeface="Calibri"/>
                <a:cs typeface="Calibri"/>
              </a:rPr>
              <a:t> </a:t>
            </a:r>
            <a:r>
              <a:rPr sz="650" b="1" spc="-5" dirty="0">
                <a:solidFill>
                  <a:srgbClr val="07171E"/>
                </a:solidFill>
                <a:latin typeface="Calibri"/>
                <a:cs typeface="Calibri"/>
              </a:rPr>
              <a:t>S</a:t>
            </a:r>
            <a:r>
              <a:rPr sz="650" b="1" dirty="0">
                <a:solidFill>
                  <a:srgbClr val="07171E"/>
                </a:solidFill>
                <a:latin typeface="Calibri"/>
                <a:cs typeface="Calibri"/>
              </a:rPr>
              <a:t>ervi</a:t>
            </a:r>
            <a:r>
              <a:rPr sz="650" b="1" spc="10" dirty="0">
                <a:solidFill>
                  <a:srgbClr val="07171E"/>
                </a:solidFill>
                <a:latin typeface="Calibri"/>
                <a:cs typeface="Calibri"/>
              </a:rPr>
              <a:t>c</a:t>
            </a:r>
            <a:r>
              <a:rPr sz="650" b="1" spc="5" dirty="0">
                <a:solidFill>
                  <a:srgbClr val="07171E"/>
                </a:solidFill>
                <a:latin typeface="Calibri"/>
                <a:cs typeface="Calibri"/>
              </a:rPr>
              <a:t>e Call</a:t>
            </a:r>
            <a:r>
              <a:rPr sz="650" b="1" spc="-5" dirty="0">
                <a:solidFill>
                  <a:srgbClr val="07171E"/>
                </a:solidFill>
                <a:latin typeface="Calibri"/>
                <a:cs typeface="Calibri"/>
              </a:rPr>
              <a:t> </a:t>
            </a:r>
            <a:r>
              <a:rPr sz="650" b="1" spc="10" dirty="0">
                <a:solidFill>
                  <a:srgbClr val="07171E"/>
                </a:solidFill>
                <a:latin typeface="Calibri"/>
                <a:cs typeface="Calibri"/>
              </a:rPr>
              <a:t>Co</a:t>
            </a:r>
            <a:r>
              <a:rPr sz="650" b="1" spc="5" dirty="0">
                <a:solidFill>
                  <a:srgbClr val="07171E"/>
                </a:solidFill>
                <a:latin typeface="Calibri"/>
                <a:cs typeface="Calibri"/>
              </a:rPr>
              <a:t>u</a:t>
            </a:r>
            <a:r>
              <a:rPr sz="650" b="1" spc="10" dirty="0">
                <a:solidFill>
                  <a:srgbClr val="07171E"/>
                </a:solidFill>
                <a:latin typeface="Calibri"/>
                <a:cs typeface="Calibri"/>
              </a:rPr>
              <a:t>nt</a:t>
            </a:r>
            <a:r>
              <a:rPr sz="650" b="1" spc="5" dirty="0">
                <a:solidFill>
                  <a:srgbClr val="07171E"/>
                </a:solidFill>
                <a:latin typeface="Calibri"/>
                <a:cs typeface="Calibri"/>
              </a:rPr>
              <a:t>s</a:t>
            </a:r>
            <a:endParaRPr sz="650" dirty="0">
              <a:latin typeface="Calibri"/>
              <a:cs typeface="Calibri"/>
            </a:endParaRPr>
          </a:p>
        </p:txBody>
      </p:sp>
      <p:sp>
        <p:nvSpPr>
          <p:cNvPr id="169" name="object 172"/>
          <p:cNvSpPr txBox="1"/>
          <p:nvPr/>
        </p:nvSpPr>
        <p:spPr>
          <a:xfrm>
            <a:off x="6636511" y="3799106"/>
            <a:ext cx="476884" cy="315086"/>
          </a:xfrm>
          <a:prstGeom prst="rect">
            <a:avLst/>
          </a:prstGeom>
        </p:spPr>
        <p:txBody>
          <a:bodyPr vert="horz" wrap="square" lIns="0" tIns="0" rIns="0" bIns="0" rtlCol="0">
            <a:spAutoFit/>
          </a:bodyPr>
          <a:lstStyle/>
          <a:p>
            <a:pPr marL="12700" marR="5080" indent="-3175" algn="ctr">
              <a:lnSpc>
                <a:spcPct val="104600"/>
              </a:lnSpc>
            </a:pPr>
            <a:r>
              <a:rPr sz="650" b="1" spc="10" dirty="0">
                <a:solidFill>
                  <a:srgbClr val="07171E"/>
                </a:solidFill>
                <a:latin typeface="Calibri"/>
                <a:cs typeface="Calibri"/>
              </a:rPr>
              <a:t>R</a:t>
            </a:r>
            <a:r>
              <a:rPr sz="650" b="1" dirty="0">
                <a:solidFill>
                  <a:srgbClr val="07171E"/>
                </a:solidFill>
                <a:latin typeface="Calibri"/>
                <a:cs typeface="Calibri"/>
              </a:rPr>
              <a:t>e</a:t>
            </a:r>
            <a:r>
              <a:rPr sz="650" b="1" spc="5" dirty="0">
                <a:solidFill>
                  <a:srgbClr val="07171E"/>
                </a:solidFill>
                <a:latin typeface="Calibri"/>
                <a:cs typeface="Calibri"/>
              </a:rPr>
              <a:t>al</a:t>
            </a:r>
            <a:r>
              <a:rPr sz="650" b="1" spc="-5" dirty="0">
                <a:solidFill>
                  <a:srgbClr val="07171E"/>
                </a:solidFill>
                <a:latin typeface="Calibri"/>
                <a:cs typeface="Calibri"/>
              </a:rPr>
              <a:t> </a:t>
            </a:r>
            <a:r>
              <a:rPr sz="650" b="1" spc="5" dirty="0">
                <a:solidFill>
                  <a:srgbClr val="07171E"/>
                </a:solidFill>
                <a:latin typeface="Calibri"/>
                <a:cs typeface="Calibri"/>
              </a:rPr>
              <a:t>Ti</a:t>
            </a:r>
            <a:r>
              <a:rPr sz="650" b="1" spc="20" dirty="0">
                <a:solidFill>
                  <a:srgbClr val="07171E"/>
                </a:solidFill>
                <a:latin typeface="Calibri"/>
                <a:cs typeface="Calibri"/>
              </a:rPr>
              <a:t>m</a:t>
            </a:r>
            <a:r>
              <a:rPr sz="650" b="1" spc="5" dirty="0">
                <a:solidFill>
                  <a:srgbClr val="07171E"/>
                </a:solidFill>
                <a:latin typeface="Calibri"/>
                <a:cs typeface="Calibri"/>
              </a:rPr>
              <a:t>e</a:t>
            </a:r>
            <a:r>
              <a:rPr sz="650" b="1" dirty="0">
                <a:solidFill>
                  <a:srgbClr val="07171E"/>
                </a:solidFill>
                <a:latin typeface="Calibri"/>
                <a:cs typeface="Calibri"/>
              </a:rPr>
              <a:t> </a:t>
            </a:r>
            <a:r>
              <a:rPr sz="650" b="1" spc="15" dirty="0">
                <a:solidFill>
                  <a:srgbClr val="07171E"/>
                </a:solidFill>
                <a:latin typeface="Calibri"/>
                <a:cs typeface="Calibri"/>
              </a:rPr>
              <a:t>B</a:t>
            </a:r>
            <a:r>
              <a:rPr sz="650" b="1" dirty="0">
                <a:solidFill>
                  <a:srgbClr val="07171E"/>
                </a:solidFill>
                <a:latin typeface="Calibri"/>
                <a:cs typeface="Calibri"/>
              </a:rPr>
              <a:t>e</a:t>
            </a:r>
            <a:r>
              <a:rPr sz="650" b="1" spc="10" dirty="0">
                <a:solidFill>
                  <a:srgbClr val="07171E"/>
                </a:solidFill>
                <a:latin typeface="Calibri"/>
                <a:cs typeface="Calibri"/>
              </a:rPr>
              <a:t>n</a:t>
            </a:r>
            <a:r>
              <a:rPr sz="650" b="1" dirty="0">
                <a:solidFill>
                  <a:srgbClr val="07171E"/>
                </a:solidFill>
                <a:latin typeface="Calibri"/>
                <a:cs typeface="Calibri"/>
              </a:rPr>
              <a:t>e</a:t>
            </a:r>
            <a:r>
              <a:rPr sz="650" b="1" spc="5" dirty="0">
                <a:solidFill>
                  <a:srgbClr val="07171E"/>
                </a:solidFill>
                <a:latin typeface="Calibri"/>
                <a:cs typeface="Calibri"/>
              </a:rPr>
              <a:t>fi</a:t>
            </a:r>
            <a:r>
              <a:rPr sz="650" b="1" spc="10" dirty="0">
                <a:solidFill>
                  <a:srgbClr val="07171E"/>
                </a:solidFill>
                <a:latin typeface="Calibri"/>
                <a:cs typeface="Calibri"/>
              </a:rPr>
              <a:t>t</a:t>
            </a:r>
            <a:r>
              <a:rPr sz="650" b="1" spc="5" dirty="0">
                <a:solidFill>
                  <a:srgbClr val="07171E"/>
                </a:solidFill>
                <a:latin typeface="Calibri"/>
                <a:cs typeface="Calibri"/>
              </a:rPr>
              <a:t>s T</a:t>
            </a:r>
            <a:r>
              <a:rPr sz="650" b="1" dirty="0">
                <a:solidFill>
                  <a:srgbClr val="07171E"/>
                </a:solidFill>
                <a:latin typeface="Calibri"/>
                <a:cs typeface="Calibri"/>
              </a:rPr>
              <a:t>r</a:t>
            </a:r>
            <a:r>
              <a:rPr sz="650" b="1" spc="10" dirty="0">
                <a:solidFill>
                  <a:srgbClr val="07171E"/>
                </a:solidFill>
                <a:latin typeface="Calibri"/>
                <a:cs typeface="Calibri"/>
              </a:rPr>
              <a:t>an</a:t>
            </a:r>
            <a:r>
              <a:rPr sz="650" b="1" dirty="0">
                <a:solidFill>
                  <a:srgbClr val="07171E"/>
                </a:solidFill>
                <a:latin typeface="Calibri"/>
                <a:cs typeface="Calibri"/>
              </a:rPr>
              <a:t>s</a:t>
            </a:r>
            <a:r>
              <a:rPr sz="650" b="1" spc="5" dirty="0">
                <a:solidFill>
                  <a:srgbClr val="07171E"/>
                </a:solidFill>
                <a:latin typeface="Calibri"/>
                <a:cs typeface="Calibri"/>
              </a:rPr>
              <a:t>a</a:t>
            </a:r>
            <a:r>
              <a:rPr sz="650" b="1" spc="10" dirty="0">
                <a:solidFill>
                  <a:srgbClr val="07171E"/>
                </a:solidFill>
                <a:latin typeface="Calibri"/>
                <a:cs typeface="Calibri"/>
              </a:rPr>
              <a:t>ct</a:t>
            </a:r>
            <a:r>
              <a:rPr sz="650" b="1" spc="5" dirty="0">
                <a:solidFill>
                  <a:srgbClr val="07171E"/>
                </a:solidFill>
                <a:latin typeface="Calibri"/>
                <a:cs typeface="Calibri"/>
              </a:rPr>
              <a:t>ions</a:t>
            </a:r>
            <a:endParaRPr sz="650" dirty="0">
              <a:latin typeface="Calibri"/>
              <a:cs typeface="Calibri"/>
            </a:endParaRPr>
          </a:p>
        </p:txBody>
      </p:sp>
      <p:sp>
        <p:nvSpPr>
          <p:cNvPr id="170" name="object 173"/>
          <p:cNvSpPr txBox="1"/>
          <p:nvPr/>
        </p:nvSpPr>
        <p:spPr>
          <a:xfrm>
            <a:off x="5917819" y="3467817"/>
            <a:ext cx="425450" cy="200055"/>
          </a:xfrm>
          <a:prstGeom prst="rect">
            <a:avLst/>
          </a:prstGeom>
        </p:spPr>
        <p:txBody>
          <a:bodyPr vert="horz" wrap="square" lIns="0" tIns="0" rIns="0" bIns="0" rtlCol="0">
            <a:spAutoFit/>
          </a:bodyPr>
          <a:lstStyle/>
          <a:p>
            <a:pPr marL="3175" algn="ctr">
              <a:lnSpc>
                <a:spcPct val="100000"/>
              </a:lnSpc>
            </a:pPr>
            <a:r>
              <a:rPr sz="650" b="1" spc="10" dirty="0">
                <a:solidFill>
                  <a:srgbClr val="07171E"/>
                </a:solidFill>
                <a:latin typeface="Calibri"/>
                <a:cs typeface="Calibri"/>
              </a:rPr>
              <a:t>Ac</a:t>
            </a:r>
            <a:r>
              <a:rPr sz="650" b="1" dirty="0">
                <a:solidFill>
                  <a:srgbClr val="07171E"/>
                </a:solidFill>
                <a:latin typeface="Calibri"/>
                <a:cs typeface="Calibri"/>
              </a:rPr>
              <a:t>e</a:t>
            </a:r>
            <a:r>
              <a:rPr sz="650" b="1" spc="-5" dirty="0">
                <a:solidFill>
                  <a:srgbClr val="07171E"/>
                </a:solidFill>
                <a:latin typeface="Calibri"/>
                <a:cs typeface="Calibri"/>
              </a:rPr>
              <a:t>y</a:t>
            </a:r>
            <a:r>
              <a:rPr sz="650" b="1" spc="5" dirty="0">
                <a:solidFill>
                  <a:srgbClr val="07171E"/>
                </a:solidFill>
                <a:latin typeface="Calibri"/>
                <a:cs typeface="Calibri"/>
              </a:rPr>
              <a:t>us</a:t>
            </a:r>
            <a:endParaRPr sz="650" dirty="0">
              <a:latin typeface="Calibri"/>
              <a:cs typeface="Calibri"/>
            </a:endParaRPr>
          </a:p>
          <a:p>
            <a:pPr algn="ctr">
              <a:lnSpc>
                <a:spcPct val="100000"/>
              </a:lnSpc>
              <a:spcBef>
                <a:spcPts val="35"/>
              </a:spcBef>
            </a:pPr>
            <a:r>
              <a:rPr sz="650" b="1" spc="10" dirty="0">
                <a:solidFill>
                  <a:srgbClr val="07171E"/>
                </a:solidFill>
                <a:latin typeface="Calibri"/>
                <a:cs typeface="Calibri"/>
              </a:rPr>
              <a:t>C</a:t>
            </a:r>
            <a:r>
              <a:rPr sz="650" b="1" spc="15" dirty="0">
                <a:solidFill>
                  <a:srgbClr val="07171E"/>
                </a:solidFill>
                <a:latin typeface="Calibri"/>
                <a:cs typeface="Calibri"/>
              </a:rPr>
              <a:t>V</a:t>
            </a:r>
            <a:r>
              <a:rPr sz="650" b="1" spc="10" dirty="0">
                <a:solidFill>
                  <a:srgbClr val="07171E"/>
                </a:solidFill>
                <a:latin typeface="Calibri"/>
                <a:cs typeface="Calibri"/>
              </a:rPr>
              <a:t>P</a:t>
            </a:r>
            <a:r>
              <a:rPr sz="650" b="1" spc="-5" dirty="0">
                <a:solidFill>
                  <a:srgbClr val="07171E"/>
                </a:solidFill>
                <a:latin typeface="Calibri"/>
                <a:cs typeface="Calibri"/>
              </a:rPr>
              <a:t> </a:t>
            </a:r>
            <a:r>
              <a:rPr sz="650" b="1" spc="10" dirty="0">
                <a:solidFill>
                  <a:srgbClr val="07171E"/>
                </a:solidFill>
                <a:latin typeface="Calibri"/>
                <a:cs typeface="Calibri"/>
              </a:rPr>
              <a:t>c</a:t>
            </a:r>
            <a:r>
              <a:rPr sz="650" b="1" spc="5" dirty="0">
                <a:solidFill>
                  <a:srgbClr val="07171E"/>
                </a:solidFill>
                <a:latin typeface="Calibri"/>
                <a:cs typeface="Calibri"/>
              </a:rPr>
              <a:t>oun</a:t>
            </a:r>
            <a:r>
              <a:rPr sz="650" b="1" spc="10" dirty="0">
                <a:solidFill>
                  <a:srgbClr val="07171E"/>
                </a:solidFill>
                <a:latin typeface="Calibri"/>
                <a:cs typeface="Calibri"/>
              </a:rPr>
              <a:t>t</a:t>
            </a:r>
            <a:r>
              <a:rPr sz="650" b="1" spc="5" dirty="0">
                <a:solidFill>
                  <a:srgbClr val="07171E"/>
                </a:solidFill>
                <a:latin typeface="Calibri"/>
                <a:cs typeface="Calibri"/>
              </a:rPr>
              <a:t>s</a:t>
            </a:r>
            <a:endParaRPr sz="650" dirty="0">
              <a:latin typeface="Calibri"/>
              <a:cs typeface="Calibri"/>
            </a:endParaRPr>
          </a:p>
        </p:txBody>
      </p:sp>
      <p:sp>
        <p:nvSpPr>
          <p:cNvPr id="171" name="object 174"/>
          <p:cNvSpPr txBox="1"/>
          <p:nvPr/>
        </p:nvSpPr>
        <p:spPr>
          <a:xfrm>
            <a:off x="6965444" y="2357304"/>
            <a:ext cx="859155" cy="210058"/>
          </a:xfrm>
          <a:prstGeom prst="rect">
            <a:avLst/>
          </a:prstGeom>
        </p:spPr>
        <p:txBody>
          <a:bodyPr vert="horz" wrap="square" lIns="0" tIns="0" rIns="0" bIns="0" rtlCol="0">
            <a:spAutoFit/>
          </a:bodyPr>
          <a:lstStyle/>
          <a:p>
            <a:pPr marL="247015" marR="5080" indent="-234950">
              <a:lnSpc>
                <a:spcPct val="104600"/>
              </a:lnSpc>
            </a:pPr>
            <a:r>
              <a:rPr sz="650" b="1" spc="-5" dirty="0">
                <a:solidFill>
                  <a:srgbClr val="07171E"/>
                </a:solidFill>
                <a:latin typeface="Calibri"/>
                <a:cs typeface="Calibri"/>
              </a:rPr>
              <a:t>N</a:t>
            </a:r>
            <a:r>
              <a:rPr sz="650" b="1" dirty="0">
                <a:solidFill>
                  <a:srgbClr val="07171E"/>
                </a:solidFill>
                <a:latin typeface="Calibri"/>
                <a:cs typeface="Calibri"/>
              </a:rPr>
              <a:t>e</a:t>
            </a:r>
            <a:r>
              <a:rPr sz="650" b="1" spc="10" dirty="0">
                <a:solidFill>
                  <a:srgbClr val="07171E"/>
                </a:solidFill>
                <a:latin typeface="Calibri"/>
                <a:cs typeface="Calibri"/>
              </a:rPr>
              <a:t>t</a:t>
            </a:r>
            <a:r>
              <a:rPr sz="650" b="1" spc="5" dirty="0">
                <a:solidFill>
                  <a:srgbClr val="07171E"/>
                </a:solidFill>
                <a:latin typeface="Calibri"/>
                <a:cs typeface="Calibri"/>
              </a:rPr>
              <a:t>QoS</a:t>
            </a:r>
            <a:r>
              <a:rPr sz="650" b="1" spc="35" dirty="0">
                <a:solidFill>
                  <a:srgbClr val="07171E"/>
                </a:solidFill>
                <a:latin typeface="Calibri"/>
                <a:cs typeface="Calibri"/>
              </a:rPr>
              <a:t> </a:t>
            </a:r>
            <a:r>
              <a:rPr sz="650" b="1" spc="-10" dirty="0">
                <a:solidFill>
                  <a:srgbClr val="07171E"/>
                </a:solidFill>
                <a:latin typeface="Calibri"/>
                <a:cs typeface="Calibri"/>
              </a:rPr>
              <a:t>I</a:t>
            </a:r>
            <a:r>
              <a:rPr sz="650" b="1" spc="10" dirty="0">
                <a:solidFill>
                  <a:srgbClr val="07171E"/>
                </a:solidFill>
                <a:latin typeface="Calibri"/>
                <a:cs typeface="Calibri"/>
              </a:rPr>
              <a:t>nt</a:t>
            </a:r>
            <a:r>
              <a:rPr sz="650" b="1" dirty="0">
                <a:solidFill>
                  <a:srgbClr val="07171E"/>
                </a:solidFill>
                <a:latin typeface="Calibri"/>
                <a:cs typeface="Calibri"/>
              </a:rPr>
              <a:t>erne</a:t>
            </a:r>
            <a:r>
              <a:rPr sz="650" b="1" spc="5" dirty="0">
                <a:solidFill>
                  <a:srgbClr val="07171E"/>
                </a:solidFill>
                <a:latin typeface="Calibri"/>
                <a:cs typeface="Calibri"/>
              </a:rPr>
              <a:t>t</a:t>
            </a:r>
            <a:r>
              <a:rPr sz="650" b="1" dirty="0">
                <a:solidFill>
                  <a:srgbClr val="07171E"/>
                </a:solidFill>
                <a:latin typeface="Calibri"/>
                <a:cs typeface="Calibri"/>
              </a:rPr>
              <a:t> </a:t>
            </a:r>
            <a:r>
              <a:rPr sz="650" b="1" spc="5" dirty="0">
                <a:solidFill>
                  <a:srgbClr val="07171E"/>
                </a:solidFill>
                <a:latin typeface="Calibri"/>
                <a:cs typeface="Calibri"/>
              </a:rPr>
              <a:t>Ci</a:t>
            </a:r>
            <a:r>
              <a:rPr sz="650" b="1" dirty="0">
                <a:solidFill>
                  <a:srgbClr val="07171E"/>
                </a:solidFill>
                <a:latin typeface="Calibri"/>
                <a:cs typeface="Calibri"/>
              </a:rPr>
              <a:t>r</a:t>
            </a:r>
            <a:r>
              <a:rPr sz="650" b="1" spc="10" dirty="0">
                <a:solidFill>
                  <a:srgbClr val="07171E"/>
                </a:solidFill>
                <a:latin typeface="Calibri"/>
                <a:cs typeface="Calibri"/>
              </a:rPr>
              <a:t>c</a:t>
            </a:r>
            <a:r>
              <a:rPr sz="650" b="1" spc="5" dirty="0">
                <a:solidFill>
                  <a:srgbClr val="07171E"/>
                </a:solidFill>
                <a:latin typeface="Calibri"/>
                <a:cs typeface="Calibri"/>
              </a:rPr>
              <a:t>uit</a:t>
            </a:r>
            <a:r>
              <a:rPr sz="650" b="1" dirty="0">
                <a:solidFill>
                  <a:srgbClr val="07171E"/>
                </a:solidFill>
                <a:latin typeface="Calibri"/>
                <a:cs typeface="Calibri"/>
              </a:rPr>
              <a:t> U</a:t>
            </a:r>
            <a:r>
              <a:rPr sz="650" b="1" spc="10" dirty="0">
                <a:solidFill>
                  <a:srgbClr val="07171E"/>
                </a:solidFill>
                <a:latin typeface="Calibri"/>
                <a:cs typeface="Calibri"/>
              </a:rPr>
              <a:t>t</a:t>
            </a:r>
            <a:r>
              <a:rPr sz="650" b="1" dirty="0">
                <a:solidFill>
                  <a:srgbClr val="07171E"/>
                </a:solidFill>
                <a:latin typeface="Calibri"/>
                <a:cs typeface="Calibri"/>
              </a:rPr>
              <a:t>iliz</a:t>
            </a:r>
            <a:r>
              <a:rPr sz="650" b="1" spc="5" dirty="0">
                <a:solidFill>
                  <a:srgbClr val="07171E"/>
                </a:solidFill>
                <a:latin typeface="Calibri"/>
                <a:cs typeface="Calibri"/>
              </a:rPr>
              <a:t>a</a:t>
            </a:r>
            <a:r>
              <a:rPr sz="650" b="1" spc="10" dirty="0">
                <a:solidFill>
                  <a:srgbClr val="07171E"/>
                </a:solidFill>
                <a:latin typeface="Calibri"/>
                <a:cs typeface="Calibri"/>
              </a:rPr>
              <a:t>t</a:t>
            </a:r>
            <a:r>
              <a:rPr sz="650" b="1" spc="5" dirty="0">
                <a:solidFill>
                  <a:srgbClr val="07171E"/>
                </a:solidFill>
                <a:latin typeface="Calibri"/>
                <a:cs typeface="Calibri"/>
              </a:rPr>
              <a:t>ion</a:t>
            </a:r>
            <a:endParaRPr sz="650" dirty="0">
              <a:latin typeface="Calibri"/>
              <a:cs typeface="Calibri"/>
            </a:endParaRPr>
          </a:p>
        </p:txBody>
      </p:sp>
      <p:sp>
        <p:nvSpPr>
          <p:cNvPr id="172" name="object 175"/>
          <p:cNvSpPr/>
          <p:nvPr/>
        </p:nvSpPr>
        <p:spPr>
          <a:xfrm>
            <a:off x="5743575" y="3789112"/>
            <a:ext cx="685800" cy="342477"/>
          </a:xfrm>
          <a:custGeom>
            <a:avLst/>
            <a:gdLst/>
            <a:ahLst/>
            <a:cxnLst/>
            <a:rect l="l" t="t" r="r" b="b"/>
            <a:pathLst>
              <a:path w="685800" h="342900">
                <a:moveTo>
                  <a:pt x="685800" y="0"/>
                </a:moveTo>
                <a:lnTo>
                  <a:pt x="171450" y="0"/>
                </a:lnTo>
                <a:lnTo>
                  <a:pt x="0" y="171399"/>
                </a:lnTo>
                <a:lnTo>
                  <a:pt x="171450" y="342849"/>
                </a:lnTo>
                <a:lnTo>
                  <a:pt x="685800" y="342849"/>
                </a:lnTo>
                <a:lnTo>
                  <a:pt x="685800" y="0"/>
                </a:lnTo>
                <a:close/>
              </a:path>
            </a:pathLst>
          </a:custGeom>
          <a:solidFill>
            <a:srgbClr val="FFFF00"/>
          </a:solidFill>
        </p:spPr>
        <p:txBody>
          <a:bodyPr wrap="square" lIns="0" tIns="0" rIns="0" bIns="0" rtlCol="0"/>
          <a:lstStyle/>
          <a:p>
            <a:endParaRPr dirty="0"/>
          </a:p>
        </p:txBody>
      </p:sp>
      <p:sp>
        <p:nvSpPr>
          <p:cNvPr id="173" name="object 176"/>
          <p:cNvSpPr/>
          <p:nvPr/>
        </p:nvSpPr>
        <p:spPr>
          <a:xfrm>
            <a:off x="5743575" y="3789112"/>
            <a:ext cx="685800" cy="342477"/>
          </a:xfrm>
          <a:custGeom>
            <a:avLst/>
            <a:gdLst/>
            <a:ahLst/>
            <a:cxnLst/>
            <a:rect l="l" t="t" r="r" b="b"/>
            <a:pathLst>
              <a:path w="685800" h="342900">
                <a:moveTo>
                  <a:pt x="685800" y="0"/>
                </a:moveTo>
                <a:lnTo>
                  <a:pt x="171450" y="0"/>
                </a:lnTo>
                <a:lnTo>
                  <a:pt x="0" y="171399"/>
                </a:lnTo>
                <a:lnTo>
                  <a:pt x="171450" y="342849"/>
                </a:lnTo>
                <a:lnTo>
                  <a:pt x="685800" y="342849"/>
                </a:lnTo>
                <a:lnTo>
                  <a:pt x="685800" y="0"/>
                </a:lnTo>
                <a:close/>
              </a:path>
            </a:pathLst>
          </a:custGeom>
          <a:ln w="3175">
            <a:solidFill>
              <a:srgbClr val="000000"/>
            </a:solidFill>
          </a:ln>
        </p:spPr>
        <p:txBody>
          <a:bodyPr wrap="square" lIns="0" tIns="0" rIns="0" bIns="0" rtlCol="0"/>
          <a:lstStyle/>
          <a:p>
            <a:endParaRPr dirty="0"/>
          </a:p>
        </p:txBody>
      </p:sp>
      <p:sp>
        <p:nvSpPr>
          <p:cNvPr id="174" name="object 177"/>
          <p:cNvSpPr/>
          <p:nvPr/>
        </p:nvSpPr>
        <p:spPr>
          <a:xfrm>
            <a:off x="1171130" y="4933573"/>
            <a:ext cx="1503426" cy="180752"/>
          </a:xfrm>
          <a:prstGeom prst="rect">
            <a:avLst/>
          </a:prstGeom>
          <a:blipFill>
            <a:blip r:embed="rId22" cstate="print"/>
            <a:stretch>
              <a:fillRect/>
            </a:stretch>
          </a:blipFill>
        </p:spPr>
        <p:txBody>
          <a:bodyPr wrap="square" lIns="0" tIns="0" rIns="0" bIns="0" rtlCol="0"/>
          <a:lstStyle/>
          <a:p>
            <a:endParaRPr dirty="0"/>
          </a:p>
        </p:txBody>
      </p:sp>
      <p:sp>
        <p:nvSpPr>
          <p:cNvPr id="175" name="object 178"/>
          <p:cNvSpPr/>
          <p:nvPr/>
        </p:nvSpPr>
        <p:spPr>
          <a:xfrm>
            <a:off x="5729351" y="4589735"/>
            <a:ext cx="685800" cy="342477"/>
          </a:xfrm>
          <a:custGeom>
            <a:avLst/>
            <a:gdLst/>
            <a:ahLst/>
            <a:cxnLst/>
            <a:rect l="l" t="t" r="r" b="b"/>
            <a:pathLst>
              <a:path w="685800" h="342900">
                <a:moveTo>
                  <a:pt x="685800" y="0"/>
                </a:moveTo>
                <a:lnTo>
                  <a:pt x="171450" y="0"/>
                </a:lnTo>
                <a:lnTo>
                  <a:pt x="0" y="171450"/>
                </a:lnTo>
                <a:lnTo>
                  <a:pt x="171450" y="342900"/>
                </a:lnTo>
                <a:lnTo>
                  <a:pt x="685800" y="342900"/>
                </a:lnTo>
                <a:lnTo>
                  <a:pt x="685800" y="0"/>
                </a:lnTo>
                <a:close/>
              </a:path>
            </a:pathLst>
          </a:custGeom>
          <a:solidFill>
            <a:srgbClr val="006FC0"/>
          </a:solidFill>
        </p:spPr>
        <p:txBody>
          <a:bodyPr wrap="square" lIns="0" tIns="0" rIns="0" bIns="0" rtlCol="0"/>
          <a:lstStyle/>
          <a:p>
            <a:endParaRPr dirty="0"/>
          </a:p>
        </p:txBody>
      </p:sp>
      <p:sp>
        <p:nvSpPr>
          <p:cNvPr id="176" name="object 179"/>
          <p:cNvSpPr/>
          <p:nvPr/>
        </p:nvSpPr>
        <p:spPr>
          <a:xfrm>
            <a:off x="5729351" y="4589735"/>
            <a:ext cx="685800" cy="342477"/>
          </a:xfrm>
          <a:custGeom>
            <a:avLst/>
            <a:gdLst/>
            <a:ahLst/>
            <a:cxnLst/>
            <a:rect l="l" t="t" r="r" b="b"/>
            <a:pathLst>
              <a:path w="685800" h="342900">
                <a:moveTo>
                  <a:pt x="685800" y="0"/>
                </a:moveTo>
                <a:lnTo>
                  <a:pt x="171450" y="0"/>
                </a:lnTo>
                <a:lnTo>
                  <a:pt x="0" y="171450"/>
                </a:lnTo>
                <a:lnTo>
                  <a:pt x="171450" y="342900"/>
                </a:lnTo>
                <a:lnTo>
                  <a:pt x="685800" y="342900"/>
                </a:lnTo>
                <a:lnTo>
                  <a:pt x="685800" y="0"/>
                </a:lnTo>
                <a:close/>
              </a:path>
            </a:pathLst>
          </a:custGeom>
          <a:ln w="3175">
            <a:solidFill>
              <a:srgbClr val="000000"/>
            </a:solidFill>
          </a:ln>
        </p:spPr>
        <p:txBody>
          <a:bodyPr wrap="square" lIns="0" tIns="0" rIns="0" bIns="0" rtlCol="0"/>
          <a:lstStyle/>
          <a:p>
            <a:endParaRPr dirty="0"/>
          </a:p>
        </p:txBody>
      </p:sp>
      <p:sp>
        <p:nvSpPr>
          <p:cNvPr id="177" name="object 180"/>
          <p:cNvSpPr txBox="1"/>
          <p:nvPr/>
        </p:nvSpPr>
        <p:spPr>
          <a:xfrm>
            <a:off x="6028692" y="4715044"/>
            <a:ext cx="178435" cy="100027"/>
          </a:xfrm>
          <a:prstGeom prst="rect">
            <a:avLst/>
          </a:prstGeom>
        </p:spPr>
        <p:txBody>
          <a:bodyPr vert="horz" wrap="square" lIns="0" tIns="0" rIns="0" bIns="0" rtlCol="0">
            <a:spAutoFit/>
          </a:bodyPr>
          <a:lstStyle/>
          <a:p>
            <a:pPr marL="12700">
              <a:lnSpc>
                <a:spcPct val="100000"/>
              </a:lnSpc>
            </a:pPr>
            <a:r>
              <a:rPr sz="650" b="1" spc="5" dirty="0">
                <a:solidFill>
                  <a:srgbClr val="FFFFFF"/>
                </a:solidFill>
                <a:latin typeface="Calibri"/>
                <a:cs typeface="Calibri"/>
              </a:rPr>
              <a:t>O</a:t>
            </a:r>
            <a:r>
              <a:rPr sz="650" b="1" spc="15" dirty="0">
                <a:solidFill>
                  <a:srgbClr val="FFFFFF"/>
                </a:solidFill>
                <a:latin typeface="Calibri"/>
                <a:cs typeface="Calibri"/>
              </a:rPr>
              <a:t>D</a:t>
            </a:r>
            <a:r>
              <a:rPr sz="650" b="1" spc="5" dirty="0">
                <a:solidFill>
                  <a:srgbClr val="FFFFFF"/>
                </a:solidFill>
                <a:latin typeface="Calibri"/>
                <a:cs typeface="Calibri"/>
              </a:rPr>
              <a:t>S</a:t>
            </a:r>
            <a:endParaRPr sz="650" dirty="0">
              <a:latin typeface="Calibri"/>
              <a:cs typeface="Calibri"/>
            </a:endParaRPr>
          </a:p>
        </p:txBody>
      </p:sp>
      <p:sp>
        <p:nvSpPr>
          <p:cNvPr id="178" name="object 181"/>
          <p:cNvSpPr/>
          <p:nvPr/>
        </p:nvSpPr>
        <p:spPr>
          <a:xfrm>
            <a:off x="6486525" y="4576808"/>
            <a:ext cx="685800" cy="342477"/>
          </a:xfrm>
          <a:custGeom>
            <a:avLst/>
            <a:gdLst/>
            <a:ahLst/>
            <a:cxnLst/>
            <a:rect l="l" t="t" r="r" b="b"/>
            <a:pathLst>
              <a:path w="685800" h="342900">
                <a:moveTo>
                  <a:pt x="685800" y="0"/>
                </a:moveTo>
                <a:lnTo>
                  <a:pt x="171450" y="0"/>
                </a:lnTo>
                <a:lnTo>
                  <a:pt x="0" y="171450"/>
                </a:lnTo>
                <a:lnTo>
                  <a:pt x="171450" y="342900"/>
                </a:lnTo>
                <a:lnTo>
                  <a:pt x="685800" y="342900"/>
                </a:lnTo>
                <a:lnTo>
                  <a:pt x="685800" y="0"/>
                </a:lnTo>
                <a:close/>
              </a:path>
            </a:pathLst>
          </a:custGeom>
          <a:solidFill>
            <a:srgbClr val="006FC0"/>
          </a:solidFill>
        </p:spPr>
        <p:txBody>
          <a:bodyPr wrap="square" lIns="0" tIns="0" rIns="0" bIns="0" rtlCol="0"/>
          <a:lstStyle/>
          <a:p>
            <a:endParaRPr dirty="0"/>
          </a:p>
        </p:txBody>
      </p:sp>
      <p:sp>
        <p:nvSpPr>
          <p:cNvPr id="179" name="object 182"/>
          <p:cNvSpPr/>
          <p:nvPr/>
        </p:nvSpPr>
        <p:spPr>
          <a:xfrm>
            <a:off x="6486525" y="4576808"/>
            <a:ext cx="685800" cy="342477"/>
          </a:xfrm>
          <a:custGeom>
            <a:avLst/>
            <a:gdLst/>
            <a:ahLst/>
            <a:cxnLst/>
            <a:rect l="l" t="t" r="r" b="b"/>
            <a:pathLst>
              <a:path w="685800" h="342900">
                <a:moveTo>
                  <a:pt x="685800" y="0"/>
                </a:moveTo>
                <a:lnTo>
                  <a:pt x="171450" y="0"/>
                </a:lnTo>
                <a:lnTo>
                  <a:pt x="0" y="171450"/>
                </a:lnTo>
                <a:lnTo>
                  <a:pt x="171450" y="342900"/>
                </a:lnTo>
                <a:lnTo>
                  <a:pt x="685800" y="342900"/>
                </a:lnTo>
                <a:lnTo>
                  <a:pt x="685800" y="0"/>
                </a:lnTo>
                <a:close/>
              </a:path>
            </a:pathLst>
          </a:custGeom>
          <a:ln w="3175">
            <a:solidFill>
              <a:srgbClr val="000000"/>
            </a:solidFill>
          </a:ln>
        </p:spPr>
        <p:txBody>
          <a:bodyPr wrap="square" lIns="0" tIns="0" rIns="0" bIns="0" rtlCol="0"/>
          <a:lstStyle/>
          <a:p>
            <a:endParaRPr dirty="0"/>
          </a:p>
        </p:txBody>
      </p:sp>
      <p:sp>
        <p:nvSpPr>
          <p:cNvPr id="180" name="object 183"/>
          <p:cNvSpPr txBox="1"/>
          <p:nvPr/>
        </p:nvSpPr>
        <p:spPr>
          <a:xfrm>
            <a:off x="6758685" y="4701954"/>
            <a:ext cx="228600" cy="100027"/>
          </a:xfrm>
          <a:prstGeom prst="rect">
            <a:avLst/>
          </a:prstGeom>
        </p:spPr>
        <p:txBody>
          <a:bodyPr vert="horz" wrap="square" lIns="0" tIns="0" rIns="0" bIns="0" rtlCol="0">
            <a:spAutoFit/>
          </a:bodyPr>
          <a:lstStyle/>
          <a:p>
            <a:pPr marL="12700">
              <a:lnSpc>
                <a:spcPct val="100000"/>
              </a:lnSpc>
            </a:pPr>
            <a:r>
              <a:rPr sz="650" b="1" spc="15" dirty="0">
                <a:solidFill>
                  <a:srgbClr val="FFFFFF"/>
                </a:solidFill>
                <a:latin typeface="Calibri"/>
                <a:cs typeface="Calibri"/>
              </a:rPr>
              <a:t>D</a:t>
            </a:r>
            <a:r>
              <a:rPr sz="650" b="1" spc="-5" dirty="0">
                <a:solidFill>
                  <a:srgbClr val="FFFFFF"/>
                </a:solidFill>
                <a:latin typeface="Calibri"/>
                <a:cs typeface="Calibri"/>
              </a:rPr>
              <a:t>MI</a:t>
            </a:r>
            <a:r>
              <a:rPr sz="650" b="1" spc="10" dirty="0">
                <a:solidFill>
                  <a:srgbClr val="FFFFFF"/>
                </a:solidFill>
                <a:latin typeface="Calibri"/>
                <a:cs typeface="Calibri"/>
              </a:rPr>
              <a:t>H</a:t>
            </a:r>
            <a:endParaRPr sz="650" dirty="0">
              <a:latin typeface="Calibri"/>
              <a:cs typeface="Calibri"/>
            </a:endParaRPr>
          </a:p>
        </p:txBody>
      </p:sp>
      <p:sp>
        <p:nvSpPr>
          <p:cNvPr id="181" name="object 184"/>
          <p:cNvSpPr/>
          <p:nvPr/>
        </p:nvSpPr>
        <p:spPr>
          <a:xfrm>
            <a:off x="7200900" y="4564696"/>
            <a:ext cx="685800" cy="342477"/>
          </a:xfrm>
          <a:custGeom>
            <a:avLst/>
            <a:gdLst/>
            <a:ahLst/>
            <a:cxnLst/>
            <a:rect l="l" t="t" r="r" b="b"/>
            <a:pathLst>
              <a:path w="685800" h="342900">
                <a:moveTo>
                  <a:pt x="685800" y="0"/>
                </a:moveTo>
                <a:lnTo>
                  <a:pt x="171450" y="0"/>
                </a:lnTo>
                <a:lnTo>
                  <a:pt x="0" y="171450"/>
                </a:lnTo>
                <a:lnTo>
                  <a:pt x="171450" y="342900"/>
                </a:lnTo>
                <a:lnTo>
                  <a:pt x="685800" y="342900"/>
                </a:lnTo>
                <a:lnTo>
                  <a:pt x="685800" y="0"/>
                </a:lnTo>
                <a:close/>
              </a:path>
            </a:pathLst>
          </a:custGeom>
          <a:solidFill>
            <a:srgbClr val="006FC0"/>
          </a:solidFill>
        </p:spPr>
        <p:txBody>
          <a:bodyPr wrap="square" lIns="0" tIns="0" rIns="0" bIns="0" rtlCol="0"/>
          <a:lstStyle/>
          <a:p>
            <a:endParaRPr dirty="0"/>
          </a:p>
        </p:txBody>
      </p:sp>
      <p:sp>
        <p:nvSpPr>
          <p:cNvPr id="182" name="object 185"/>
          <p:cNvSpPr/>
          <p:nvPr/>
        </p:nvSpPr>
        <p:spPr>
          <a:xfrm>
            <a:off x="7200900" y="4564696"/>
            <a:ext cx="685800" cy="342477"/>
          </a:xfrm>
          <a:custGeom>
            <a:avLst/>
            <a:gdLst/>
            <a:ahLst/>
            <a:cxnLst/>
            <a:rect l="l" t="t" r="r" b="b"/>
            <a:pathLst>
              <a:path w="685800" h="342900">
                <a:moveTo>
                  <a:pt x="685800" y="0"/>
                </a:moveTo>
                <a:lnTo>
                  <a:pt x="171450" y="0"/>
                </a:lnTo>
                <a:lnTo>
                  <a:pt x="0" y="171450"/>
                </a:lnTo>
                <a:lnTo>
                  <a:pt x="171450" y="342900"/>
                </a:lnTo>
                <a:lnTo>
                  <a:pt x="685800" y="342900"/>
                </a:lnTo>
                <a:lnTo>
                  <a:pt x="685800" y="0"/>
                </a:lnTo>
                <a:close/>
              </a:path>
            </a:pathLst>
          </a:custGeom>
          <a:ln w="3175">
            <a:solidFill>
              <a:srgbClr val="000000"/>
            </a:solidFill>
          </a:ln>
        </p:spPr>
        <p:txBody>
          <a:bodyPr wrap="square" lIns="0" tIns="0" rIns="0" bIns="0" rtlCol="0"/>
          <a:lstStyle/>
          <a:p>
            <a:endParaRPr dirty="0"/>
          </a:p>
        </p:txBody>
      </p:sp>
      <p:sp>
        <p:nvSpPr>
          <p:cNvPr id="183" name="object 186"/>
          <p:cNvSpPr txBox="1"/>
          <p:nvPr/>
        </p:nvSpPr>
        <p:spPr>
          <a:xfrm>
            <a:off x="7360411" y="4638633"/>
            <a:ext cx="458470" cy="210058"/>
          </a:xfrm>
          <a:prstGeom prst="rect">
            <a:avLst/>
          </a:prstGeom>
        </p:spPr>
        <p:txBody>
          <a:bodyPr vert="horz" wrap="square" lIns="0" tIns="0" rIns="0" bIns="0" rtlCol="0">
            <a:spAutoFit/>
          </a:bodyPr>
          <a:lstStyle/>
          <a:p>
            <a:pPr marL="82550" marR="5080" indent="-70485">
              <a:lnSpc>
                <a:spcPct val="104600"/>
              </a:lnSpc>
            </a:pPr>
            <a:r>
              <a:rPr sz="650" b="1" spc="5" dirty="0">
                <a:solidFill>
                  <a:srgbClr val="FFFFFF"/>
                </a:solidFill>
                <a:latin typeface="Calibri"/>
                <a:cs typeface="Calibri"/>
              </a:rPr>
              <a:t>Online</a:t>
            </a:r>
            <a:r>
              <a:rPr sz="650" b="1" spc="-10" dirty="0">
                <a:solidFill>
                  <a:srgbClr val="FFFFFF"/>
                </a:solidFill>
                <a:latin typeface="Calibri"/>
                <a:cs typeface="Calibri"/>
              </a:rPr>
              <a:t> </a:t>
            </a:r>
            <a:r>
              <a:rPr sz="650" b="1" spc="-5" dirty="0">
                <a:solidFill>
                  <a:srgbClr val="FFFFFF"/>
                </a:solidFill>
                <a:latin typeface="Calibri"/>
                <a:cs typeface="Calibri"/>
              </a:rPr>
              <a:t>S</a:t>
            </a:r>
            <a:r>
              <a:rPr sz="650" b="1" spc="5" dirty="0">
                <a:solidFill>
                  <a:srgbClr val="FFFFFF"/>
                </a:solidFill>
                <a:latin typeface="Calibri"/>
                <a:cs typeface="Calibri"/>
              </a:rPr>
              <a:t>al</a:t>
            </a:r>
            <a:r>
              <a:rPr sz="650" b="1" dirty="0">
                <a:solidFill>
                  <a:srgbClr val="FFFFFF"/>
                </a:solidFill>
                <a:latin typeface="Calibri"/>
                <a:cs typeface="Calibri"/>
              </a:rPr>
              <a:t>e</a:t>
            </a:r>
            <a:r>
              <a:rPr sz="650" b="1" spc="5" dirty="0">
                <a:solidFill>
                  <a:srgbClr val="FFFFFF"/>
                </a:solidFill>
                <a:latin typeface="Calibri"/>
                <a:cs typeface="Calibri"/>
              </a:rPr>
              <a:t>s Chann</a:t>
            </a:r>
            <a:r>
              <a:rPr sz="650" b="1" dirty="0">
                <a:solidFill>
                  <a:srgbClr val="FFFFFF"/>
                </a:solidFill>
                <a:latin typeface="Calibri"/>
                <a:cs typeface="Calibri"/>
              </a:rPr>
              <a:t>el</a:t>
            </a:r>
            <a:endParaRPr sz="650" dirty="0">
              <a:latin typeface="Calibri"/>
              <a:cs typeface="Calibri"/>
            </a:endParaRPr>
          </a:p>
        </p:txBody>
      </p:sp>
      <p:sp>
        <p:nvSpPr>
          <p:cNvPr id="184" name="object 187"/>
          <p:cNvSpPr/>
          <p:nvPr/>
        </p:nvSpPr>
        <p:spPr>
          <a:xfrm>
            <a:off x="3852673" y="2156256"/>
            <a:ext cx="207263" cy="213097"/>
          </a:xfrm>
          <a:prstGeom prst="rect">
            <a:avLst/>
          </a:prstGeom>
          <a:blipFill>
            <a:blip r:embed="rId23" cstate="print"/>
            <a:stretch>
              <a:fillRect/>
            </a:stretch>
          </a:blipFill>
        </p:spPr>
        <p:txBody>
          <a:bodyPr wrap="square" lIns="0" tIns="0" rIns="0" bIns="0" rtlCol="0"/>
          <a:lstStyle/>
          <a:p>
            <a:endParaRPr dirty="0"/>
          </a:p>
        </p:txBody>
      </p:sp>
      <p:sp>
        <p:nvSpPr>
          <p:cNvPr id="185" name="object 188"/>
          <p:cNvSpPr/>
          <p:nvPr/>
        </p:nvSpPr>
        <p:spPr>
          <a:xfrm>
            <a:off x="3968498" y="2101459"/>
            <a:ext cx="188975" cy="222230"/>
          </a:xfrm>
          <a:prstGeom prst="rect">
            <a:avLst/>
          </a:prstGeom>
          <a:blipFill>
            <a:blip r:embed="rId24" cstate="print"/>
            <a:stretch>
              <a:fillRect/>
            </a:stretch>
          </a:blipFill>
        </p:spPr>
        <p:txBody>
          <a:bodyPr wrap="square" lIns="0" tIns="0" rIns="0" bIns="0" rtlCol="0"/>
          <a:lstStyle/>
          <a:p>
            <a:endParaRPr dirty="0"/>
          </a:p>
        </p:txBody>
      </p:sp>
      <p:sp>
        <p:nvSpPr>
          <p:cNvPr id="186" name="object 189"/>
          <p:cNvSpPr/>
          <p:nvPr/>
        </p:nvSpPr>
        <p:spPr>
          <a:xfrm>
            <a:off x="4081273" y="2067974"/>
            <a:ext cx="182879" cy="216140"/>
          </a:xfrm>
          <a:prstGeom prst="rect">
            <a:avLst/>
          </a:prstGeom>
          <a:blipFill>
            <a:blip r:embed="rId25" cstate="print"/>
            <a:stretch>
              <a:fillRect/>
            </a:stretch>
          </a:blipFill>
        </p:spPr>
        <p:txBody>
          <a:bodyPr wrap="square" lIns="0" tIns="0" rIns="0" bIns="0" rtlCol="0"/>
          <a:lstStyle/>
          <a:p>
            <a:endParaRPr dirty="0"/>
          </a:p>
        </p:txBody>
      </p:sp>
      <p:sp>
        <p:nvSpPr>
          <p:cNvPr id="187" name="object 190"/>
          <p:cNvSpPr/>
          <p:nvPr/>
        </p:nvSpPr>
        <p:spPr>
          <a:xfrm>
            <a:off x="4200144" y="2061884"/>
            <a:ext cx="121920" cy="210053"/>
          </a:xfrm>
          <a:prstGeom prst="rect">
            <a:avLst/>
          </a:prstGeom>
          <a:blipFill>
            <a:blip r:embed="rId26" cstate="print"/>
            <a:stretch>
              <a:fillRect/>
            </a:stretch>
          </a:blipFill>
        </p:spPr>
        <p:txBody>
          <a:bodyPr wrap="square" lIns="0" tIns="0" rIns="0" bIns="0" rtlCol="0"/>
          <a:lstStyle/>
          <a:p>
            <a:endParaRPr dirty="0"/>
          </a:p>
        </p:txBody>
      </p:sp>
      <p:sp>
        <p:nvSpPr>
          <p:cNvPr id="188" name="object 191"/>
          <p:cNvSpPr/>
          <p:nvPr/>
        </p:nvSpPr>
        <p:spPr>
          <a:xfrm>
            <a:off x="4258057" y="2058841"/>
            <a:ext cx="204215" cy="207008"/>
          </a:xfrm>
          <a:prstGeom prst="rect">
            <a:avLst/>
          </a:prstGeom>
          <a:blipFill>
            <a:blip r:embed="rId27" cstate="print"/>
            <a:stretch>
              <a:fillRect/>
            </a:stretch>
          </a:blipFill>
        </p:spPr>
        <p:txBody>
          <a:bodyPr wrap="square" lIns="0" tIns="0" rIns="0" bIns="0" rtlCol="0"/>
          <a:lstStyle/>
          <a:p>
            <a:endParaRPr dirty="0"/>
          </a:p>
        </p:txBody>
      </p:sp>
      <p:sp>
        <p:nvSpPr>
          <p:cNvPr id="189" name="object 192"/>
          <p:cNvSpPr/>
          <p:nvPr/>
        </p:nvSpPr>
        <p:spPr>
          <a:xfrm>
            <a:off x="4398266" y="2064928"/>
            <a:ext cx="124967" cy="210053"/>
          </a:xfrm>
          <a:prstGeom prst="rect">
            <a:avLst/>
          </a:prstGeom>
          <a:blipFill>
            <a:blip r:embed="rId28" cstate="print"/>
            <a:stretch>
              <a:fillRect/>
            </a:stretch>
          </a:blipFill>
        </p:spPr>
        <p:txBody>
          <a:bodyPr wrap="square" lIns="0" tIns="0" rIns="0" bIns="0" rtlCol="0"/>
          <a:lstStyle/>
          <a:p>
            <a:endParaRPr dirty="0"/>
          </a:p>
        </p:txBody>
      </p:sp>
      <p:sp>
        <p:nvSpPr>
          <p:cNvPr id="190" name="object 193"/>
          <p:cNvSpPr/>
          <p:nvPr/>
        </p:nvSpPr>
        <p:spPr>
          <a:xfrm>
            <a:off x="4434842" y="2071018"/>
            <a:ext cx="204215" cy="225273"/>
          </a:xfrm>
          <a:prstGeom prst="rect">
            <a:avLst/>
          </a:prstGeom>
          <a:blipFill>
            <a:blip r:embed="rId29" cstate="print"/>
            <a:stretch>
              <a:fillRect/>
            </a:stretch>
          </a:blipFill>
        </p:spPr>
        <p:txBody>
          <a:bodyPr wrap="square" lIns="0" tIns="0" rIns="0" bIns="0" rtlCol="0"/>
          <a:lstStyle/>
          <a:p>
            <a:endParaRPr dirty="0"/>
          </a:p>
        </p:txBody>
      </p:sp>
      <p:sp>
        <p:nvSpPr>
          <p:cNvPr id="191" name="object 194"/>
          <p:cNvSpPr/>
          <p:nvPr/>
        </p:nvSpPr>
        <p:spPr>
          <a:xfrm>
            <a:off x="4541520" y="2098416"/>
            <a:ext cx="210312" cy="231362"/>
          </a:xfrm>
          <a:prstGeom prst="rect">
            <a:avLst/>
          </a:prstGeom>
          <a:blipFill>
            <a:blip r:embed="rId30" cstate="print"/>
            <a:stretch>
              <a:fillRect/>
            </a:stretch>
          </a:blipFill>
        </p:spPr>
        <p:txBody>
          <a:bodyPr wrap="square" lIns="0" tIns="0" rIns="0" bIns="0" rtlCol="0"/>
          <a:lstStyle/>
          <a:p>
            <a:endParaRPr dirty="0"/>
          </a:p>
        </p:txBody>
      </p:sp>
      <p:sp>
        <p:nvSpPr>
          <p:cNvPr id="192" name="object 195"/>
          <p:cNvSpPr/>
          <p:nvPr/>
        </p:nvSpPr>
        <p:spPr>
          <a:xfrm>
            <a:off x="4642103" y="2144079"/>
            <a:ext cx="213360" cy="225273"/>
          </a:xfrm>
          <a:prstGeom prst="rect">
            <a:avLst/>
          </a:prstGeom>
          <a:blipFill>
            <a:blip r:embed="rId31" cstate="print"/>
            <a:stretch>
              <a:fillRect/>
            </a:stretch>
          </a:blipFill>
        </p:spPr>
        <p:txBody>
          <a:bodyPr wrap="square" lIns="0" tIns="0" rIns="0" bIns="0" rtlCol="0"/>
          <a:lstStyle/>
          <a:p>
            <a:endParaRPr dirty="0"/>
          </a:p>
        </p:txBody>
      </p:sp>
      <p:sp>
        <p:nvSpPr>
          <p:cNvPr id="193" name="object 196"/>
          <p:cNvSpPr/>
          <p:nvPr/>
        </p:nvSpPr>
        <p:spPr>
          <a:xfrm>
            <a:off x="3867150" y="2171437"/>
            <a:ext cx="124460" cy="127478"/>
          </a:xfrm>
          <a:custGeom>
            <a:avLst/>
            <a:gdLst/>
            <a:ahLst/>
            <a:cxnLst/>
            <a:rect l="l" t="t" r="r" b="b"/>
            <a:pathLst>
              <a:path w="124460" h="127635">
                <a:moveTo>
                  <a:pt x="67556" y="0"/>
                </a:moveTo>
                <a:lnTo>
                  <a:pt x="29919" y="9195"/>
                </a:lnTo>
                <a:lnTo>
                  <a:pt x="2286" y="42840"/>
                </a:lnTo>
                <a:lnTo>
                  <a:pt x="0" y="56302"/>
                </a:lnTo>
                <a:lnTo>
                  <a:pt x="651" y="63206"/>
                </a:lnTo>
                <a:lnTo>
                  <a:pt x="14494" y="98779"/>
                </a:lnTo>
                <a:lnTo>
                  <a:pt x="57421" y="127102"/>
                </a:lnTo>
                <a:lnTo>
                  <a:pt x="69251" y="126865"/>
                </a:lnTo>
                <a:lnTo>
                  <a:pt x="81388" y="123896"/>
                </a:lnTo>
                <a:lnTo>
                  <a:pt x="93859" y="118186"/>
                </a:lnTo>
                <a:lnTo>
                  <a:pt x="104347" y="110972"/>
                </a:lnTo>
                <a:lnTo>
                  <a:pt x="110738" y="104243"/>
                </a:lnTo>
                <a:lnTo>
                  <a:pt x="66730" y="104243"/>
                </a:lnTo>
                <a:lnTo>
                  <a:pt x="53289" y="101335"/>
                </a:lnTo>
                <a:lnTo>
                  <a:pt x="45563" y="95828"/>
                </a:lnTo>
                <a:lnTo>
                  <a:pt x="37393" y="85872"/>
                </a:lnTo>
                <a:lnTo>
                  <a:pt x="28047" y="69985"/>
                </a:lnTo>
                <a:lnTo>
                  <a:pt x="25145" y="58023"/>
                </a:lnTo>
                <a:lnTo>
                  <a:pt x="25853" y="46578"/>
                </a:lnTo>
                <a:lnTo>
                  <a:pt x="31540" y="35222"/>
                </a:lnTo>
                <a:lnTo>
                  <a:pt x="41783" y="26711"/>
                </a:lnTo>
                <a:lnTo>
                  <a:pt x="49358" y="23553"/>
                </a:lnTo>
                <a:lnTo>
                  <a:pt x="60463" y="22924"/>
                </a:lnTo>
                <a:lnTo>
                  <a:pt x="105961" y="22924"/>
                </a:lnTo>
                <a:lnTo>
                  <a:pt x="102808" y="18945"/>
                </a:lnTo>
                <a:lnTo>
                  <a:pt x="93570" y="11129"/>
                </a:lnTo>
                <a:lnTo>
                  <a:pt x="82020" y="4860"/>
                </a:lnTo>
                <a:lnTo>
                  <a:pt x="67556" y="0"/>
                </a:lnTo>
                <a:close/>
              </a:path>
              <a:path w="124460" h="127635">
                <a:moveTo>
                  <a:pt x="105961" y="22924"/>
                </a:moveTo>
                <a:lnTo>
                  <a:pt x="60463" y="22924"/>
                </a:lnTo>
                <a:lnTo>
                  <a:pt x="74838" y="27042"/>
                </a:lnTo>
                <a:lnTo>
                  <a:pt x="83794" y="35262"/>
                </a:lnTo>
                <a:lnTo>
                  <a:pt x="92425" y="48088"/>
                </a:lnTo>
                <a:lnTo>
                  <a:pt x="97281" y="59617"/>
                </a:lnTo>
                <a:lnTo>
                  <a:pt x="99023" y="71288"/>
                </a:lnTo>
                <a:lnTo>
                  <a:pt x="97371" y="84118"/>
                </a:lnTo>
                <a:lnTo>
                  <a:pt x="90751" y="93689"/>
                </a:lnTo>
                <a:lnTo>
                  <a:pt x="78020" y="102460"/>
                </a:lnTo>
                <a:lnTo>
                  <a:pt x="66730" y="104243"/>
                </a:lnTo>
                <a:lnTo>
                  <a:pt x="110738" y="104243"/>
                </a:lnTo>
                <a:lnTo>
                  <a:pt x="112784" y="102089"/>
                </a:lnTo>
                <a:lnTo>
                  <a:pt x="119273" y="91009"/>
                </a:lnTo>
                <a:lnTo>
                  <a:pt x="123913" y="77207"/>
                </a:lnTo>
                <a:lnTo>
                  <a:pt x="124233" y="66779"/>
                </a:lnTo>
                <a:lnTo>
                  <a:pt x="122249" y="55429"/>
                </a:lnTo>
                <a:lnTo>
                  <a:pt x="117702" y="42778"/>
                </a:lnTo>
                <a:lnTo>
                  <a:pt x="110336" y="28447"/>
                </a:lnTo>
                <a:lnTo>
                  <a:pt x="105961" y="22924"/>
                </a:lnTo>
                <a:close/>
              </a:path>
            </a:pathLst>
          </a:custGeom>
          <a:solidFill>
            <a:srgbClr val="FFFFFF"/>
          </a:solidFill>
        </p:spPr>
        <p:txBody>
          <a:bodyPr wrap="square" lIns="0" tIns="0" rIns="0" bIns="0" rtlCol="0"/>
          <a:lstStyle/>
          <a:p>
            <a:endParaRPr dirty="0"/>
          </a:p>
        </p:txBody>
      </p:sp>
      <p:sp>
        <p:nvSpPr>
          <p:cNvPr id="194" name="object 197"/>
          <p:cNvSpPr/>
          <p:nvPr/>
        </p:nvSpPr>
        <p:spPr>
          <a:xfrm>
            <a:off x="3985007" y="2117697"/>
            <a:ext cx="104139" cy="136991"/>
          </a:xfrm>
          <a:custGeom>
            <a:avLst/>
            <a:gdLst/>
            <a:ahLst/>
            <a:cxnLst/>
            <a:rect l="l" t="t" r="r" b="b"/>
            <a:pathLst>
              <a:path w="104139" h="137160">
                <a:moveTo>
                  <a:pt x="72898" y="0"/>
                </a:moveTo>
                <a:lnTo>
                  <a:pt x="63547" y="900"/>
                </a:lnTo>
                <a:lnTo>
                  <a:pt x="53159" y="3404"/>
                </a:lnTo>
                <a:lnTo>
                  <a:pt x="37465" y="8508"/>
                </a:lnTo>
                <a:lnTo>
                  <a:pt x="0" y="21589"/>
                </a:lnTo>
                <a:lnTo>
                  <a:pt x="40259" y="136906"/>
                </a:lnTo>
                <a:lnTo>
                  <a:pt x="63627" y="128777"/>
                </a:lnTo>
                <a:lnTo>
                  <a:pt x="48387" y="85343"/>
                </a:lnTo>
                <a:lnTo>
                  <a:pt x="63809" y="79946"/>
                </a:lnTo>
                <a:lnTo>
                  <a:pt x="77490" y="74726"/>
                </a:lnTo>
                <a:lnTo>
                  <a:pt x="87122" y="69976"/>
                </a:lnTo>
                <a:lnTo>
                  <a:pt x="90932" y="67563"/>
                </a:lnTo>
                <a:lnTo>
                  <a:pt x="92989" y="65658"/>
                </a:lnTo>
                <a:lnTo>
                  <a:pt x="41529" y="65658"/>
                </a:lnTo>
                <a:lnTo>
                  <a:pt x="30099" y="33019"/>
                </a:lnTo>
                <a:lnTo>
                  <a:pt x="49784" y="26162"/>
                </a:lnTo>
                <a:lnTo>
                  <a:pt x="55499" y="24383"/>
                </a:lnTo>
                <a:lnTo>
                  <a:pt x="58420" y="24002"/>
                </a:lnTo>
                <a:lnTo>
                  <a:pt x="62484" y="23368"/>
                </a:lnTo>
                <a:lnTo>
                  <a:pt x="99797" y="23368"/>
                </a:lnTo>
                <a:lnTo>
                  <a:pt x="97536" y="17018"/>
                </a:lnTo>
                <a:lnTo>
                  <a:pt x="92710" y="10287"/>
                </a:lnTo>
                <a:lnTo>
                  <a:pt x="79756" y="1905"/>
                </a:lnTo>
                <a:lnTo>
                  <a:pt x="72898" y="0"/>
                </a:lnTo>
                <a:close/>
              </a:path>
              <a:path w="104139" h="137160">
                <a:moveTo>
                  <a:pt x="99797" y="23368"/>
                </a:moveTo>
                <a:lnTo>
                  <a:pt x="62484" y="23368"/>
                </a:lnTo>
                <a:lnTo>
                  <a:pt x="66167" y="24002"/>
                </a:lnTo>
                <a:lnTo>
                  <a:pt x="69596" y="25781"/>
                </a:lnTo>
                <a:lnTo>
                  <a:pt x="78232" y="41656"/>
                </a:lnTo>
                <a:lnTo>
                  <a:pt x="77343" y="44831"/>
                </a:lnTo>
                <a:lnTo>
                  <a:pt x="76581" y="48006"/>
                </a:lnTo>
                <a:lnTo>
                  <a:pt x="74803" y="50800"/>
                </a:lnTo>
                <a:lnTo>
                  <a:pt x="69469" y="55371"/>
                </a:lnTo>
                <a:lnTo>
                  <a:pt x="63500" y="58038"/>
                </a:lnTo>
                <a:lnTo>
                  <a:pt x="41529" y="65658"/>
                </a:lnTo>
                <a:lnTo>
                  <a:pt x="92989" y="65658"/>
                </a:lnTo>
                <a:lnTo>
                  <a:pt x="104013" y="39750"/>
                </a:lnTo>
                <a:lnTo>
                  <a:pt x="103251" y="33274"/>
                </a:lnTo>
                <a:lnTo>
                  <a:pt x="100792" y="26162"/>
                </a:lnTo>
                <a:lnTo>
                  <a:pt x="99797" y="23368"/>
                </a:lnTo>
                <a:close/>
              </a:path>
            </a:pathLst>
          </a:custGeom>
          <a:solidFill>
            <a:srgbClr val="FFFFFF"/>
          </a:solidFill>
        </p:spPr>
        <p:txBody>
          <a:bodyPr wrap="square" lIns="0" tIns="0" rIns="0" bIns="0" rtlCol="0"/>
          <a:lstStyle/>
          <a:p>
            <a:endParaRPr dirty="0"/>
          </a:p>
        </p:txBody>
      </p:sp>
      <p:sp>
        <p:nvSpPr>
          <p:cNvPr id="195" name="object 198"/>
          <p:cNvSpPr/>
          <p:nvPr/>
        </p:nvSpPr>
        <p:spPr>
          <a:xfrm>
            <a:off x="4095498" y="2083701"/>
            <a:ext cx="99695" cy="131918"/>
          </a:xfrm>
          <a:custGeom>
            <a:avLst/>
            <a:gdLst/>
            <a:ahLst/>
            <a:cxnLst/>
            <a:rect l="l" t="t" r="r" b="b"/>
            <a:pathLst>
              <a:path w="99695" h="132080">
                <a:moveTo>
                  <a:pt x="64714" y="32131"/>
                </a:moveTo>
                <a:lnTo>
                  <a:pt x="39624" y="32131"/>
                </a:lnTo>
                <a:lnTo>
                  <a:pt x="59436" y="131699"/>
                </a:lnTo>
                <a:lnTo>
                  <a:pt x="83565" y="126873"/>
                </a:lnTo>
                <a:lnTo>
                  <a:pt x="64714" y="32131"/>
                </a:lnTo>
                <a:close/>
              </a:path>
              <a:path w="99695" h="132080">
                <a:moveTo>
                  <a:pt x="95250" y="0"/>
                </a:moveTo>
                <a:lnTo>
                  <a:pt x="0" y="18923"/>
                </a:lnTo>
                <a:lnTo>
                  <a:pt x="4063" y="39243"/>
                </a:lnTo>
                <a:lnTo>
                  <a:pt x="39624" y="32131"/>
                </a:lnTo>
                <a:lnTo>
                  <a:pt x="64714" y="32131"/>
                </a:lnTo>
                <a:lnTo>
                  <a:pt x="63753" y="27305"/>
                </a:lnTo>
                <a:lnTo>
                  <a:pt x="99313" y="20319"/>
                </a:lnTo>
                <a:lnTo>
                  <a:pt x="95250" y="0"/>
                </a:lnTo>
                <a:close/>
              </a:path>
            </a:pathLst>
          </a:custGeom>
          <a:solidFill>
            <a:srgbClr val="FFFFFF"/>
          </a:solidFill>
        </p:spPr>
        <p:txBody>
          <a:bodyPr wrap="square" lIns="0" tIns="0" rIns="0" bIns="0" rtlCol="0"/>
          <a:lstStyle/>
          <a:p>
            <a:endParaRPr dirty="0"/>
          </a:p>
        </p:txBody>
      </p:sp>
      <p:sp>
        <p:nvSpPr>
          <p:cNvPr id="196" name="object 199"/>
          <p:cNvSpPr/>
          <p:nvPr/>
        </p:nvSpPr>
        <p:spPr>
          <a:xfrm>
            <a:off x="4216402" y="2079008"/>
            <a:ext cx="37465" cy="124307"/>
          </a:xfrm>
          <a:custGeom>
            <a:avLst/>
            <a:gdLst/>
            <a:ahLst/>
            <a:cxnLst/>
            <a:rect l="l" t="t" r="r" b="b"/>
            <a:pathLst>
              <a:path w="37464" h="124460">
                <a:moveTo>
                  <a:pt x="24511" y="0"/>
                </a:moveTo>
                <a:lnTo>
                  <a:pt x="0" y="2540"/>
                </a:lnTo>
                <a:lnTo>
                  <a:pt x="12826" y="124079"/>
                </a:lnTo>
                <a:lnTo>
                  <a:pt x="37337" y="121538"/>
                </a:lnTo>
                <a:lnTo>
                  <a:pt x="24511" y="0"/>
                </a:lnTo>
                <a:close/>
              </a:path>
            </a:pathLst>
          </a:custGeom>
          <a:solidFill>
            <a:srgbClr val="FFFFFF"/>
          </a:solidFill>
        </p:spPr>
        <p:txBody>
          <a:bodyPr wrap="square" lIns="0" tIns="0" rIns="0" bIns="0" rtlCol="0"/>
          <a:lstStyle/>
          <a:p>
            <a:endParaRPr dirty="0"/>
          </a:p>
        </p:txBody>
      </p:sp>
      <p:sp>
        <p:nvSpPr>
          <p:cNvPr id="197" name="object 200"/>
          <p:cNvSpPr/>
          <p:nvPr/>
        </p:nvSpPr>
        <p:spPr>
          <a:xfrm>
            <a:off x="4274567" y="2075078"/>
            <a:ext cx="118745" cy="123037"/>
          </a:xfrm>
          <a:custGeom>
            <a:avLst/>
            <a:gdLst/>
            <a:ahLst/>
            <a:cxnLst/>
            <a:rect l="l" t="t" r="r" b="b"/>
            <a:pathLst>
              <a:path w="118745" h="123189">
                <a:moveTo>
                  <a:pt x="118611" y="26416"/>
                </a:moveTo>
                <a:lnTo>
                  <a:pt x="95631" y="26416"/>
                </a:lnTo>
                <a:lnTo>
                  <a:pt x="95123" y="122681"/>
                </a:lnTo>
                <a:lnTo>
                  <a:pt x="118110" y="122809"/>
                </a:lnTo>
                <a:lnTo>
                  <a:pt x="118611" y="26416"/>
                </a:lnTo>
                <a:close/>
              </a:path>
              <a:path w="118745" h="123189">
                <a:moveTo>
                  <a:pt x="44335" y="26035"/>
                </a:moveTo>
                <a:lnTo>
                  <a:pt x="23495" y="26035"/>
                </a:lnTo>
                <a:lnTo>
                  <a:pt x="47117" y="122428"/>
                </a:lnTo>
                <a:lnTo>
                  <a:pt x="70866" y="122555"/>
                </a:lnTo>
                <a:lnTo>
                  <a:pt x="80909" y="83566"/>
                </a:lnTo>
                <a:lnTo>
                  <a:pt x="59309" y="83566"/>
                </a:lnTo>
                <a:lnTo>
                  <a:pt x="44335" y="26035"/>
                </a:lnTo>
                <a:close/>
              </a:path>
              <a:path w="118745" h="123189">
                <a:moveTo>
                  <a:pt x="762" y="0"/>
                </a:moveTo>
                <a:lnTo>
                  <a:pt x="0" y="122174"/>
                </a:lnTo>
                <a:lnTo>
                  <a:pt x="22987" y="122300"/>
                </a:lnTo>
                <a:lnTo>
                  <a:pt x="23495" y="26035"/>
                </a:lnTo>
                <a:lnTo>
                  <a:pt x="44335" y="26035"/>
                </a:lnTo>
                <a:lnTo>
                  <a:pt x="37592" y="127"/>
                </a:lnTo>
                <a:lnTo>
                  <a:pt x="762" y="0"/>
                </a:lnTo>
                <a:close/>
              </a:path>
              <a:path w="118745" h="123189">
                <a:moveTo>
                  <a:pt x="81661" y="381"/>
                </a:moveTo>
                <a:lnTo>
                  <a:pt x="59309" y="83566"/>
                </a:lnTo>
                <a:lnTo>
                  <a:pt x="80909" y="83566"/>
                </a:lnTo>
                <a:lnTo>
                  <a:pt x="95631" y="26416"/>
                </a:lnTo>
                <a:lnTo>
                  <a:pt x="118611" y="26416"/>
                </a:lnTo>
                <a:lnTo>
                  <a:pt x="118745" y="635"/>
                </a:lnTo>
                <a:lnTo>
                  <a:pt x="81661" y="381"/>
                </a:lnTo>
                <a:close/>
              </a:path>
            </a:pathLst>
          </a:custGeom>
          <a:solidFill>
            <a:srgbClr val="FFFFFF"/>
          </a:solidFill>
        </p:spPr>
        <p:txBody>
          <a:bodyPr wrap="square" lIns="0" tIns="0" rIns="0" bIns="0" rtlCol="0"/>
          <a:lstStyle/>
          <a:p>
            <a:endParaRPr dirty="0"/>
          </a:p>
        </p:txBody>
      </p:sp>
      <p:sp>
        <p:nvSpPr>
          <p:cNvPr id="198" name="object 201"/>
          <p:cNvSpPr/>
          <p:nvPr/>
        </p:nvSpPr>
        <p:spPr>
          <a:xfrm>
            <a:off x="4413760" y="2080657"/>
            <a:ext cx="38735" cy="124307"/>
          </a:xfrm>
          <a:custGeom>
            <a:avLst/>
            <a:gdLst/>
            <a:ahLst/>
            <a:cxnLst/>
            <a:rect l="l" t="t" r="r" b="b"/>
            <a:pathLst>
              <a:path w="38735" h="124460">
                <a:moveTo>
                  <a:pt x="14096" y="0"/>
                </a:moveTo>
                <a:lnTo>
                  <a:pt x="0" y="121285"/>
                </a:lnTo>
                <a:lnTo>
                  <a:pt x="24511" y="124206"/>
                </a:lnTo>
                <a:lnTo>
                  <a:pt x="38607" y="2793"/>
                </a:lnTo>
                <a:lnTo>
                  <a:pt x="14096" y="0"/>
                </a:lnTo>
                <a:close/>
              </a:path>
            </a:pathLst>
          </a:custGeom>
          <a:solidFill>
            <a:srgbClr val="FFFFFF"/>
          </a:solidFill>
        </p:spPr>
        <p:txBody>
          <a:bodyPr wrap="square" lIns="0" tIns="0" rIns="0" bIns="0" rtlCol="0"/>
          <a:lstStyle/>
          <a:p>
            <a:endParaRPr dirty="0"/>
          </a:p>
        </p:txBody>
      </p:sp>
      <p:sp>
        <p:nvSpPr>
          <p:cNvPr id="199" name="object 202"/>
          <p:cNvSpPr/>
          <p:nvPr/>
        </p:nvSpPr>
        <p:spPr>
          <a:xfrm>
            <a:off x="4449571" y="2087254"/>
            <a:ext cx="120014" cy="138893"/>
          </a:xfrm>
          <a:custGeom>
            <a:avLst/>
            <a:gdLst/>
            <a:ahLst/>
            <a:cxnLst/>
            <a:rect l="l" t="t" r="r" b="b"/>
            <a:pathLst>
              <a:path w="120014" h="139064">
                <a:moveTo>
                  <a:pt x="32385" y="0"/>
                </a:moveTo>
                <a:lnTo>
                  <a:pt x="28066" y="20193"/>
                </a:lnTo>
                <a:lnTo>
                  <a:pt x="83819" y="31876"/>
                </a:lnTo>
                <a:lnTo>
                  <a:pt x="4572" y="96265"/>
                </a:lnTo>
                <a:lnTo>
                  <a:pt x="0" y="117982"/>
                </a:lnTo>
                <a:lnTo>
                  <a:pt x="97154" y="138556"/>
                </a:lnTo>
                <a:lnTo>
                  <a:pt x="101345" y="118363"/>
                </a:lnTo>
                <a:lnTo>
                  <a:pt x="33400" y="104012"/>
                </a:lnTo>
                <a:lnTo>
                  <a:pt x="115824" y="37211"/>
                </a:lnTo>
                <a:lnTo>
                  <a:pt x="119887" y="18414"/>
                </a:lnTo>
                <a:lnTo>
                  <a:pt x="32385" y="0"/>
                </a:lnTo>
                <a:close/>
              </a:path>
            </a:pathLst>
          </a:custGeom>
          <a:solidFill>
            <a:srgbClr val="FFFFFF"/>
          </a:solidFill>
        </p:spPr>
        <p:txBody>
          <a:bodyPr wrap="square" lIns="0" tIns="0" rIns="0" bIns="0" rtlCol="0"/>
          <a:lstStyle/>
          <a:p>
            <a:endParaRPr dirty="0"/>
          </a:p>
        </p:txBody>
      </p:sp>
      <p:sp>
        <p:nvSpPr>
          <p:cNvPr id="200" name="object 203"/>
          <p:cNvSpPr/>
          <p:nvPr/>
        </p:nvSpPr>
        <p:spPr>
          <a:xfrm>
            <a:off x="4556505" y="2114398"/>
            <a:ext cx="127000" cy="146504"/>
          </a:xfrm>
          <a:custGeom>
            <a:avLst/>
            <a:gdLst/>
            <a:ahLst/>
            <a:cxnLst/>
            <a:rect l="l" t="t" r="r" b="b"/>
            <a:pathLst>
              <a:path w="127000" h="146685">
                <a:moveTo>
                  <a:pt x="41783" y="0"/>
                </a:moveTo>
                <a:lnTo>
                  <a:pt x="0" y="114808"/>
                </a:lnTo>
                <a:lnTo>
                  <a:pt x="87376" y="146558"/>
                </a:lnTo>
                <a:lnTo>
                  <a:pt x="94361" y="127254"/>
                </a:lnTo>
                <a:lnTo>
                  <a:pt x="30226" y="103886"/>
                </a:lnTo>
                <a:lnTo>
                  <a:pt x="41529" y="72643"/>
                </a:lnTo>
                <a:lnTo>
                  <a:pt x="101756" y="72643"/>
                </a:lnTo>
                <a:lnTo>
                  <a:pt x="48641" y="53340"/>
                </a:lnTo>
                <a:lnTo>
                  <a:pt x="57785" y="27940"/>
                </a:lnTo>
                <a:lnTo>
                  <a:pt x="118503" y="27940"/>
                </a:lnTo>
                <a:lnTo>
                  <a:pt x="41783" y="0"/>
                </a:lnTo>
                <a:close/>
              </a:path>
              <a:path w="127000" h="146685">
                <a:moveTo>
                  <a:pt x="101756" y="72643"/>
                </a:moveTo>
                <a:lnTo>
                  <a:pt x="41529" y="72643"/>
                </a:lnTo>
                <a:lnTo>
                  <a:pt x="99187" y="93599"/>
                </a:lnTo>
                <a:lnTo>
                  <a:pt x="106299" y="74295"/>
                </a:lnTo>
                <a:lnTo>
                  <a:pt x="101756" y="72643"/>
                </a:lnTo>
                <a:close/>
              </a:path>
              <a:path w="127000" h="146685">
                <a:moveTo>
                  <a:pt x="118503" y="27940"/>
                </a:moveTo>
                <a:lnTo>
                  <a:pt x="57785" y="27940"/>
                </a:lnTo>
                <a:lnTo>
                  <a:pt x="119761" y="50418"/>
                </a:lnTo>
                <a:lnTo>
                  <a:pt x="126873" y="30987"/>
                </a:lnTo>
                <a:lnTo>
                  <a:pt x="118503" y="27940"/>
                </a:lnTo>
                <a:close/>
              </a:path>
            </a:pathLst>
          </a:custGeom>
          <a:solidFill>
            <a:srgbClr val="FFFFFF"/>
          </a:solidFill>
        </p:spPr>
        <p:txBody>
          <a:bodyPr wrap="square" lIns="0" tIns="0" rIns="0" bIns="0" rtlCol="0"/>
          <a:lstStyle/>
          <a:p>
            <a:endParaRPr dirty="0"/>
          </a:p>
        </p:txBody>
      </p:sp>
      <p:sp>
        <p:nvSpPr>
          <p:cNvPr id="201" name="object 204"/>
          <p:cNvSpPr/>
          <p:nvPr/>
        </p:nvSpPr>
        <p:spPr>
          <a:xfrm>
            <a:off x="4656711" y="2160949"/>
            <a:ext cx="131445" cy="139528"/>
          </a:xfrm>
          <a:custGeom>
            <a:avLst/>
            <a:gdLst/>
            <a:ahLst/>
            <a:cxnLst/>
            <a:rect l="l" t="t" r="r" b="b"/>
            <a:pathLst>
              <a:path w="131445" h="139700">
                <a:moveTo>
                  <a:pt x="60578" y="0"/>
                </a:moveTo>
                <a:lnTo>
                  <a:pt x="0" y="106044"/>
                </a:lnTo>
                <a:lnTo>
                  <a:pt x="48132" y="133603"/>
                </a:lnTo>
                <a:lnTo>
                  <a:pt x="54990" y="136398"/>
                </a:lnTo>
                <a:lnTo>
                  <a:pt x="60451" y="137668"/>
                </a:lnTo>
                <a:lnTo>
                  <a:pt x="67944" y="139192"/>
                </a:lnTo>
                <a:lnTo>
                  <a:pt x="74675" y="139319"/>
                </a:lnTo>
                <a:lnTo>
                  <a:pt x="83311" y="136908"/>
                </a:lnTo>
                <a:lnTo>
                  <a:pt x="93553" y="131907"/>
                </a:lnTo>
                <a:lnTo>
                  <a:pt x="105341" y="122761"/>
                </a:lnTo>
                <a:lnTo>
                  <a:pt x="109927" y="117220"/>
                </a:lnTo>
                <a:lnTo>
                  <a:pt x="68833" y="117220"/>
                </a:lnTo>
                <a:lnTo>
                  <a:pt x="65024" y="117093"/>
                </a:lnTo>
                <a:lnTo>
                  <a:pt x="58038" y="115062"/>
                </a:lnTo>
                <a:lnTo>
                  <a:pt x="53593" y="112902"/>
                </a:lnTo>
                <a:lnTo>
                  <a:pt x="47625" y="109474"/>
                </a:lnTo>
                <a:lnTo>
                  <a:pt x="31623" y="100456"/>
                </a:lnTo>
                <a:lnTo>
                  <a:pt x="71754" y="30099"/>
                </a:lnTo>
                <a:lnTo>
                  <a:pt x="112465" y="30099"/>
                </a:lnTo>
                <a:lnTo>
                  <a:pt x="108585" y="27305"/>
                </a:lnTo>
                <a:lnTo>
                  <a:pt x="99694" y="22351"/>
                </a:lnTo>
                <a:lnTo>
                  <a:pt x="60578" y="0"/>
                </a:lnTo>
                <a:close/>
              </a:path>
              <a:path w="131445" h="139700">
                <a:moveTo>
                  <a:pt x="112465" y="30099"/>
                </a:moveTo>
                <a:lnTo>
                  <a:pt x="71754" y="30099"/>
                </a:lnTo>
                <a:lnTo>
                  <a:pt x="81406" y="35559"/>
                </a:lnTo>
                <a:lnTo>
                  <a:pt x="90042" y="40639"/>
                </a:lnTo>
                <a:lnTo>
                  <a:pt x="95757" y="44323"/>
                </a:lnTo>
                <a:lnTo>
                  <a:pt x="98298" y="46736"/>
                </a:lnTo>
                <a:lnTo>
                  <a:pt x="101853" y="49783"/>
                </a:lnTo>
                <a:lnTo>
                  <a:pt x="104266" y="53339"/>
                </a:lnTo>
                <a:lnTo>
                  <a:pt x="105410" y="57276"/>
                </a:lnTo>
                <a:lnTo>
                  <a:pt x="106679" y="61340"/>
                </a:lnTo>
                <a:lnTo>
                  <a:pt x="106679" y="65912"/>
                </a:lnTo>
                <a:lnTo>
                  <a:pt x="105663" y="71119"/>
                </a:lnTo>
                <a:lnTo>
                  <a:pt x="104520" y="76326"/>
                </a:lnTo>
                <a:lnTo>
                  <a:pt x="101726" y="83057"/>
                </a:lnTo>
                <a:lnTo>
                  <a:pt x="97027" y="91186"/>
                </a:lnTo>
                <a:lnTo>
                  <a:pt x="92328" y="99440"/>
                </a:lnTo>
                <a:lnTo>
                  <a:pt x="87883" y="105537"/>
                </a:lnTo>
                <a:lnTo>
                  <a:pt x="83692" y="109346"/>
                </a:lnTo>
                <a:lnTo>
                  <a:pt x="79628" y="113283"/>
                </a:lnTo>
                <a:lnTo>
                  <a:pt x="75818" y="115696"/>
                </a:lnTo>
                <a:lnTo>
                  <a:pt x="68833" y="117220"/>
                </a:lnTo>
                <a:lnTo>
                  <a:pt x="109927" y="117220"/>
                </a:lnTo>
                <a:lnTo>
                  <a:pt x="129412" y="77724"/>
                </a:lnTo>
                <a:lnTo>
                  <a:pt x="131063" y="69595"/>
                </a:lnTo>
                <a:lnTo>
                  <a:pt x="130937" y="61975"/>
                </a:lnTo>
                <a:lnTo>
                  <a:pt x="127380" y="47498"/>
                </a:lnTo>
                <a:lnTo>
                  <a:pt x="123951" y="41275"/>
                </a:lnTo>
                <a:lnTo>
                  <a:pt x="118744" y="35813"/>
                </a:lnTo>
                <a:lnTo>
                  <a:pt x="114935" y="31876"/>
                </a:lnTo>
                <a:lnTo>
                  <a:pt x="112465" y="30099"/>
                </a:lnTo>
                <a:close/>
              </a:path>
            </a:pathLst>
          </a:custGeom>
          <a:solidFill>
            <a:srgbClr val="FFFFFF"/>
          </a:solidFill>
        </p:spPr>
        <p:txBody>
          <a:bodyPr wrap="square" lIns="0" tIns="0" rIns="0" bIns="0" rtlCol="0"/>
          <a:lstStyle/>
          <a:p>
            <a:endParaRPr dirty="0"/>
          </a:p>
        </p:txBody>
      </p:sp>
      <p:sp>
        <p:nvSpPr>
          <p:cNvPr id="202" name="object 205"/>
          <p:cNvSpPr txBox="1"/>
          <p:nvPr/>
        </p:nvSpPr>
        <p:spPr>
          <a:xfrm>
            <a:off x="0" y="56095"/>
            <a:ext cx="9144000" cy="584775"/>
          </a:xfrm>
          <a:prstGeom prst="rect">
            <a:avLst/>
          </a:prstGeom>
        </p:spPr>
        <p:txBody>
          <a:bodyPr vert="horz" wrap="square" lIns="0" tIns="0" rIns="0" bIns="0" rtlCol="0">
            <a:spAutoFit/>
          </a:bodyPr>
          <a:lstStyle/>
          <a:p>
            <a:pPr marL="12700" algn="ctr">
              <a:lnSpc>
                <a:spcPct val="100000"/>
              </a:lnSpc>
            </a:pPr>
            <a:r>
              <a:rPr lang="en-US" sz="3800" b="1" spc="-5" dirty="0" smtClean="0">
                <a:latin typeface="Calibri"/>
                <a:cs typeface="Calibri"/>
              </a:rPr>
              <a:t>The </a:t>
            </a:r>
            <a:r>
              <a:rPr lang="en-US" sz="3800" b="1" spc="-5" dirty="0" smtClean="0">
                <a:latin typeface="Calibri"/>
                <a:cs typeface="Calibri"/>
              </a:rPr>
              <a:t>Mother Lode for Actionable Intelligence</a:t>
            </a:r>
            <a:endParaRPr sz="3800" dirty="0">
              <a:latin typeface="Calibri"/>
              <a:cs typeface="Calibri"/>
            </a:endParaRPr>
          </a:p>
        </p:txBody>
      </p:sp>
      <p:graphicFrame>
        <p:nvGraphicFramePr>
          <p:cNvPr id="205" name="object 11"/>
          <p:cNvGraphicFramePr>
            <a:graphicFrameLocks noGrp="1"/>
          </p:cNvGraphicFramePr>
          <p:nvPr>
            <p:extLst>
              <p:ext uri="{D42A27DB-BD31-4B8C-83A1-F6EECF244321}">
                <p14:modId xmlns:p14="http://schemas.microsoft.com/office/powerpoint/2010/main" val="1275120016"/>
              </p:ext>
            </p:extLst>
          </p:nvPr>
        </p:nvGraphicFramePr>
        <p:xfrm>
          <a:off x="1370012" y="1235424"/>
          <a:ext cx="1400172" cy="169221"/>
        </p:xfrm>
        <a:graphic>
          <a:graphicData uri="http://schemas.openxmlformats.org/drawingml/2006/table">
            <a:tbl>
              <a:tblPr firstRow="1" bandRow="1">
                <a:tableStyleId>{2D5ABB26-0587-4C30-8999-92F81FD0307C}</a:tableStyleId>
              </a:tblPr>
              <a:tblGrid>
                <a:gridCol w="86487"/>
                <a:gridCol w="518540"/>
                <a:gridCol w="95059"/>
                <a:gridCol w="95059"/>
                <a:gridCol w="518540"/>
                <a:gridCol w="86487"/>
              </a:tblGrid>
              <a:tr h="169221">
                <a:tc>
                  <a:txBody>
                    <a:bodyPr/>
                    <a:lstStyle/>
                    <a:p>
                      <a:endParaRPr sz="700" dirty="0">
                        <a:latin typeface="Calibri"/>
                        <a:cs typeface="Calibri"/>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C1F3B3"/>
                    </a:solidFill>
                  </a:tcPr>
                </a:tc>
                <a:tc>
                  <a:txBody>
                    <a:bodyPr/>
                    <a:lstStyle/>
                    <a:p>
                      <a:pPr marL="123825">
                        <a:lnSpc>
                          <a:spcPct val="100000"/>
                        </a:lnSpc>
                      </a:pPr>
                      <a:r>
                        <a:rPr sz="600" spc="-5" dirty="0">
                          <a:solidFill>
                            <a:srgbClr val="394871"/>
                          </a:solidFill>
                          <a:latin typeface="Calibri"/>
                          <a:cs typeface="Calibri"/>
                        </a:rPr>
                        <a:t>N</a:t>
                      </a:r>
                      <a:r>
                        <a:rPr sz="600" spc="-15" dirty="0">
                          <a:solidFill>
                            <a:srgbClr val="394871"/>
                          </a:solidFill>
                          <a:latin typeface="Calibri"/>
                          <a:cs typeface="Calibri"/>
                        </a:rPr>
                        <a:t>e</a:t>
                      </a:r>
                      <a:r>
                        <a:rPr sz="600" spc="-10" dirty="0">
                          <a:solidFill>
                            <a:srgbClr val="394871"/>
                          </a:solidFill>
                          <a:latin typeface="Calibri"/>
                          <a:cs typeface="Calibri"/>
                        </a:rPr>
                        <a:t>t</a:t>
                      </a:r>
                      <a:r>
                        <a:rPr sz="600" dirty="0">
                          <a:solidFill>
                            <a:srgbClr val="394871"/>
                          </a:solidFill>
                          <a:latin typeface="Calibri"/>
                          <a:cs typeface="Calibri"/>
                        </a:rPr>
                        <a:t>w</a:t>
                      </a:r>
                      <a:r>
                        <a:rPr sz="600" spc="-5" dirty="0">
                          <a:solidFill>
                            <a:srgbClr val="394871"/>
                          </a:solidFill>
                          <a:latin typeface="Calibri"/>
                          <a:cs typeface="Calibri"/>
                        </a:rPr>
                        <a:t>o</a:t>
                      </a:r>
                      <a:r>
                        <a:rPr sz="600" spc="5" dirty="0">
                          <a:solidFill>
                            <a:srgbClr val="394871"/>
                          </a:solidFill>
                          <a:latin typeface="Calibri"/>
                          <a:cs typeface="Calibri"/>
                        </a:rPr>
                        <a:t>r</a:t>
                      </a:r>
                      <a:r>
                        <a:rPr sz="600" dirty="0">
                          <a:solidFill>
                            <a:srgbClr val="394871"/>
                          </a:solidFill>
                          <a:latin typeface="Calibri"/>
                          <a:cs typeface="Calibri"/>
                        </a:rPr>
                        <a:t>k</a:t>
                      </a:r>
                      <a:endParaRPr sz="600" dirty="0">
                        <a:latin typeface="Calibri"/>
                        <a:cs typeface="Calibri"/>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C1F3B3"/>
                    </a:solidFill>
                  </a:tcPr>
                </a:tc>
                <a:tc>
                  <a:txBody>
                    <a:bodyPr/>
                    <a:lstStyle/>
                    <a:p>
                      <a:endParaRPr sz="600" dirty="0">
                        <a:latin typeface="Calibri"/>
                        <a:cs typeface="Calibri"/>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C1F3B3"/>
                    </a:solidFill>
                  </a:tcPr>
                </a:tc>
                <a:tc>
                  <a:txBody>
                    <a:bodyPr/>
                    <a:lstStyle/>
                    <a:p>
                      <a:endParaRPr sz="600" dirty="0">
                        <a:latin typeface="Calibri"/>
                        <a:cs typeface="Calibri"/>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C1F3B3"/>
                    </a:solidFill>
                  </a:tcPr>
                </a:tc>
                <a:tc>
                  <a:txBody>
                    <a:bodyPr/>
                    <a:lstStyle/>
                    <a:p>
                      <a:pPr marL="145415">
                        <a:lnSpc>
                          <a:spcPct val="100000"/>
                        </a:lnSpc>
                      </a:pPr>
                      <a:r>
                        <a:rPr sz="600" spc="-15" dirty="0">
                          <a:solidFill>
                            <a:srgbClr val="394871"/>
                          </a:solidFill>
                          <a:latin typeface="Calibri"/>
                          <a:cs typeface="Calibri"/>
                        </a:rPr>
                        <a:t>Se</a:t>
                      </a:r>
                      <a:r>
                        <a:rPr sz="600" spc="5" dirty="0">
                          <a:solidFill>
                            <a:srgbClr val="394871"/>
                          </a:solidFill>
                          <a:latin typeface="Calibri"/>
                          <a:cs typeface="Calibri"/>
                        </a:rPr>
                        <a:t>r</a:t>
                      </a:r>
                      <a:r>
                        <a:rPr sz="600" spc="-10" dirty="0">
                          <a:solidFill>
                            <a:srgbClr val="394871"/>
                          </a:solidFill>
                          <a:latin typeface="Calibri"/>
                          <a:cs typeface="Calibri"/>
                        </a:rPr>
                        <a:t>v</a:t>
                      </a:r>
                      <a:r>
                        <a:rPr sz="600" spc="-15" dirty="0">
                          <a:solidFill>
                            <a:srgbClr val="394871"/>
                          </a:solidFill>
                          <a:latin typeface="Calibri"/>
                          <a:cs typeface="Calibri"/>
                        </a:rPr>
                        <a:t>e</a:t>
                      </a:r>
                      <a:r>
                        <a:rPr sz="600" spc="5" dirty="0">
                          <a:solidFill>
                            <a:srgbClr val="394871"/>
                          </a:solidFill>
                          <a:latin typeface="Calibri"/>
                          <a:cs typeface="Calibri"/>
                        </a:rPr>
                        <a:t>r</a:t>
                      </a:r>
                      <a:r>
                        <a:rPr sz="600" dirty="0">
                          <a:solidFill>
                            <a:srgbClr val="394871"/>
                          </a:solidFill>
                          <a:latin typeface="Calibri"/>
                          <a:cs typeface="Calibri"/>
                        </a:rPr>
                        <a:t>s</a:t>
                      </a:r>
                      <a:endParaRPr sz="600" dirty="0">
                        <a:latin typeface="Calibri"/>
                        <a:cs typeface="Calibri"/>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C1F3B3"/>
                    </a:solidFill>
                  </a:tcPr>
                </a:tc>
                <a:tc>
                  <a:txBody>
                    <a:bodyPr/>
                    <a:lstStyle/>
                    <a:p>
                      <a:endParaRPr sz="600" dirty="0">
                        <a:latin typeface="Calibri"/>
                        <a:cs typeface="Calibri"/>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C1F3B3"/>
                    </a:solidFill>
                  </a:tcPr>
                </a:tc>
              </a:tr>
            </a:tbl>
          </a:graphicData>
        </a:graphic>
      </p:graphicFrame>
      <p:graphicFrame>
        <p:nvGraphicFramePr>
          <p:cNvPr id="206" name="object 156"/>
          <p:cNvGraphicFramePr>
            <a:graphicFrameLocks noGrp="1"/>
          </p:cNvGraphicFramePr>
          <p:nvPr>
            <p:extLst>
              <p:ext uri="{D42A27DB-BD31-4B8C-83A1-F6EECF244321}">
                <p14:modId xmlns:p14="http://schemas.microsoft.com/office/powerpoint/2010/main" val="1997438022"/>
              </p:ext>
            </p:extLst>
          </p:nvPr>
        </p:nvGraphicFramePr>
        <p:xfrm>
          <a:off x="6969061" y="1204234"/>
          <a:ext cx="891538" cy="274320"/>
        </p:xfrm>
        <a:graphic>
          <a:graphicData uri="http://schemas.openxmlformats.org/drawingml/2006/table">
            <a:tbl>
              <a:tblPr firstRow="1" bandRow="1">
                <a:tableStyleId>{2D5ABB26-0587-4C30-8999-92F81FD0307C}</a:tableStyleId>
              </a:tblPr>
              <a:tblGrid>
                <a:gridCol w="111505"/>
                <a:gridCol w="668654"/>
                <a:gridCol w="111379"/>
              </a:tblGrid>
              <a:tr h="274320">
                <a:tc>
                  <a:txBody>
                    <a:bodyPr/>
                    <a:lstStyle/>
                    <a:p>
                      <a:endParaRPr sz="700" dirty="0">
                        <a:latin typeface="Calibri"/>
                        <a:cs typeface="Calibri"/>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FFFFAB"/>
                    </a:solidFill>
                  </a:tcPr>
                </a:tc>
                <a:tc>
                  <a:txBody>
                    <a:bodyPr/>
                    <a:lstStyle/>
                    <a:p>
                      <a:pPr marL="249554" marR="61594" indent="-177165">
                        <a:lnSpc>
                          <a:spcPct val="100000"/>
                        </a:lnSpc>
                      </a:pPr>
                      <a:r>
                        <a:rPr sz="600" b="1" spc="-10" dirty="0">
                          <a:solidFill>
                            <a:srgbClr val="07171E"/>
                          </a:solidFill>
                          <a:latin typeface="Calibri"/>
                          <a:cs typeface="Calibri"/>
                        </a:rPr>
                        <a:t>Pub</a:t>
                      </a:r>
                      <a:r>
                        <a:rPr sz="600" b="1" spc="-5" dirty="0">
                          <a:solidFill>
                            <a:srgbClr val="07171E"/>
                          </a:solidFill>
                          <a:latin typeface="Calibri"/>
                          <a:cs typeface="Calibri"/>
                        </a:rPr>
                        <a:t>li</a:t>
                      </a:r>
                      <a:r>
                        <a:rPr sz="600" b="1" dirty="0">
                          <a:solidFill>
                            <a:srgbClr val="07171E"/>
                          </a:solidFill>
                          <a:latin typeface="Calibri"/>
                          <a:cs typeface="Calibri"/>
                        </a:rPr>
                        <a:t>c</a:t>
                      </a:r>
                      <a:r>
                        <a:rPr sz="600" b="1" spc="40" dirty="0">
                          <a:solidFill>
                            <a:srgbClr val="07171E"/>
                          </a:solidFill>
                          <a:latin typeface="Calibri"/>
                          <a:cs typeface="Calibri"/>
                        </a:rPr>
                        <a:t> </a:t>
                      </a:r>
                      <a:r>
                        <a:rPr sz="600" b="1" dirty="0">
                          <a:solidFill>
                            <a:srgbClr val="07171E"/>
                          </a:solidFill>
                          <a:latin typeface="Calibri"/>
                          <a:cs typeface="Calibri"/>
                        </a:rPr>
                        <a:t>S</a:t>
                      </a:r>
                      <a:r>
                        <a:rPr sz="600" b="1" spc="-5" dirty="0">
                          <a:solidFill>
                            <a:srgbClr val="07171E"/>
                          </a:solidFill>
                          <a:latin typeface="Calibri"/>
                          <a:cs typeface="Calibri"/>
                        </a:rPr>
                        <a:t>i</a:t>
                      </a:r>
                      <a:r>
                        <a:rPr sz="600" b="1" spc="5" dirty="0">
                          <a:solidFill>
                            <a:srgbClr val="07171E"/>
                          </a:solidFill>
                          <a:latin typeface="Calibri"/>
                          <a:cs typeface="Calibri"/>
                        </a:rPr>
                        <a:t>t</a:t>
                      </a:r>
                      <a:r>
                        <a:rPr sz="600" b="1" dirty="0">
                          <a:solidFill>
                            <a:srgbClr val="07171E"/>
                          </a:solidFill>
                          <a:latin typeface="Calibri"/>
                          <a:cs typeface="Calibri"/>
                        </a:rPr>
                        <a:t>e</a:t>
                      </a:r>
                      <a:r>
                        <a:rPr sz="600" b="1" spc="15" dirty="0">
                          <a:solidFill>
                            <a:srgbClr val="07171E"/>
                          </a:solidFill>
                          <a:latin typeface="Calibri"/>
                          <a:cs typeface="Calibri"/>
                        </a:rPr>
                        <a:t> </a:t>
                      </a:r>
                      <a:r>
                        <a:rPr sz="600" b="1" dirty="0">
                          <a:solidFill>
                            <a:srgbClr val="07171E"/>
                          </a:solidFill>
                          <a:latin typeface="Calibri"/>
                          <a:cs typeface="Calibri"/>
                        </a:rPr>
                        <a:t>H</a:t>
                      </a:r>
                      <a:r>
                        <a:rPr sz="600" b="1" spc="-5" dirty="0">
                          <a:solidFill>
                            <a:srgbClr val="07171E"/>
                          </a:solidFill>
                          <a:latin typeface="Calibri"/>
                          <a:cs typeface="Calibri"/>
                        </a:rPr>
                        <a:t>i</a:t>
                      </a:r>
                      <a:r>
                        <a:rPr sz="600" b="1" spc="5" dirty="0">
                          <a:solidFill>
                            <a:srgbClr val="07171E"/>
                          </a:solidFill>
                          <a:latin typeface="Calibri"/>
                          <a:cs typeface="Calibri"/>
                        </a:rPr>
                        <a:t>t</a:t>
                      </a:r>
                      <a:r>
                        <a:rPr sz="600" b="1" dirty="0">
                          <a:solidFill>
                            <a:srgbClr val="07171E"/>
                          </a:solidFill>
                          <a:latin typeface="Calibri"/>
                          <a:cs typeface="Calibri"/>
                        </a:rPr>
                        <a:t>s</a:t>
                      </a:r>
                      <a:r>
                        <a:rPr sz="600" b="1" spc="-15" dirty="0">
                          <a:solidFill>
                            <a:srgbClr val="07171E"/>
                          </a:solidFill>
                          <a:latin typeface="Calibri"/>
                          <a:cs typeface="Calibri"/>
                        </a:rPr>
                        <a:t> </a:t>
                      </a:r>
                      <a:r>
                        <a:rPr sz="600" b="1" dirty="0">
                          <a:solidFill>
                            <a:srgbClr val="07171E"/>
                          </a:solidFill>
                          <a:latin typeface="Calibri"/>
                          <a:cs typeface="Calibri"/>
                        </a:rPr>
                        <a:t>/ V</a:t>
                      </a:r>
                      <a:r>
                        <a:rPr sz="600" b="1" spc="-5" dirty="0">
                          <a:solidFill>
                            <a:srgbClr val="07171E"/>
                          </a:solidFill>
                          <a:latin typeface="Calibri"/>
                          <a:cs typeface="Calibri"/>
                        </a:rPr>
                        <a:t>i</a:t>
                      </a:r>
                      <a:r>
                        <a:rPr sz="600" b="1" dirty="0">
                          <a:solidFill>
                            <a:srgbClr val="07171E"/>
                          </a:solidFill>
                          <a:latin typeface="Calibri"/>
                          <a:cs typeface="Calibri"/>
                        </a:rPr>
                        <a:t>s</a:t>
                      </a:r>
                      <a:r>
                        <a:rPr sz="600" b="1" spc="-5" dirty="0">
                          <a:solidFill>
                            <a:srgbClr val="07171E"/>
                          </a:solidFill>
                          <a:latin typeface="Calibri"/>
                          <a:cs typeface="Calibri"/>
                        </a:rPr>
                        <a:t>i</a:t>
                      </a:r>
                      <a:r>
                        <a:rPr sz="600" b="1" spc="5" dirty="0">
                          <a:solidFill>
                            <a:srgbClr val="07171E"/>
                          </a:solidFill>
                          <a:latin typeface="Calibri"/>
                          <a:cs typeface="Calibri"/>
                        </a:rPr>
                        <a:t>t</a:t>
                      </a:r>
                      <a:r>
                        <a:rPr sz="600" b="1" dirty="0">
                          <a:solidFill>
                            <a:srgbClr val="07171E"/>
                          </a:solidFill>
                          <a:latin typeface="Calibri"/>
                          <a:cs typeface="Calibri"/>
                        </a:rPr>
                        <a:t>s</a:t>
                      </a:r>
                      <a:endParaRPr sz="600" dirty="0">
                        <a:latin typeface="Calibri"/>
                        <a:cs typeface="Calibri"/>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FFFFAB"/>
                    </a:solidFill>
                  </a:tcPr>
                </a:tc>
                <a:tc>
                  <a:txBody>
                    <a:bodyPr/>
                    <a:lstStyle/>
                    <a:p>
                      <a:endParaRPr sz="600" dirty="0">
                        <a:latin typeface="Calibri"/>
                        <a:cs typeface="Calibri"/>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FFFFAB"/>
                    </a:solidFill>
                  </a:tcPr>
                </a:tc>
              </a:tr>
            </a:tbl>
          </a:graphicData>
        </a:graphic>
      </p:graphicFrame>
      <p:graphicFrame>
        <p:nvGraphicFramePr>
          <p:cNvPr id="207" name="object 157"/>
          <p:cNvGraphicFramePr>
            <a:graphicFrameLocks noGrp="1"/>
          </p:cNvGraphicFramePr>
          <p:nvPr>
            <p:extLst>
              <p:ext uri="{D42A27DB-BD31-4B8C-83A1-F6EECF244321}">
                <p14:modId xmlns:p14="http://schemas.microsoft.com/office/powerpoint/2010/main" val="3237806066"/>
              </p:ext>
            </p:extLst>
          </p:nvPr>
        </p:nvGraphicFramePr>
        <p:xfrm>
          <a:off x="6159182" y="1466800"/>
          <a:ext cx="754378" cy="205485"/>
        </p:xfrm>
        <a:graphic>
          <a:graphicData uri="http://schemas.openxmlformats.org/drawingml/2006/table">
            <a:tbl>
              <a:tblPr firstRow="1" bandRow="1">
                <a:tableStyleId>{2D5ABB26-0587-4C30-8999-92F81FD0307C}</a:tableStyleId>
              </a:tblPr>
              <a:tblGrid>
                <a:gridCol w="94233"/>
                <a:gridCol w="565785"/>
                <a:gridCol w="94360"/>
              </a:tblGrid>
              <a:tr h="205485">
                <a:tc>
                  <a:txBody>
                    <a:bodyPr/>
                    <a:lstStyle/>
                    <a:p>
                      <a:endParaRPr sz="600" dirty="0">
                        <a:latin typeface="Calibri"/>
                        <a:cs typeface="Calibri"/>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FFFFAB"/>
                    </a:solidFill>
                  </a:tcPr>
                </a:tc>
                <a:tc>
                  <a:txBody>
                    <a:bodyPr/>
                    <a:lstStyle/>
                    <a:p>
                      <a:pPr marL="5715" algn="ctr">
                        <a:lnSpc>
                          <a:spcPct val="100000"/>
                        </a:lnSpc>
                      </a:pPr>
                      <a:r>
                        <a:rPr sz="600" b="1" spc="-5" dirty="0">
                          <a:solidFill>
                            <a:srgbClr val="07171E"/>
                          </a:solidFill>
                          <a:latin typeface="Calibri"/>
                          <a:cs typeface="Calibri"/>
                        </a:rPr>
                        <a:t>R</a:t>
                      </a:r>
                      <a:r>
                        <a:rPr sz="600" b="1" dirty="0">
                          <a:solidFill>
                            <a:srgbClr val="07171E"/>
                          </a:solidFill>
                          <a:latin typeface="Calibri"/>
                          <a:cs typeface="Calibri"/>
                        </a:rPr>
                        <a:t>SC</a:t>
                      </a:r>
                      <a:endParaRPr sz="600" dirty="0">
                        <a:latin typeface="Calibri"/>
                        <a:cs typeface="Calibri"/>
                      </a:endParaRPr>
                    </a:p>
                    <a:p>
                      <a:pPr marL="22860" algn="ctr">
                        <a:lnSpc>
                          <a:spcPct val="100000"/>
                        </a:lnSpc>
                      </a:pPr>
                      <a:r>
                        <a:rPr sz="600" b="1" dirty="0">
                          <a:solidFill>
                            <a:srgbClr val="07171E"/>
                          </a:solidFill>
                          <a:latin typeface="Calibri"/>
                          <a:cs typeface="Calibri"/>
                        </a:rPr>
                        <a:t>H</a:t>
                      </a:r>
                      <a:r>
                        <a:rPr sz="600" b="1" spc="-5" dirty="0">
                          <a:solidFill>
                            <a:srgbClr val="07171E"/>
                          </a:solidFill>
                          <a:latin typeface="Calibri"/>
                          <a:cs typeface="Calibri"/>
                        </a:rPr>
                        <a:t>i</a:t>
                      </a:r>
                      <a:r>
                        <a:rPr sz="600" b="1" spc="5" dirty="0">
                          <a:solidFill>
                            <a:srgbClr val="07171E"/>
                          </a:solidFill>
                          <a:latin typeface="Calibri"/>
                          <a:cs typeface="Calibri"/>
                        </a:rPr>
                        <a:t>t</a:t>
                      </a:r>
                      <a:r>
                        <a:rPr sz="600" b="1" dirty="0">
                          <a:solidFill>
                            <a:srgbClr val="07171E"/>
                          </a:solidFill>
                          <a:latin typeface="Calibri"/>
                          <a:cs typeface="Calibri"/>
                        </a:rPr>
                        <a:t>s</a:t>
                      </a:r>
                      <a:r>
                        <a:rPr sz="600" b="1" spc="-15" dirty="0">
                          <a:solidFill>
                            <a:srgbClr val="07171E"/>
                          </a:solidFill>
                          <a:latin typeface="Calibri"/>
                          <a:cs typeface="Calibri"/>
                        </a:rPr>
                        <a:t> </a:t>
                      </a:r>
                      <a:r>
                        <a:rPr sz="600" b="1" dirty="0">
                          <a:solidFill>
                            <a:srgbClr val="07171E"/>
                          </a:solidFill>
                          <a:latin typeface="Calibri"/>
                          <a:cs typeface="Calibri"/>
                        </a:rPr>
                        <a:t>/</a:t>
                      </a:r>
                      <a:r>
                        <a:rPr sz="600" b="1" spc="10" dirty="0">
                          <a:solidFill>
                            <a:srgbClr val="07171E"/>
                          </a:solidFill>
                          <a:latin typeface="Calibri"/>
                          <a:cs typeface="Calibri"/>
                        </a:rPr>
                        <a:t> </a:t>
                      </a:r>
                      <a:r>
                        <a:rPr sz="600" b="1" dirty="0">
                          <a:solidFill>
                            <a:srgbClr val="07171E"/>
                          </a:solidFill>
                          <a:latin typeface="Calibri"/>
                          <a:cs typeface="Calibri"/>
                        </a:rPr>
                        <a:t>V</a:t>
                      </a:r>
                      <a:r>
                        <a:rPr sz="600" b="1" spc="-5" dirty="0">
                          <a:solidFill>
                            <a:srgbClr val="07171E"/>
                          </a:solidFill>
                          <a:latin typeface="Calibri"/>
                          <a:cs typeface="Calibri"/>
                        </a:rPr>
                        <a:t>i</a:t>
                      </a:r>
                      <a:r>
                        <a:rPr sz="600" b="1" dirty="0">
                          <a:solidFill>
                            <a:srgbClr val="07171E"/>
                          </a:solidFill>
                          <a:latin typeface="Calibri"/>
                          <a:cs typeface="Calibri"/>
                        </a:rPr>
                        <a:t>s</a:t>
                      </a:r>
                      <a:r>
                        <a:rPr sz="600" b="1" spc="-5" dirty="0">
                          <a:solidFill>
                            <a:srgbClr val="07171E"/>
                          </a:solidFill>
                          <a:latin typeface="Calibri"/>
                          <a:cs typeface="Calibri"/>
                        </a:rPr>
                        <a:t>i</a:t>
                      </a:r>
                      <a:r>
                        <a:rPr sz="600" b="1" spc="5" dirty="0">
                          <a:solidFill>
                            <a:srgbClr val="07171E"/>
                          </a:solidFill>
                          <a:latin typeface="Calibri"/>
                          <a:cs typeface="Calibri"/>
                        </a:rPr>
                        <a:t>t</a:t>
                      </a:r>
                      <a:r>
                        <a:rPr sz="600" b="1" dirty="0">
                          <a:solidFill>
                            <a:srgbClr val="07171E"/>
                          </a:solidFill>
                          <a:latin typeface="Calibri"/>
                          <a:cs typeface="Calibri"/>
                        </a:rPr>
                        <a:t>s</a:t>
                      </a:r>
                      <a:endParaRPr sz="600" dirty="0">
                        <a:latin typeface="Calibri"/>
                        <a:cs typeface="Calibri"/>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FFFFAB"/>
                    </a:solidFill>
                  </a:tcPr>
                </a:tc>
                <a:tc>
                  <a:txBody>
                    <a:bodyPr/>
                    <a:lstStyle/>
                    <a:p>
                      <a:endParaRPr sz="600" dirty="0">
                        <a:latin typeface="Calibri"/>
                        <a:cs typeface="Calibri"/>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FFFFAB"/>
                    </a:solidFill>
                  </a:tcPr>
                </a:tc>
              </a:tr>
            </a:tbl>
          </a:graphicData>
        </a:graphic>
      </p:graphicFrame>
      <p:graphicFrame>
        <p:nvGraphicFramePr>
          <p:cNvPr id="208" name="object 158"/>
          <p:cNvGraphicFramePr>
            <a:graphicFrameLocks noGrp="1"/>
          </p:cNvGraphicFramePr>
          <p:nvPr>
            <p:extLst>
              <p:ext uri="{D42A27DB-BD31-4B8C-83A1-F6EECF244321}">
                <p14:modId xmlns:p14="http://schemas.microsoft.com/office/powerpoint/2010/main" val="3358919130"/>
              </p:ext>
            </p:extLst>
          </p:nvPr>
        </p:nvGraphicFramePr>
        <p:xfrm>
          <a:off x="6148931" y="1830740"/>
          <a:ext cx="1626935" cy="136991"/>
        </p:xfrm>
        <a:graphic>
          <a:graphicData uri="http://schemas.openxmlformats.org/drawingml/2006/table">
            <a:tbl>
              <a:tblPr firstRow="1" bandRow="1">
                <a:tableStyleId>{2D5ABB26-0587-4C30-8999-92F81FD0307C}</a:tableStyleId>
              </a:tblPr>
              <a:tblGrid>
                <a:gridCol w="203382"/>
                <a:gridCol w="1220171"/>
                <a:gridCol w="203382"/>
              </a:tblGrid>
              <a:tr h="136991">
                <a:tc>
                  <a:txBody>
                    <a:bodyPr/>
                    <a:lstStyle/>
                    <a:p>
                      <a:endParaRPr sz="600" dirty="0">
                        <a:latin typeface="Calibri"/>
                        <a:cs typeface="Calibri"/>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FFFFAB"/>
                    </a:solidFill>
                  </a:tcPr>
                </a:tc>
                <a:tc>
                  <a:txBody>
                    <a:bodyPr/>
                    <a:lstStyle/>
                    <a:p>
                      <a:pPr marL="313055">
                        <a:lnSpc>
                          <a:spcPct val="100000"/>
                        </a:lnSpc>
                      </a:pPr>
                      <a:r>
                        <a:rPr sz="600" b="1" spc="-5" dirty="0">
                          <a:solidFill>
                            <a:srgbClr val="07171E"/>
                          </a:solidFill>
                          <a:latin typeface="Calibri"/>
                          <a:cs typeface="Calibri"/>
                        </a:rPr>
                        <a:t>R</a:t>
                      </a:r>
                      <a:r>
                        <a:rPr sz="600" b="1" dirty="0">
                          <a:solidFill>
                            <a:srgbClr val="07171E"/>
                          </a:solidFill>
                          <a:latin typeface="Calibri"/>
                          <a:cs typeface="Calibri"/>
                        </a:rPr>
                        <a:t>SC B</a:t>
                      </a:r>
                      <a:r>
                        <a:rPr sz="600" b="1" spc="-15" dirty="0">
                          <a:solidFill>
                            <a:srgbClr val="07171E"/>
                          </a:solidFill>
                          <a:latin typeface="Calibri"/>
                          <a:cs typeface="Calibri"/>
                        </a:rPr>
                        <a:t>u</a:t>
                      </a:r>
                      <a:r>
                        <a:rPr sz="600" b="1" dirty="0">
                          <a:solidFill>
                            <a:srgbClr val="07171E"/>
                          </a:solidFill>
                          <a:latin typeface="Calibri"/>
                          <a:cs typeface="Calibri"/>
                        </a:rPr>
                        <a:t>s</a:t>
                      </a:r>
                      <a:r>
                        <a:rPr sz="600" b="1" spc="-5" dirty="0">
                          <a:solidFill>
                            <a:srgbClr val="07171E"/>
                          </a:solidFill>
                          <a:latin typeface="Calibri"/>
                          <a:cs typeface="Calibri"/>
                        </a:rPr>
                        <a:t>i</a:t>
                      </a:r>
                      <a:r>
                        <a:rPr sz="600" b="1" spc="-10" dirty="0">
                          <a:solidFill>
                            <a:srgbClr val="07171E"/>
                          </a:solidFill>
                          <a:latin typeface="Calibri"/>
                          <a:cs typeface="Calibri"/>
                        </a:rPr>
                        <a:t>n</a:t>
                      </a:r>
                      <a:r>
                        <a:rPr sz="600" b="1" spc="5" dirty="0">
                          <a:solidFill>
                            <a:srgbClr val="07171E"/>
                          </a:solidFill>
                          <a:latin typeface="Calibri"/>
                          <a:cs typeface="Calibri"/>
                        </a:rPr>
                        <a:t>e</a:t>
                      </a:r>
                      <a:r>
                        <a:rPr sz="600" b="1" dirty="0">
                          <a:solidFill>
                            <a:srgbClr val="07171E"/>
                          </a:solidFill>
                          <a:latin typeface="Calibri"/>
                          <a:cs typeface="Calibri"/>
                        </a:rPr>
                        <a:t>ss</a:t>
                      </a:r>
                      <a:r>
                        <a:rPr sz="600" b="1" spc="5" dirty="0">
                          <a:solidFill>
                            <a:srgbClr val="07171E"/>
                          </a:solidFill>
                          <a:latin typeface="Calibri"/>
                          <a:cs typeface="Calibri"/>
                        </a:rPr>
                        <a:t> D</a:t>
                      </a:r>
                      <a:r>
                        <a:rPr sz="600" b="1" dirty="0">
                          <a:solidFill>
                            <a:srgbClr val="07171E"/>
                          </a:solidFill>
                          <a:latin typeface="Calibri"/>
                          <a:cs typeface="Calibri"/>
                        </a:rPr>
                        <a:t>r</a:t>
                      </a:r>
                      <a:r>
                        <a:rPr sz="600" b="1" spc="-5" dirty="0">
                          <a:solidFill>
                            <a:srgbClr val="07171E"/>
                          </a:solidFill>
                          <a:latin typeface="Calibri"/>
                          <a:cs typeface="Calibri"/>
                        </a:rPr>
                        <a:t>i</a:t>
                      </a:r>
                      <a:r>
                        <a:rPr sz="600" b="1" dirty="0">
                          <a:solidFill>
                            <a:srgbClr val="07171E"/>
                          </a:solidFill>
                          <a:latin typeface="Calibri"/>
                          <a:cs typeface="Calibri"/>
                        </a:rPr>
                        <a:t>v</a:t>
                      </a:r>
                      <a:r>
                        <a:rPr sz="600" b="1" spc="5" dirty="0">
                          <a:solidFill>
                            <a:srgbClr val="07171E"/>
                          </a:solidFill>
                          <a:latin typeface="Calibri"/>
                          <a:cs typeface="Calibri"/>
                        </a:rPr>
                        <a:t>e</a:t>
                      </a:r>
                      <a:r>
                        <a:rPr sz="600" b="1" dirty="0">
                          <a:solidFill>
                            <a:srgbClr val="07171E"/>
                          </a:solidFill>
                          <a:latin typeface="Calibri"/>
                          <a:cs typeface="Calibri"/>
                        </a:rPr>
                        <a:t>rs</a:t>
                      </a:r>
                      <a:endParaRPr sz="600" dirty="0">
                        <a:latin typeface="Calibri"/>
                        <a:cs typeface="Calibri"/>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FFFFAB"/>
                    </a:solidFill>
                  </a:tcPr>
                </a:tc>
                <a:tc>
                  <a:txBody>
                    <a:bodyPr/>
                    <a:lstStyle/>
                    <a:p>
                      <a:endParaRPr sz="600" dirty="0">
                        <a:latin typeface="Calibri"/>
                        <a:cs typeface="Calibri"/>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FFFFAB"/>
                    </a:solidFill>
                  </a:tcPr>
                </a:tc>
              </a:tr>
            </a:tbl>
          </a:graphicData>
        </a:graphic>
      </p:graphicFrame>
      <p:graphicFrame>
        <p:nvGraphicFramePr>
          <p:cNvPr id="209" name="object 159"/>
          <p:cNvGraphicFramePr>
            <a:graphicFrameLocks noGrp="1"/>
          </p:cNvGraphicFramePr>
          <p:nvPr>
            <p:extLst>
              <p:ext uri="{D42A27DB-BD31-4B8C-83A1-F6EECF244321}">
                <p14:modId xmlns:p14="http://schemas.microsoft.com/office/powerpoint/2010/main" val="213602005"/>
              </p:ext>
            </p:extLst>
          </p:nvPr>
        </p:nvGraphicFramePr>
        <p:xfrm>
          <a:off x="6159182" y="1204234"/>
          <a:ext cx="754378" cy="205485"/>
        </p:xfrm>
        <a:graphic>
          <a:graphicData uri="http://schemas.openxmlformats.org/drawingml/2006/table">
            <a:tbl>
              <a:tblPr firstRow="1" bandRow="1">
                <a:tableStyleId>{2D5ABB26-0587-4C30-8999-92F81FD0307C}</a:tableStyleId>
              </a:tblPr>
              <a:tblGrid>
                <a:gridCol w="94233"/>
                <a:gridCol w="565785"/>
                <a:gridCol w="94360"/>
              </a:tblGrid>
              <a:tr h="205485">
                <a:tc>
                  <a:txBody>
                    <a:bodyPr/>
                    <a:lstStyle/>
                    <a:p>
                      <a:endParaRPr sz="600" dirty="0">
                        <a:latin typeface="Calibri"/>
                        <a:cs typeface="Calibri"/>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FFFFAB"/>
                    </a:solidFill>
                  </a:tcPr>
                </a:tc>
                <a:tc>
                  <a:txBody>
                    <a:bodyPr/>
                    <a:lstStyle/>
                    <a:p>
                      <a:pPr marL="3810" algn="ctr">
                        <a:lnSpc>
                          <a:spcPct val="100000"/>
                        </a:lnSpc>
                      </a:pPr>
                      <a:r>
                        <a:rPr sz="600" b="1" dirty="0">
                          <a:solidFill>
                            <a:srgbClr val="07171E"/>
                          </a:solidFill>
                          <a:latin typeface="Calibri"/>
                          <a:cs typeface="Calibri"/>
                        </a:rPr>
                        <a:t>B</a:t>
                      </a:r>
                      <a:r>
                        <a:rPr sz="600" b="1" spc="-5" dirty="0">
                          <a:solidFill>
                            <a:srgbClr val="07171E"/>
                          </a:solidFill>
                          <a:latin typeface="Calibri"/>
                          <a:cs typeface="Calibri"/>
                        </a:rPr>
                        <a:t>A</a:t>
                      </a:r>
                      <a:r>
                        <a:rPr sz="600" b="1" dirty="0">
                          <a:solidFill>
                            <a:srgbClr val="07171E"/>
                          </a:solidFill>
                          <a:latin typeface="Calibri"/>
                          <a:cs typeface="Calibri"/>
                        </a:rPr>
                        <a:t>M</a:t>
                      </a:r>
                      <a:r>
                        <a:rPr sz="600" b="1" spc="10" dirty="0">
                          <a:solidFill>
                            <a:srgbClr val="07171E"/>
                          </a:solidFill>
                          <a:latin typeface="Calibri"/>
                          <a:cs typeface="Calibri"/>
                        </a:rPr>
                        <a:t> </a:t>
                      </a:r>
                      <a:r>
                        <a:rPr sz="600" b="1" spc="-5" dirty="0">
                          <a:solidFill>
                            <a:srgbClr val="07171E"/>
                          </a:solidFill>
                          <a:latin typeface="Calibri"/>
                          <a:cs typeface="Calibri"/>
                        </a:rPr>
                        <a:t>R</a:t>
                      </a:r>
                      <a:r>
                        <a:rPr sz="600" b="1" dirty="0">
                          <a:solidFill>
                            <a:srgbClr val="07171E"/>
                          </a:solidFill>
                          <a:latin typeface="Calibri"/>
                          <a:cs typeface="Calibri"/>
                        </a:rPr>
                        <a:t>SC /</a:t>
                      </a:r>
                      <a:endParaRPr sz="600" dirty="0">
                        <a:latin typeface="Calibri"/>
                        <a:cs typeface="Calibri"/>
                      </a:endParaRPr>
                    </a:p>
                    <a:p>
                      <a:pPr marL="2540" algn="ctr">
                        <a:lnSpc>
                          <a:spcPct val="100000"/>
                        </a:lnSpc>
                      </a:pPr>
                      <a:r>
                        <a:rPr sz="600" b="1" spc="-10" dirty="0">
                          <a:solidFill>
                            <a:srgbClr val="07171E"/>
                          </a:solidFill>
                          <a:latin typeface="Calibri"/>
                          <a:cs typeface="Calibri"/>
                        </a:rPr>
                        <a:t>P</a:t>
                      </a:r>
                      <a:r>
                        <a:rPr sz="600" b="1" spc="-15" dirty="0">
                          <a:solidFill>
                            <a:srgbClr val="07171E"/>
                          </a:solidFill>
                          <a:latin typeface="Calibri"/>
                          <a:cs typeface="Calibri"/>
                        </a:rPr>
                        <a:t>o</a:t>
                      </a:r>
                      <a:r>
                        <a:rPr sz="600" b="1" dirty="0">
                          <a:solidFill>
                            <a:srgbClr val="07171E"/>
                          </a:solidFill>
                          <a:latin typeface="Calibri"/>
                          <a:cs typeface="Calibri"/>
                        </a:rPr>
                        <a:t>r</a:t>
                      </a:r>
                      <a:r>
                        <a:rPr sz="600" b="1" spc="5" dirty="0">
                          <a:solidFill>
                            <a:srgbClr val="07171E"/>
                          </a:solidFill>
                          <a:latin typeface="Calibri"/>
                          <a:cs typeface="Calibri"/>
                        </a:rPr>
                        <a:t>t</a:t>
                      </a:r>
                      <a:r>
                        <a:rPr sz="600" b="1" spc="-10" dirty="0">
                          <a:solidFill>
                            <a:srgbClr val="07171E"/>
                          </a:solidFill>
                          <a:latin typeface="Calibri"/>
                          <a:cs typeface="Calibri"/>
                        </a:rPr>
                        <a:t>a</a:t>
                      </a:r>
                      <a:r>
                        <a:rPr sz="600" b="1" dirty="0">
                          <a:solidFill>
                            <a:srgbClr val="07171E"/>
                          </a:solidFill>
                          <a:latin typeface="Calibri"/>
                          <a:cs typeface="Calibri"/>
                        </a:rPr>
                        <a:t>l</a:t>
                      </a:r>
                      <a:endParaRPr sz="600" dirty="0">
                        <a:latin typeface="Calibri"/>
                        <a:cs typeface="Calibri"/>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FFFFAB"/>
                    </a:solidFill>
                  </a:tcPr>
                </a:tc>
                <a:tc>
                  <a:txBody>
                    <a:bodyPr/>
                    <a:lstStyle/>
                    <a:p>
                      <a:endParaRPr sz="600" dirty="0">
                        <a:latin typeface="Calibri"/>
                        <a:cs typeface="Calibri"/>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FFFFAB"/>
                    </a:solidFill>
                  </a:tcPr>
                </a:tc>
              </a:tr>
            </a:tbl>
          </a:graphicData>
        </a:graphic>
      </p:graphicFrame>
      <p:graphicFrame>
        <p:nvGraphicFramePr>
          <p:cNvPr id="210" name="object 160"/>
          <p:cNvGraphicFramePr>
            <a:graphicFrameLocks noGrp="1"/>
          </p:cNvGraphicFramePr>
          <p:nvPr>
            <p:extLst>
              <p:ext uri="{D42A27DB-BD31-4B8C-83A1-F6EECF244321}">
                <p14:modId xmlns:p14="http://schemas.microsoft.com/office/powerpoint/2010/main" val="938681946"/>
              </p:ext>
            </p:extLst>
          </p:nvPr>
        </p:nvGraphicFramePr>
        <p:xfrm>
          <a:off x="6969061" y="1466800"/>
          <a:ext cx="891538" cy="365760"/>
        </p:xfrm>
        <a:graphic>
          <a:graphicData uri="http://schemas.openxmlformats.org/drawingml/2006/table">
            <a:tbl>
              <a:tblPr firstRow="1" bandRow="1">
                <a:tableStyleId>{2D5ABB26-0587-4C30-8999-92F81FD0307C}</a:tableStyleId>
              </a:tblPr>
              <a:tblGrid>
                <a:gridCol w="111505"/>
                <a:gridCol w="668654"/>
                <a:gridCol w="111379"/>
              </a:tblGrid>
              <a:tr h="365760">
                <a:tc>
                  <a:txBody>
                    <a:bodyPr/>
                    <a:lstStyle/>
                    <a:p>
                      <a:endParaRPr sz="600" dirty="0">
                        <a:latin typeface="Calibri"/>
                        <a:cs typeface="Calibri"/>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FFFFAB"/>
                    </a:solidFill>
                  </a:tcPr>
                </a:tc>
                <a:tc>
                  <a:txBody>
                    <a:bodyPr/>
                    <a:lstStyle/>
                    <a:p>
                      <a:pPr marL="161290" marR="75565" indent="-76200">
                        <a:lnSpc>
                          <a:spcPct val="100000"/>
                        </a:lnSpc>
                      </a:pPr>
                      <a:r>
                        <a:rPr sz="600" b="1" spc="-10" dirty="0">
                          <a:solidFill>
                            <a:srgbClr val="07171E"/>
                          </a:solidFill>
                          <a:latin typeface="Calibri"/>
                          <a:cs typeface="Calibri"/>
                        </a:rPr>
                        <a:t>P</a:t>
                      </a:r>
                      <a:r>
                        <a:rPr sz="600" b="1" dirty="0">
                          <a:solidFill>
                            <a:srgbClr val="07171E"/>
                          </a:solidFill>
                          <a:latin typeface="Calibri"/>
                          <a:cs typeface="Calibri"/>
                        </a:rPr>
                        <a:t>r</a:t>
                      </a:r>
                      <a:r>
                        <a:rPr sz="600" b="1" spc="-15" dirty="0">
                          <a:solidFill>
                            <a:srgbClr val="07171E"/>
                          </a:solidFill>
                          <a:latin typeface="Calibri"/>
                          <a:cs typeface="Calibri"/>
                        </a:rPr>
                        <a:t>o</a:t>
                      </a:r>
                      <a:r>
                        <a:rPr sz="600" b="1" spc="-10" dirty="0">
                          <a:solidFill>
                            <a:srgbClr val="07171E"/>
                          </a:solidFill>
                          <a:latin typeface="Calibri"/>
                          <a:cs typeface="Calibri"/>
                        </a:rPr>
                        <a:t>du</a:t>
                      </a:r>
                      <a:r>
                        <a:rPr sz="600" b="1" spc="-15" dirty="0">
                          <a:solidFill>
                            <a:srgbClr val="07171E"/>
                          </a:solidFill>
                          <a:latin typeface="Calibri"/>
                          <a:cs typeface="Calibri"/>
                        </a:rPr>
                        <a:t>c</a:t>
                      </a:r>
                      <a:r>
                        <a:rPr sz="600" b="1" spc="5" dirty="0">
                          <a:solidFill>
                            <a:srgbClr val="07171E"/>
                          </a:solidFill>
                          <a:latin typeface="Calibri"/>
                          <a:cs typeface="Calibri"/>
                        </a:rPr>
                        <a:t>e</a:t>
                      </a:r>
                      <a:r>
                        <a:rPr sz="600" b="1" dirty="0">
                          <a:solidFill>
                            <a:srgbClr val="07171E"/>
                          </a:solidFill>
                          <a:latin typeface="Calibri"/>
                          <a:cs typeface="Calibri"/>
                        </a:rPr>
                        <a:t>r</a:t>
                      </a:r>
                      <a:r>
                        <a:rPr sz="600" b="1" spc="55" dirty="0">
                          <a:solidFill>
                            <a:srgbClr val="07171E"/>
                          </a:solidFill>
                          <a:latin typeface="Calibri"/>
                          <a:cs typeface="Calibri"/>
                        </a:rPr>
                        <a:t> </a:t>
                      </a:r>
                      <a:r>
                        <a:rPr sz="600" b="1" spc="-10" dirty="0">
                          <a:solidFill>
                            <a:srgbClr val="07171E"/>
                          </a:solidFill>
                          <a:latin typeface="Calibri"/>
                          <a:cs typeface="Calibri"/>
                        </a:rPr>
                        <a:t>P</a:t>
                      </a:r>
                      <a:r>
                        <a:rPr sz="600" b="1" spc="-15" dirty="0">
                          <a:solidFill>
                            <a:srgbClr val="07171E"/>
                          </a:solidFill>
                          <a:latin typeface="Calibri"/>
                          <a:cs typeface="Calibri"/>
                        </a:rPr>
                        <a:t>o</a:t>
                      </a:r>
                      <a:r>
                        <a:rPr sz="600" b="1" dirty="0">
                          <a:solidFill>
                            <a:srgbClr val="07171E"/>
                          </a:solidFill>
                          <a:latin typeface="Calibri"/>
                          <a:cs typeface="Calibri"/>
                        </a:rPr>
                        <a:t>r</a:t>
                      </a:r>
                      <a:r>
                        <a:rPr sz="600" b="1" spc="5" dirty="0">
                          <a:solidFill>
                            <a:srgbClr val="07171E"/>
                          </a:solidFill>
                          <a:latin typeface="Calibri"/>
                          <a:cs typeface="Calibri"/>
                        </a:rPr>
                        <a:t>t</a:t>
                      </a:r>
                      <a:r>
                        <a:rPr sz="600" b="1" spc="-10" dirty="0">
                          <a:solidFill>
                            <a:srgbClr val="07171E"/>
                          </a:solidFill>
                          <a:latin typeface="Calibri"/>
                          <a:cs typeface="Calibri"/>
                        </a:rPr>
                        <a:t>a</a:t>
                      </a:r>
                      <a:r>
                        <a:rPr sz="600" b="1" dirty="0">
                          <a:solidFill>
                            <a:srgbClr val="07171E"/>
                          </a:solidFill>
                          <a:latin typeface="Calibri"/>
                          <a:cs typeface="Calibri"/>
                        </a:rPr>
                        <a:t>l H</a:t>
                      </a:r>
                      <a:r>
                        <a:rPr sz="600" b="1" spc="-5" dirty="0">
                          <a:solidFill>
                            <a:srgbClr val="07171E"/>
                          </a:solidFill>
                          <a:latin typeface="Calibri"/>
                          <a:cs typeface="Calibri"/>
                        </a:rPr>
                        <a:t>i</a:t>
                      </a:r>
                      <a:r>
                        <a:rPr sz="600" b="1" spc="5" dirty="0">
                          <a:solidFill>
                            <a:srgbClr val="07171E"/>
                          </a:solidFill>
                          <a:latin typeface="Calibri"/>
                          <a:cs typeface="Calibri"/>
                        </a:rPr>
                        <a:t>t</a:t>
                      </a:r>
                      <a:r>
                        <a:rPr sz="600" b="1" dirty="0">
                          <a:solidFill>
                            <a:srgbClr val="07171E"/>
                          </a:solidFill>
                          <a:latin typeface="Calibri"/>
                          <a:cs typeface="Calibri"/>
                        </a:rPr>
                        <a:t>s</a:t>
                      </a:r>
                      <a:r>
                        <a:rPr sz="600" b="1" spc="-15" dirty="0">
                          <a:solidFill>
                            <a:srgbClr val="07171E"/>
                          </a:solidFill>
                          <a:latin typeface="Calibri"/>
                          <a:cs typeface="Calibri"/>
                        </a:rPr>
                        <a:t> </a:t>
                      </a:r>
                      <a:r>
                        <a:rPr sz="600" b="1" dirty="0">
                          <a:solidFill>
                            <a:srgbClr val="07171E"/>
                          </a:solidFill>
                          <a:latin typeface="Calibri"/>
                          <a:cs typeface="Calibri"/>
                        </a:rPr>
                        <a:t>/</a:t>
                      </a:r>
                      <a:r>
                        <a:rPr sz="600" b="1" spc="10" dirty="0">
                          <a:solidFill>
                            <a:srgbClr val="07171E"/>
                          </a:solidFill>
                          <a:latin typeface="Calibri"/>
                          <a:cs typeface="Calibri"/>
                        </a:rPr>
                        <a:t> </a:t>
                      </a:r>
                      <a:r>
                        <a:rPr sz="600" b="1" dirty="0">
                          <a:solidFill>
                            <a:srgbClr val="07171E"/>
                          </a:solidFill>
                          <a:latin typeface="Calibri"/>
                          <a:cs typeface="Calibri"/>
                        </a:rPr>
                        <a:t>V</a:t>
                      </a:r>
                      <a:r>
                        <a:rPr sz="600" b="1" spc="-5" dirty="0">
                          <a:solidFill>
                            <a:srgbClr val="07171E"/>
                          </a:solidFill>
                          <a:latin typeface="Calibri"/>
                          <a:cs typeface="Calibri"/>
                        </a:rPr>
                        <a:t>i</a:t>
                      </a:r>
                      <a:r>
                        <a:rPr sz="600" b="1" dirty="0">
                          <a:solidFill>
                            <a:srgbClr val="07171E"/>
                          </a:solidFill>
                          <a:latin typeface="Calibri"/>
                          <a:cs typeface="Calibri"/>
                        </a:rPr>
                        <a:t>s</a:t>
                      </a:r>
                      <a:r>
                        <a:rPr sz="600" b="1" spc="-5" dirty="0">
                          <a:solidFill>
                            <a:srgbClr val="07171E"/>
                          </a:solidFill>
                          <a:latin typeface="Calibri"/>
                          <a:cs typeface="Calibri"/>
                        </a:rPr>
                        <a:t>i</a:t>
                      </a:r>
                      <a:r>
                        <a:rPr sz="600" b="1" spc="5" dirty="0">
                          <a:solidFill>
                            <a:srgbClr val="07171E"/>
                          </a:solidFill>
                          <a:latin typeface="Calibri"/>
                          <a:cs typeface="Calibri"/>
                        </a:rPr>
                        <a:t>t</a:t>
                      </a:r>
                      <a:r>
                        <a:rPr sz="600" b="1" dirty="0">
                          <a:solidFill>
                            <a:srgbClr val="07171E"/>
                          </a:solidFill>
                          <a:latin typeface="Calibri"/>
                          <a:cs typeface="Calibri"/>
                        </a:rPr>
                        <a:t>s</a:t>
                      </a:r>
                      <a:endParaRPr sz="600" dirty="0">
                        <a:latin typeface="Calibri"/>
                        <a:cs typeface="Calibri"/>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FFFFAB"/>
                    </a:solidFill>
                  </a:tcPr>
                </a:tc>
                <a:tc>
                  <a:txBody>
                    <a:bodyPr/>
                    <a:lstStyle/>
                    <a:p>
                      <a:endParaRPr sz="600" dirty="0">
                        <a:latin typeface="Calibri"/>
                        <a:cs typeface="Calibri"/>
                      </a:endParaRPr>
                    </a:p>
                  </a:txBody>
                  <a:tcPr marL="0" marR="0" marT="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FFFFAB"/>
                    </a:solidFill>
                  </a:tcPr>
                </a:tc>
              </a:tr>
            </a:tbl>
          </a:graphicData>
        </a:graphic>
      </p:graphicFrame>
      <p:sp>
        <p:nvSpPr>
          <p:cNvPr id="211" name="object 162"/>
          <p:cNvSpPr txBox="1"/>
          <p:nvPr/>
        </p:nvSpPr>
        <p:spPr>
          <a:xfrm>
            <a:off x="6668587" y="3416780"/>
            <a:ext cx="480059" cy="384336"/>
          </a:xfrm>
          <a:prstGeom prst="rect">
            <a:avLst/>
          </a:prstGeom>
        </p:spPr>
        <p:txBody>
          <a:bodyPr vert="horz" wrap="square" lIns="0" tIns="0" rIns="0" bIns="0" rtlCol="0">
            <a:spAutoFit/>
          </a:bodyPr>
          <a:lstStyle/>
          <a:p>
            <a:pPr>
              <a:lnSpc>
                <a:spcPct val="100000"/>
              </a:lnSpc>
              <a:spcBef>
                <a:spcPts val="51"/>
              </a:spcBef>
            </a:pPr>
            <a:endParaRPr sz="450" dirty="0">
              <a:latin typeface="Times New Roman"/>
              <a:cs typeface="Times New Roman"/>
            </a:endParaRPr>
          </a:p>
          <a:p>
            <a:pPr marL="12700" marR="5080" indent="-635" algn="ctr">
              <a:lnSpc>
                <a:spcPct val="104600"/>
              </a:lnSpc>
            </a:pPr>
            <a:r>
              <a:rPr sz="650" b="1" spc="10" dirty="0" smtClean="0">
                <a:solidFill>
                  <a:srgbClr val="07171E"/>
                </a:solidFill>
                <a:latin typeface="Calibri"/>
                <a:cs typeface="Calibri"/>
              </a:rPr>
              <a:t>R</a:t>
            </a:r>
            <a:r>
              <a:rPr sz="650" b="1" dirty="0" smtClean="0">
                <a:solidFill>
                  <a:srgbClr val="07171E"/>
                </a:solidFill>
                <a:latin typeface="Calibri"/>
                <a:cs typeface="Calibri"/>
              </a:rPr>
              <a:t>e</a:t>
            </a:r>
            <a:r>
              <a:rPr sz="650" b="1" spc="5" dirty="0" smtClean="0">
                <a:solidFill>
                  <a:srgbClr val="07171E"/>
                </a:solidFill>
                <a:latin typeface="Calibri"/>
                <a:cs typeface="Calibri"/>
              </a:rPr>
              <a:t>al</a:t>
            </a:r>
            <a:r>
              <a:rPr sz="650" b="1" spc="-5" dirty="0" smtClean="0">
                <a:solidFill>
                  <a:srgbClr val="07171E"/>
                </a:solidFill>
                <a:latin typeface="Calibri"/>
                <a:cs typeface="Calibri"/>
              </a:rPr>
              <a:t> </a:t>
            </a:r>
            <a:r>
              <a:rPr sz="650" b="1" spc="10" dirty="0" smtClean="0">
                <a:solidFill>
                  <a:srgbClr val="07171E"/>
                </a:solidFill>
                <a:latin typeface="Calibri"/>
                <a:cs typeface="Calibri"/>
              </a:rPr>
              <a:t>Time</a:t>
            </a:r>
            <a:r>
              <a:rPr sz="650" b="1" spc="5" dirty="0" smtClean="0">
                <a:solidFill>
                  <a:srgbClr val="07171E"/>
                </a:solidFill>
                <a:latin typeface="Calibri"/>
                <a:cs typeface="Calibri"/>
              </a:rPr>
              <a:t> Ad</a:t>
            </a:r>
            <a:r>
              <a:rPr sz="650" b="1" dirty="0" smtClean="0">
                <a:solidFill>
                  <a:srgbClr val="07171E"/>
                </a:solidFill>
                <a:latin typeface="Calibri"/>
                <a:cs typeface="Calibri"/>
              </a:rPr>
              <a:t>j</a:t>
            </a:r>
            <a:r>
              <a:rPr sz="650" b="1" spc="5" dirty="0" smtClean="0">
                <a:solidFill>
                  <a:srgbClr val="07171E"/>
                </a:solidFill>
                <a:latin typeface="Calibri"/>
                <a:cs typeface="Calibri"/>
              </a:rPr>
              <a:t>udi</a:t>
            </a:r>
            <a:r>
              <a:rPr sz="650" b="1" spc="10" dirty="0" smtClean="0">
                <a:solidFill>
                  <a:srgbClr val="07171E"/>
                </a:solidFill>
                <a:latin typeface="Calibri"/>
                <a:cs typeface="Calibri"/>
              </a:rPr>
              <a:t>c</a:t>
            </a:r>
            <a:r>
              <a:rPr sz="650" b="1" spc="5" dirty="0" smtClean="0">
                <a:solidFill>
                  <a:srgbClr val="07171E"/>
                </a:solidFill>
                <a:latin typeface="Calibri"/>
                <a:cs typeface="Calibri"/>
              </a:rPr>
              <a:t>a</a:t>
            </a:r>
            <a:r>
              <a:rPr sz="650" b="1" spc="10" dirty="0" smtClean="0">
                <a:solidFill>
                  <a:srgbClr val="07171E"/>
                </a:solidFill>
                <a:latin typeface="Calibri"/>
                <a:cs typeface="Calibri"/>
              </a:rPr>
              <a:t>t</a:t>
            </a:r>
            <a:r>
              <a:rPr sz="650" b="1" spc="5" dirty="0" smtClean="0">
                <a:solidFill>
                  <a:srgbClr val="07171E"/>
                </a:solidFill>
                <a:latin typeface="Calibri"/>
                <a:cs typeface="Calibri"/>
              </a:rPr>
              <a:t>ion Cou</a:t>
            </a:r>
            <a:r>
              <a:rPr sz="650" b="1" spc="10" dirty="0" smtClean="0">
                <a:solidFill>
                  <a:srgbClr val="07171E"/>
                </a:solidFill>
                <a:latin typeface="Calibri"/>
                <a:cs typeface="Calibri"/>
              </a:rPr>
              <a:t>nt</a:t>
            </a:r>
            <a:r>
              <a:rPr sz="650" b="1" spc="5" dirty="0" smtClean="0">
                <a:solidFill>
                  <a:srgbClr val="07171E"/>
                </a:solidFill>
                <a:latin typeface="Calibri"/>
                <a:cs typeface="Calibri"/>
              </a:rPr>
              <a:t>s</a:t>
            </a:r>
            <a:endParaRPr sz="650" dirty="0">
              <a:latin typeface="Calibri"/>
              <a:cs typeface="Calibri"/>
            </a:endParaRPr>
          </a:p>
        </p:txBody>
      </p:sp>
      <p:sp>
        <p:nvSpPr>
          <p:cNvPr id="213" name="object 169"/>
          <p:cNvSpPr txBox="1"/>
          <p:nvPr/>
        </p:nvSpPr>
        <p:spPr>
          <a:xfrm>
            <a:off x="7390258" y="3427129"/>
            <a:ext cx="434340" cy="315086"/>
          </a:xfrm>
          <a:prstGeom prst="rect">
            <a:avLst/>
          </a:prstGeom>
        </p:spPr>
        <p:txBody>
          <a:bodyPr vert="horz" wrap="square" lIns="0" tIns="0" rIns="0" bIns="0" rtlCol="0">
            <a:spAutoFit/>
          </a:bodyPr>
          <a:lstStyle/>
          <a:p>
            <a:pPr marL="12700" marR="5080" indent="69850">
              <a:lnSpc>
                <a:spcPct val="104800"/>
              </a:lnSpc>
              <a:spcBef>
                <a:spcPts val="509"/>
              </a:spcBef>
            </a:pPr>
            <a:r>
              <a:rPr sz="650" b="1" spc="-5" dirty="0" smtClean="0">
                <a:solidFill>
                  <a:srgbClr val="07171E"/>
                </a:solidFill>
                <a:latin typeface="Calibri"/>
                <a:cs typeface="Calibri"/>
              </a:rPr>
              <a:t>N</a:t>
            </a:r>
            <a:r>
              <a:rPr sz="650" b="1" dirty="0" smtClean="0">
                <a:solidFill>
                  <a:srgbClr val="07171E"/>
                </a:solidFill>
                <a:latin typeface="Calibri"/>
                <a:cs typeface="Calibri"/>
              </a:rPr>
              <a:t>e</a:t>
            </a:r>
            <a:r>
              <a:rPr sz="650" b="1" spc="10" dirty="0" smtClean="0">
                <a:solidFill>
                  <a:srgbClr val="07171E"/>
                </a:solidFill>
                <a:latin typeface="Calibri"/>
                <a:cs typeface="Calibri"/>
              </a:rPr>
              <a:t>t</a:t>
            </a:r>
            <a:r>
              <a:rPr sz="650" b="1" spc="5" dirty="0" smtClean="0">
                <a:solidFill>
                  <a:srgbClr val="07171E"/>
                </a:solidFill>
                <a:latin typeface="Calibri"/>
                <a:cs typeface="Calibri"/>
              </a:rPr>
              <a:t>Qos </a:t>
            </a:r>
            <a:r>
              <a:rPr sz="650" b="1" spc="5" dirty="0">
                <a:solidFill>
                  <a:srgbClr val="07171E"/>
                </a:solidFill>
                <a:latin typeface="Calibri"/>
                <a:cs typeface="Calibri"/>
              </a:rPr>
              <a:t>Appl</a:t>
            </a:r>
            <a:r>
              <a:rPr sz="650" b="1" spc="10" dirty="0">
                <a:solidFill>
                  <a:srgbClr val="07171E"/>
                </a:solidFill>
                <a:latin typeface="Calibri"/>
                <a:cs typeface="Calibri"/>
              </a:rPr>
              <a:t>ic</a:t>
            </a:r>
            <a:r>
              <a:rPr sz="650" b="1" spc="5" dirty="0">
                <a:solidFill>
                  <a:srgbClr val="07171E"/>
                </a:solidFill>
                <a:latin typeface="Calibri"/>
                <a:cs typeface="Calibri"/>
              </a:rPr>
              <a:t>a</a:t>
            </a:r>
            <a:r>
              <a:rPr sz="650" b="1" spc="10" dirty="0">
                <a:solidFill>
                  <a:srgbClr val="07171E"/>
                </a:solidFill>
                <a:latin typeface="Calibri"/>
                <a:cs typeface="Calibri"/>
              </a:rPr>
              <a:t>t</a:t>
            </a:r>
            <a:r>
              <a:rPr sz="650" b="1" spc="5" dirty="0">
                <a:solidFill>
                  <a:srgbClr val="07171E"/>
                </a:solidFill>
                <a:latin typeface="Calibri"/>
                <a:cs typeface="Calibri"/>
              </a:rPr>
              <a:t>ion</a:t>
            </a:r>
            <a:r>
              <a:rPr sz="650" b="1" dirty="0">
                <a:solidFill>
                  <a:srgbClr val="07171E"/>
                </a:solidFill>
                <a:latin typeface="Calibri"/>
                <a:cs typeface="Calibri"/>
              </a:rPr>
              <a:t> </a:t>
            </a:r>
            <a:r>
              <a:rPr sz="650" b="1" spc="15" dirty="0">
                <a:solidFill>
                  <a:srgbClr val="07171E"/>
                </a:solidFill>
                <a:latin typeface="Calibri"/>
                <a:cs typeface="Calibri"/>
              </a:rPr>
              <a:t>B</a:t>
            </a:r>
            <a:r>
              <a:rPr sz="650" b="1" spc="5" dirty="0">
                <a:solidFill>
                  <a:srgbClr val="07171E"/>
                </a:solidFill>
                <a:latin typeface="Calibri"/>
                <a:cs typeface="Calibri"/>
              </a:rPr>
              <a:t>andwid</a:t>
            </a:r>
            <a:r>
              <a:rPr sz="650" b="1" spc="10" dirty="0">
                <a:solidFill>
                  <a:srgbClr val="07171E"/>
                </a:solidFill>
                <a:latin typeface="Calibri"/>
                <a:cs typeface="Calibri"/>
              </a:rPr>
              <a:t>th</a:t>
            </a:r>
            <a:endParaRPr sz="650" dirty="0">
              <a:latin typeface="Calibri"/>
              <a:cs typeface="Calibri"/>
            </a:endParaRPr>
          </a:p>
        </p:txBody>
      </p:sp>
    </p:spTree>
    <p:extLst>
      <p:ext uri="{BB962C8B-B14F-4D97-AF65-F5344CB8AC3E}">
        <p14:creationId xmlns:p14="http://schemas.microsoft.com/office/powerpoint/2010/main" val="29118253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Know Your Data Map, Understand The Data, Extract Actionable Intelligence From The Data</a:t>
            </a:r>
            <a:endParaRPr lang="en-US" dirty="0"/>
          </a:p>
        </p:txBody>
      </p:sp>
      <p:sp>
        <p:nvSpPr>
          <p:cNvPr id="3" name="TextBox 2"/>
          <p:cNvSpPr txBox="1"/>
          <p:nvPr/>
        </p:nvSpPr>
        <p:spPr>
          <a:xfrm>
            <a:off x="459660" y="956814"/>
            <a:ext cx="8315632" cy="4524315"/>
          </a:xfrm>
          <a:prstGeom prst="rect">
            <a:avLst/>
          </a:prstGeom>
          <a:noFill/>
        </p:spPr>
        <p:txBody>
          <a:bodyPr wrap="square" rtlCol="0">
            <a:spAutoFit/>
          </a:bodyPr>
          <a:lstStyle/>
          <a:p>
            <a:r>
              <a:rPr lang="en-US" dirty="0" smtClean="0"/>
              <a:t>Data can come into TSCO from a number of different sources, providing a singular repository to pull actionable intelligence from. </a:t>
            </a:r>
          </a:p>
          <a:p>
            <a:endParaRPr lang="en-US" dirty="0"/>
          </a:p>
          <a:p>
            <a:r>
              <a:rPr lang="en-US" dirty="0" smtClean="0"/>
              <a:t>Talk to your app owners, find out what metrics they use for their analysis, It is likely useful for capacity, trending, and anomaly detection.  </a:t>
            </a:r>
            <a:endParaRPr lang="en-US" dirty="0"/>
          </a:p>
          <a:p>
            <a:endParaRPr lang="en-US" dirty="0" smtClean="0"/>
          </a:p>
          <a:p>
            <a:r>
              <a:rPr lang="en-US" dirty="0" smtClean="0"/>
              <a:t>Know your data map and UNDERSTAND the metrics.  Each metric should have at least one study, chart or forecast where it is used.</a:t>
            </a:r>
          </a:p>
          <a:p>
            <a:endParaRPr lang="en-US" dirty="0"/>
          </a:p>
          <a:p>
            <a:r>
              <a:rPr lang="en-US" dirty="0" smtClean="0"/>
              <a:t>Review policy statement for configurations, maximum utilizations, minimum utilizations,  performance guarantees, key indicators and other metrics. Then use BCO to monitor compliance with policies.  Most of these metrics are also useful for trending, performance monitoring, capacity, and anomaly detection.  Placing them in one place, such as TSCO makes them useable in other analysis where these metrics become proxies for metrics not available. </a:t>
            </a:r>
          </a:p>
          <a:p>
            <a:endParaRPr lang="en-US" dirty="0"/>
          </a:p>
        </p:txBody>
      </p:sp>
    </p:spTree>
    <p:extLst>
      <p:ext uri="{BB962C8B-B14F-4D97-AF65-F5344CB8AC3E}">
        <p14:creationId xmlns:p14="http://schemas.microsoft.com/office/powerpoint/2010/main" val="27429013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5465" y="340315"/>
            <a:ext cx="6955809" cy="4803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0"/>
            <a:ext cx="8229600" cy="536971"/>
          </a:xfrm>
        </p:spPr>
        <p:txBody>
          <a:bodyPr/>
          <a:lstStyle/>
          <a:p>
            <a:r>
              <a:rPr lang="en-US" dirty="0" smtClean="0"/>
              <a:t>Claims Submitted VS. The Weather</a:t>
            </a:r>
            <a:endParaRPr lang="en-US" dirty="0"/>
          </a:p>
        </p:txBody>
      </p:sp>
    </p:spTree>
    <p:extLst>
      <p:ext uri="{BB962C8B-B14F-4D97-AF65-F5344CB8AC3E}">
        <p14:creationId xmlns:p14="http://schemas.microsoft.com/office/powerpoint/2010/main" val="27429013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BMC - Game On">
      <a:dk1>
        <a:srgbClr val="414042"/>
      </a:dk1>
      <a:lt1>
        <a:sysClr val="window" lastClr="FFFFFF"/>
      </a:lt1>
      <a:dk2>
        <a:srgbClr val="414042"/>
      </a:dk2>
      <a:lt2>
        <a:srgbClr val="F2F2F2"/>
      </a:lt2>
      <a:accent1>
        <a:srgbClr val="414042"/>
      </a:accent1>
      <a:accent2>
        <a:srgbClr val="FE5000"/>
      </a:accent2>
      <a:accent3>
        <a:srgbClr val="F86E00"/>
      </a:accent3>
      <a:accent4>
        <a:srgbClr val="F98700"/>
      </a:accent4>
      <a:accent5>
        <a:srgbClr val="00A79D"/>
      </a:accent5>
      <a:accent6>
        <a:srgbClr val="A7A99D"/>
      </a:accent6>
      <a:hlink>
        <a:srgbClr val="00A79D"/>
      </a:hlink>
      <a:folHlink>
        <a:srgbClr val="41404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Engage_PPT_Template_0828" id="{D6B06D77-D0EB-4AAF-A72A-A0B34ED9E36D}" vid="{996107CB-C146-475D-A007-15BA6E76448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Engage_PPT_Template_0828 v3 no logo</Template>
  <TotalTime>10808</TotalTime>
  <Words>10212</Words>
  <Application>Microsoft Office PowerPoint</Application>
  <PresentationFormat>On-screen Show (16:9)</PresentationFormat>
  <Paragraphs>741</Paragraphs>
  <Slides>40</Slides>
  <Notes>40</Notes>
  <HiddenSlides>15</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42" baseType="lpstr">
      <vt:lpstr>Office Theme</vt:lpstr>
      <vt:lpstr>Acrobat Document</vt:lpstr>
      <vt:lpstr>PowerPoint Presentation</vt:lpstr>
      <vt:lpstr>Agenda</vt:lpstr>
      <vt:lpstr>PowerPoint Presentation</vt:lpstr>
      <vt:lpstr>Our Vision </vt:lpstr>
      <vt:lpstr>Data As A Corporate Asset</vt:lpstr>
      <vt:lpstr>Analysis of Diverse Data</vt:lpstr>
      <vt:lpstr>PowerPoint Presentation</vt:lpstr>
      <vt:lpstr>Know Your Data Map, Understand The Data, Extract Actionable Intelligence From The Data</vt:lpstr>
      <vt:lpstr>Claims Submitted VS. The Weather</vt:lpstr>
      <vt:lpstr>Memory, Swap + Page Rate</vt:lpstr>
      <vt:lpstr>PowerPoint Presentation</vt:lpstr>
      <vt:lpstr>Chargeback To Change Behavior</vt:lpstr>
      <vt:lpstr>The Useful, Consistent Lie</vt:lpstr>
      <vt:lpstr>PowerPoint Presentation</vt:lpstr>
      <vt:lpstr>IT Cost Vs. IT Charges Example</vt:lpstr>
      <vt:lpstr>The Cost VS. Charge is DISRUPTIVE</vt:lpstr>
      <vt:lpstr>PowerPoint Presentation</vt:lpstr>
      <vt:lpstr>Keeping it Short and Sweet</vt:lpstr>
      <vt:lpstr>Open Door Policy to Training</vt:lpstr>
      <vt:lpstr>Limits and Permissions – Get Help</vt:lpstr>
      <vt:lpstr>PowerPoint Presentation</vt:lpstr>
      <vt:lpstr>A View For Each Purpose</vt:lpstr>
      <vt:lpstr>The View Looks Different from over Here</vt:lpstr>
      <vt:lpstr>PowerPoint Presentation</vt:lpstr>
      <vt:lpstr>PowerPoint Presentation</vt:lpstr>
      <vt:lpstr>Over Used - Add Resources</vt:lpstr>
      <vt:lpstr>A View To Find Over Used Devices</vt:lpstr>
      <vt:lpstr>Under Used - Remove Resources</vt:lpstr>
      <vt:lpstr>A View to Find Under Used Devices</vt:lpstr>
      <vt:lpstr>PowerPoint Presentation</vt:lpstr>
      <vt:lpstr>Investigate “Workers Depleted” message</vt:lpstr>
      <vt:lpstr>Average VS. Minimum</vt:lpstr>
      <vt:lpstr>A Well Managed Device specific to Idle Workers</vt:lpstr>
      <vt:lpstr>Alerted JVM (Idle Worker)</vt:lpstr>
      <vt:lpstr>PowerPoint Presentation</vt:lpstr>
      <vt:lpstr>PowerPoint Presentation</vt:lpstr>
      <vt:lpstr>A Call To Action / Questions</vt:lpstr>
      <vt:lpstr>PowerPoint Presentation</vt:lpstr>
      <vt:lpstr>PowerPoint Presentation</vt:lpstr>
      <vt:lpstr>PowerPoint Presentation</vt:lpstr>
    </vt:vector>
  </TitlesOfParts>
  <Company>Moviri, CME Group</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Reloading Capacity Management at CME Group:  how TrueSight Capacity Optimization helped gaining visibility</dc:title>
  <dc:creator>Renato Bonomini, Mike Stankus</dc:creator>
  <cp:lastModifiedBy>B Davies</cp:lastModifiedBy>
  <cp:revision>192</cp:revision>
  <dcterms:created xsi:type="dcterms:W3CDTF">2014-09-08T20:35:07Z</dcterms:created>
  <dcterms:modified xsi:type="dcterms:W3CDTF">2015-09-08T02:49:27Z</dcterms:modified>
</cp:coreProperties>
</file>